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950" r:id="rId5"/>
    <p:sldId id="984" r:id="rId6"/>
    <p:sldId id="985" r:id="rId7"/>
    <p:sldId id="955" r:id="rId8"/>
    <p:sldId id="959" r:id="rId9"/>
    <p:sldId id="980" r:id="rId10"/>
    <p:sldId id="1002" r:id="rId11"/>
    <p:sldId id="260" r:id="rId12"/>
    <p:sldId id="981" r:id="rId13"/>
    <p:sldId id="988" r:id="rId14"/>
    <p:sldId id="972" r:id="rId15"/>
    <p:sldId id="421" r:id="rId16"/>
    <p:sldId id="982" r:id="rId17"/>
    <p:sldId id="965" r:id="rId18"/>
    <p:sldId id="966" r:id="rId19"/>
    <p:sldId id="995" r:id="rId20"/>
    <p:sldId id="968" r:id="rId21"/>
    <p:sldId id="978" r:id="rId22"/>
    <p:sldId id="970" r:id="rId23"/>
    <p:sldId id="420" r:id="rId24"/>
    <p:sldId id="994" r:id="rId25"/>
    <p:sldId id="999" r:id="rId26"/>
    <p:sldId id="1000" r:id="rId27"/>
    <p:sldId id="1001" r:id="rId28"/>
    <p:sldId id="989" r:id="rId29"/>
    <p:sldId id="990" r:id="rId30"/>
    <p:sldId id="983" r:id="rId31"/>
  </p:sldIdLst>
  <p:sldSz cx="14630400" cy="8229600"/>
  <p:notesSz cx="7010400" cy="9296400"/>
  <p:defaultTextStyle>
    <a:defPPr>
      <a:defRPr lang="en-US"/>
    </a:defPPr>
    <a:lvl1pPr algn="l" defTabSz="653110" rtl="0" fontAlgn="base">
      <a:spcBef>
        <a:spcPct val="0"/>
      </a:spcBef>
      <a:spcAft>
        <a:spcPct val="0"/>
      </a:spcAft>
      <a:defRPr kern="1200">
        <a:solidFill>
          <a:schemeClr val="tx1"/>
        </a:solidFill>
        <a:latin typeface="Arial" charset="0"/>
        <a:ea typeface="+mn-ea"/>
        <a:cs typeface="Arial" charset="0"/>
      </a:defRPr>
    </a:lvl1pPr>
    <a:lvl2pPr marL="653110" algn="l" defTabSz="653110" rtl="0" fontAlgn="base">
      <a:spcBef>
        <a:spcPct val="0"/>
      </a:spcBef>
      <a:spcAft>
        <a:spcPct val="0"/>
      </a:spcAft>
      <a:defRPr kern="1200">
        <a:solidFill>
          <a:schemeClr val="tx1"/>
        </a:solidFill>
        <a:latin typeface="Arial" charset="0"/>
        <a:ea typeface="+mn-ea"/>
        <a:cs typeface="Arial" charset="0"/>
      </a:defRPr>
    </a:lvl2pPr>
    <a:lvl3pPr marL="1306220" algn="l" defTabSz="653110" rtl="0" fontAlgn="base">
      <a:spcBef>
        <a:spcPct val="0"/>
      </a:spcBef>
      <a:spcAft>
        <a:spcPct val="0"/>
      </a:spcAft>
      <a:defRPr kern="1200">
        <a:solidFill>
          <a:schemeClr val="tx1"/>
        </a:solidFill>
        <a:latin typeface="Arial" charset="0"/>
        <a:ea typeface="+mn-ea"/>
        <a:cs typeface="Arial" charset="0"/>
      </a:defRPr>
    </a:lvl3pPr>
    <a:lvl4pPr marL="1959331" algn="l" defTabSz="653110" rtl="0" fontAlgn="base">
      <a:spcBef>
        <a:spcPct val="0"/>
      </a:spcBef>
      <a:spcAft>
        <a:spcPct val="0"/>
      </a:spcAft>
      <a:defRPr kern="1200">
        <a:solidFill>
          <a:schemeClr val="tx1"/>
        </a:solidFill>
        <a:latin typeface="Arial" charset="0"/>
        <a:ea typeface="+mn-ea"/>
        <a:cs typeface="Arial" charset="0"/>
      </a:defRPr>
    </a:lvl4pPr>
    <a:lvl5pPr marL="2612441" algn="l" defTabSz="653110" rtl="0" fontAlgn="base">
      <a:spcBef>
        <a:spcPct val="0"/>
      </a:spcBef>
      <a:spcAft>
        <a:spcPct val="0"/>
      </a:spcAft>
      <a:defRPr kern="1200">
        <a:solidFill>
          <a:schemeClr val="tx1"/>
        </a:solidFill>
        <a:latin typeface="Arial" charset="0"/>
        <a:ea typeface="+mn-ea"/>
        <a:cs typeface="Arial" charset="0"/>
      </a:defRPr>
    </a:lvl5pPr>
    <a:lvl6pPr marL="3265551" algn="l" defTabSz="1306220" rtl="0" eaLnBrk="1" latinLnBrk="0" hangingPunct="1">
      <a:defRPr kern="1200">
        <a:solidFill>
          <a:schemeClr val="tx1"/>
        </a:solidFill>
        <a:latin typeface="Arial" charset="0"/>
        <a:ea typeface="+mn-ea"/>
        <a:cs typeface="Arial" charset="0"/>
      </a:defRPr>
    </a:lvl6pPr>
    <a:lvl7pPr marL="3918661" algn="l" defTabSz="1306220" rtl="0" eaLnBrk="1" latinLnBrk="0" hangingPunct="1">
      <a:defRPr kern="1200">
        <a:solidFill>
          <a:schemeClr val="tx1"/>
        </a:solidFill>
        <a:latin typeface="Arial" charset="0"/>
        <a:ea typeface="+mn-ea"/>
        <a:cs typeface="Arial" charset="0"/>
      </a:defRPr>
    </a:lvl7pPr>
    <a:lvl8pPr marL="4571771" algn="l" defTabSz="1306220" rtl="0" eaLnBrk="1" latinLnBrk="0" hangingPunct="1">
      <a:defRPr kern="1200">
        <a:solidFill>
          <a:schemeClr val="tx1"/>
        </a:solidFill>
        <a:latin typeface="Arial" charset="0"/>
        <a:ea typeface="+mn-ea"/>
        <a:cs typeface="Arial" charset="0"/>
      </a:defRPr>
    </a:lvl8pPr>
    <a:lvl9pPr marL="5224882" algn="l" defTabSz="130622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47008253-13D0-4043-966E-DD0383623B85}">
          <p14:sldIdLst>
            <p14:sldId id="950"/>
            <p14:sldId id="984"/>
            <p14:sldId id="985"/>
            <p14:sldId id="955"/>
            <p14:sldId id="959"/>
            <p14:sldId id="980"/>
            <p14:sldId id="1002"/>
            <p14:sldId id="260"/>
            <p14:sldId id="981"/>
            <p14:sldId id="988"/>
          </p14:sldIdLst>
        </p14:section>
        <p14:section name="Untitled Section" id="{EEA13C0D-EE71-49E4-A563-074AD4D7BBBB}">
          <p14:sldIdLst>
            <p14:sldId id="972"/>
            <p14:sldId id="421"/>
            <p14:sldId id="982"/>
            <p14:sldId id="965"/>
            <p14:sldId id="966"/>
            <p14:sldId id="995"/>
            <p14:sldId id="968"/>
            <p14:sldId id="978"/>
            <p14:sldId id="970"/>
            <p14:sldId id="420"/>
            <p14:sldId id="994"/>
            <p14:sldId id="999"/>
            <p14:sldId id="1000"/>
            <p14:sldId id="1001"/>
            <p14:sldId id="989"/>
            <p14:sldId id="990"/>
            <p14:sldId id="983"/>
          </p14:sldIdLst>
        </p14:section>
      </p14:sectionLst>
    </p:ex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F11706-5356-2824-9AC1-E14DFC0842BF}" name="Kate Rose" initials="KR" userId="S::kate@calruralhousing.org::8cc6d25a-47c0-4578-8497-8b910a112cae" providerId="AD"/>
  <p188:author id="{C49B931A-CADE-E8C0-DFB4-69F37BA84936}" name="Cynthia Walsh" initials="cw" userId="Cynthia Walsh" providerId="None"/>
  <p188:author id="{038B737F-4E2A-657F-A99C-3AC6E7B7E313}" name="Michelle Zumwalt" initials="MZ" userId="S::Michelle.Zumwalt@fresno.gov::88ed1b08-19eb-46b7-ac10-0707516fd12c" providerId="AD"/>
  <p188:author id="{C8417997-80D7-6CEA-82B7-7F66F4FA9D78}" name="Kim Untermoser" initials="KU" userId="S::Kim.Untermoser@ascentenvironmental.com::0750a75d-3420-4458-bc31-4df9b826d641" providerId="AD"/>
  <p188:author id="{0128A0F2-FFBA-83AB-E71F-C6C0E19FF167}" name="Karla Martinez" initials="KM" userId="S::kmartinez@placeworks.com::e977c47f-2c80-4815-a932-325759bd9f7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nt Reddy" initials="GR" lastIdx="1" clrIdx="0">
    <p:extLst>
      <p:ext uri="{19B8F6BF-5375-455C-9EA6-DF929625EA0E}">
        <p15:presenceInfo xmlns:p15="http://schemas.microsoft.com/office/powerpoint/2012/main" userId="S-1-5-21-2019995525-3504076379-2935571762-3602" providerId="AD"/>
      </p:ext>
    </p:extLst>
  </p:cmAuthor>
  <p:cmAuthor id="2" name="Greg Goodfellow" initials="GG" lastIdx="5" clrIdx="1">
    <p:extLst>
      <p:ext uri="{19B8F6BF-5375-455C-9EA6-DF929625EA0E}">
        <p15:presenceInfo xmlns:p15="http://schemas.microsoft.com/office/powerpoint/2012/main" userId="S-1-5-21-2019995525-3504076379-2935571762-7339" providerId="AD"/>
      </p:ext>
    </p:extLst>
  </p:cmAuthor>
  <p:cmAuthor id="3" name="Karla Martinez" initials="KM" lastIdx="2" clrIdx="2">
    <p:extLst>
      <p:ext uri="{19B8F6BF-5375-455C-9EA6-DF929625EA0E}">
        <p15:presenceInfo xmlns:p15="http://schemas.microsoft.com/office/powerpoint/2012/main" userId="S::kmartinez@placeworks.com::e977c47f-2c80-4815-a932-325759bd9f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BCB"/>
    <a:srgbClr val="4F81BD"/>
    <a:srgbClr val="4F82C3"/>
    <a:srgbClr val="71A4E8"/>
    <a:srgbClr val="01C5FF"/>
    <a:srgbClr val="00734C"/>
    <a:srgbClr val="4DE600"/>
    <a:srgbClr val="005BE7"/>
    <a:srgbClr val="1D448F"/>
    <a:srgbClr val="BDE7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00478F-DA1E-4C9B-045F-340FD6B4EA12}" v="18" dt="2022-08-31T17:54:14.655"/>
    <p1510:client id="{9E5AEE06-0AE1-98CF-0D43-F2A4A5589E86}" v="25" dt="2022-08-30T17:34:28.0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43" autoAdjust="0"/>
    <p:restoredTop sz="95770" autoAdjust="0"/>
  </p:normalViewPr>
  <p:slideViewPr>
    <p:cSldViewPr snapToObjects="1">
      <p:cViewPr varScale="1">
        <p:scale>
          <a:sx n="88" d="100"/>
          <a:sy n="88" d="100"/>
        </p:scale>
        <p:origin x="804" y="96"/>
      </p:cViewPr>
      <p:guideLst>
        <p:guide orient="horz" pos="2592"/>
        <p:guide pos="4608"/>
      </p:guideLst>
    </p:cSldViewPr>
  </p:slideViewPr>
  <p:notesTextViewPr>
    <p:cViewPr>
      <p:scale>
        <a:sx n="3" d="2"/>
        <a:sy n="3" d="2"/>
      </p:scale>
      <p:origin x="0" y="0"/>
    </p:cViewPr>
  </p:notesTextViewPr>
  <p:sorterViewPr>
    <p:cViewPr>
      <p:scale>
        <a:sx n="66" d="100"/>
        <a:sy n="66" d="100"/>
      </p:scale>
      <p:origin x="0" y="-1100"/>
    </p:cViewPr>
  </p:sorterViewPr>
  <p:notesViewPr>
    <p:cSldViewPr snapToObjects="1">
      <p:cViewPr varScale="1">
        <p:scale>
          <a:sx n="89" d="100"/>
          <a:sy n="89" d="100"/>
        </p:scale>
        <p:origin x="352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Rose" userId="S::kate@calruralhousing.org::8cc6d25a-47c0-4578-8497-8b910a112cae" providerId="AD" clId="Web-{9E5AEE06-0AE1-98CF-0D43-F2A4A5589E86}"/>
    <pc:docChg chg="addSld modSld sldOrd modSection">
      <pc:chgData name="Kate Rose" userId="S::kate@calruralhousing.org::8cc6d25a-47c0-4578-8497-8b910a112cae" providerId="AD" clId="Web-{9E5AEE06-0AE1-98CF-0D43-F2A4A5589E86}" dt="2022-08-30T17:34:28.056" v="24" actId="20577"/>
      <pc:docMkLst>
        <pc:docMk/>
      </pc:docMkLst>
      <pc:sldChg chg="mod ord modShow">
        <pc:chgData name="Kate Rose" userId="S::kate@calruralhousing.org::8cc6d25a-47c0-4578-8497-8b910a112cae" providerId="AD" clId="Web-{9E5AEE06-0AE1-98CF-0D43-F2A4A5589E86}" dt="2022-08-30T17:31:35.959" v="9"/>
        <pc:sldMkLst>
          <pc:docMk/>
          <pc:sldMk cId="3592838025" sldId="951"/>
        </pc:sldMkLst>
      </pc:sldChg>
      <pc:sldChg chg="mod ord modShow">
        <pc:chgData name="Kate Rose" userId="S::kate@calruralhousing.org::8cc6d25a-47c0-4578-8497-8b910a112cae" providerId="AD" clId="Web-{9E5AEE06-0AE1-98CF-0D43-F2A4A5589E86}" dt="2022-08-30T17:32:16.069" v="11"/>
        <pc:sldMkLst>
          <pc:docMk/>
          <pc:sldMk cId="3186480621" sldId="957"/>
        </pc:sldMkLst>
      </pc:sldChg>
      <pc:sldChg chg="mod ord modShow">
        <pc:chgData name="Kate Rose" userId="S::kate@calruralhousing.org::8cc6d25a-47c0-4578-8497-8b910a112cae" providerId="AD" clId="Web-{9E5AEE06-0AE1-98CF-0D43-F2A4A5589E86}" dt="2022-08-30T17:31:35.959" v="7"/>
        <pc:sldMkLst>
          <pc:docMk/>
          <pc:sldMk cId="715297779" sldId="971"/>
        </pc:sldMkLst>
      </pc:sldChg>
      <pc:sldChg chg="mod ord modShow">
        <pc:chgData name="Kate Rose" userId="S::kate@calruralhousing.org::8cc6d25a-47c0-4578-8497-8b910a112cae" providerId="AD" clId="Web-{9E5AEE06-0AE1-98CF-0D43-F2A4A5589E86}" dt="2022-08-30T17:31:35.959" v="6"/>
        <pc:sldMkLst>
          <pc:docMk/>
          <pc:sldMk cId="2472309366" sldId="974"/>
        </pc:sldMkLst>
      </pc:sldChg>
      <pc:sldChg chg="mod ord modShow">
        <pc:chgData name="Kate Rose" userId="S::kate@calruralhousing.org::8cc6d25a-47c0-4578-8497-8b910a112cae" providerId="AD" clId="Web-{9E5AEE06-0AE1-98CF-0D43-F2A4A5589E86}" dt="2022-08-30T17:31:35.959" v="5"/>
        <pc:sldMkLst>
          <pc:docMk/>
          <pc:sldMk cId="1080517149" sldId="975"/>
        </pc:sldMkLst>
      </pc:sldChg>
      <pc:sldChg chg="mod ord modShow">
        <pc:chgData name="Kate Rose" userId="S::kate@calruralhousing.org::8cc6d25a-47c0-4578-8497-8b910a112cae" providerId="AD" clId="Web-{9E5AEE06-0AE1-98CF-0D43-F2A4A5589E86}" dt="2022-08-30T17:31:35.959" v="8"/>
        <pc:sldMkLst>
          <pc:docMk/>
          <pc:sldMk cId="3766408767" sldId="996"/>
        </pc:sldMkLst>
      </pc:sldChg>
      <pc:sldChg chg="modSp new ord">
        <pc:chgData name="Kate Rose" userId="S::kate@calruralhousing.org::8cc6d25a-47c0-4578-8497-8b910a112cae" providerId="AD" clId="Web-{9E5AEE06-0AE1-98CF-0D43-F2A4A5589E86}" dt="2022-08-30T17:34:28.056" v="24" actId="20577"/>
        <pc:sldMkLst>
          <pc:docMk/>
          <pc:sldMk cId="1324445534" sldId="1003"/>
        </pc:sldMkLst>
        <pc:spChg chg="mod">
          <ac:chgData name="Kate Rose" userId="S::kate@calruralhousing.org::8cc6d25a-47c0-4578-8497-8b910a112cae" providerId="AD" clId="Web-{9E5AEE06-0AE1-98CF-0D43-F2A4A5589E86}" dt="2022-08-30T17:34:19.493" v="15" actId="20577"/>
          <ac:spMkLst>
            <pc:docMk/>
            <pc:sldMk cId="1324445534" sldId="1003"/>
            <ac:spMk id="2" creationId="{88E0B16B-1091-930B-980B-9039D02E72CC}"/>
          </ac:spMkLst>
        </pc:spChg>
        <pc:spChg chg="mod">
          <ac:chgData name="Kate Rose" userId="S::kate@calruralhousing.org::8cc6d25a-47c0-4578-8497-8b910a112cae" providerId="AD" clId="Web-{9E5AEE06-0AE1-98CF-0D43-F2A4A5589E86}" dt="2022-08-30T17:34:28.056" v="24" actId="20577"/>
          <ac:spMkLst>
            <pc:docMk/>
            <pc:sldMk cId="1324445534" sldId="1003"/>
            <ac:spMk id="3" creationId="{94AA734B-1B05-4772-6799-13104AF186D4}"/>
          </ac:spMkLst>
        </pc:spChg>
      </pc:sldChg>
    </pc:docChg>
  </pc:docChgLst>
  <pc:docChgLst>
    <pc:chgData name="Kate Rose" userId="S::kate@calruralhousing.org::8cc6d25a-47c0-4578-8497-8b910a112cae" providerId="AD" clId="Web-{5700478F-DA1E-4C9B-045F-340FD6B4EA12}"/>
    <pc:docChg chg="delSld modSld modSection">
      <pc:chgData name="Kate Rose" userId="S::kate@calruralhousing.org::8cc6d25a-47c0-4578-8497-8b910a112cae" providerId="AD" clId="Web-{5700478F-DA1E-4C9B-045F-340FD6B4EA12}" dt="2022-08-31T17:54:14.655" v="17"/>
      <pc:docMkLst>
        <pc:docMk/>
      </pc:docMkLst>
      <pc:sldChg chg="delSp">
        <pc:chgData name="Kate Rose" userId="S::kate@calruralhousing.org::8cc6d25a-47c0-4578-8497-8b910a112cae" providerId="AD" clId="Web-{5700478F-DA1E-4C9B-045F-340FD6B4EA12}" dt="2022-08-31T17:53:40.012" v="15"/>
        <pc:sldMkLst>
          <pc:docMk/>
          <pc:sldMk cId="3972751654" sldId="260"/>
        </pc:sldMkLst>
        <pc:spChg chg="del">
          <ac:chgData name="Kate Rose" userId="S::kate@calruralhousing.org::8cc6d25a-47c0-4578-8497-8b910a112cae" providerId="AD" clId="Web-{5700478F-DA1E-4C9B-045F-340FD6B4EA12}" dt="2022-08-31T17:53:40.012" v="15"/>
          <ac:spMkLst>
            <pc:docMk/>
            <pc:sldMk cId="3972751654" sldId="260"/>
            <ac:spMk id="6" creationId="{3A298A94-5088-FEA5-745E-B6B3990C8E3B}"/>
          </ac:spMkLst>
        </pc:spChg>
      </pc:sldChg>
      <pc:sldChg chg="delSp">
        <pc:chgData name="Kate Rose" userId="S::kate@calruralhousing.org::8cc6d25a-47c0-4578-8497-8b910a112cae" providerId="AD" clId="Web-{5700478F-DA1E-4C9B-045F-340FD6B4EA12}" dt="2022-08-31T17:53:20.027" v="11"/>
        <pc:sldMkLst>
          <pc:docMk/>
          <pc:sldMk cId="616712966" sldId="420"/>
        </pc:sldMkLst>
        <pc:spChg chg="del">
          <ac:chgData name="Kate Rose" userId="S::kate@calruralhousing.org::8cc6d25a-47c0-4578-8497-8b910a112cae" providerId="AD" clId="Web-{5700478F-DA1E-4C9B-045F-340FD6B4EA12}" dt="2022-08-31T17:53:20.027" v="11"/>
          <ac:spMkLst>
            <pc:docMk/>
            <pc:sldMk cId="616712966" sldId="420"/>
            <ac:spMk id="9" creationId="{641E285E-3FDC-A6CE-B30E-4896C9814753}"/>
          </ac:spMkLst>
        </pc:spChg>
      </pc:sldChg>
      <pc:sldChg chg="delSp">
        <pc:chgData name="Kate Rose" userId="S::kate@calruralhousing.org::8cc6d25a-47c0-4578-8497-8b910a112cae" providerId="AD" clId="Web-{5700478F-DA1E-4C9B-045F-340FD6B4EA12}" dt="2022-08-31T17:53:35.012" v="14"/>
        <pc:sldMkLst>
          <pc:docMk/>
          <pc:sldMk cId="2729247264" sldId="421"/>
        </pc:sldMkLst>
        <pc:spChg chg="del">
          <ac:chgData name="Kate Rose" userId="S::kate@calruralhousing.org::8cc6d25a-47c0-4578-8497-8b910a112cae" providerId="AD" clId="Web-{5700478F-DA1E-4C9B-045F-340FD6B4EA12}" dt="2022-08-31T17:53:35.012" v="14"/>
          <ac:spMkLst>
            <pc:docMk/>
            <pc:sldMk cId="2729247264" sldId="421"/>
            <ac:spMk id="11" creationId="{D13BF3B2-6632-9261-7FE4-DB77D6B5AAB5}"/>
          </ac:spMkLst>
        </pc:spChg>
      </pc:sldChg>
      <pc:sldChg chg="del">
        <pc:chgData name="Kate Rose" userId="S::kate@calruralhousing.org::8cc6d25a-47c0-4578-8497-8b910a112cae" providerId="AD" clId="Web-{5700478F-DA1E-4C9B-045F-340FD6B4EA12}" dt="2022-08-31T17:52:50.962" v="4"/>
        <pc:sldMkLst>
          <pc:docMk/>
          <pc:sldMk cId="3592838025" sldId="951"/>
        </pc:sldMkLst>
      </pc:sldChg>
      <pc:sldChg chg="del">
        <pc:chgData name="Kate Rose" userId="S::kate@calruralhousing.org::8cc6d25a-47c0-4578-8497-8b910a112cae" providerId="AD" clId="Web-{5700478F-DA1E-4C9B-045F-340FD6B4EA12}" dt="2022-08-31T17:52:50.962" v="5"/>
        <pc:sldMkLst>
          <pc:docMk/>
          <pc:sldMk cId="3186480621" sldId="957"/>
        </pc:sldMkLst>
      </pc:sldChg>
      <pc:sldChg chg="delSp">
        <pc:chgData name="Kate Rose" userId="S::kate@calruralhousing.org::8cc6d25a-47c0-4578-8497-8b910a112cae" providerId="AD" clId="Web-{5700478F-DA1E-4C9B-045F-340FD6B4EA12}" dt="2022-08-31T17:54:14.655" v="17"/>
        <pc:sldMkLst>
          <pc:docMk/>
          <pc:sldMk cId="1900280521" sldId="959"/>
        </pc:sldMkLst>
        <pc:spChg chg="del">
          <ac:chgData name="Kate Rose" userId="S::kate@calruralhousing.org::8cc6d25a-47c0-4578-8497-8b910a112cae" providerId="AD" clId="Web-{5700478F-DA1E-4C9B-045F-340FD6B4EA12}" dt="2022-08-31T17:54:14.655" v="17"/>
          <ac:spMkLst>
            <pc:docMk/>
            <pc:sldMk cId="1900280521" sldId="959"/>
            <ac:spMk id="3" creationId="{F15CD1D8-9A78-353F-AB98-DBF7B7B62DF9}"/>
          </ac:spMkLst>
        </pc:spChg>
      </pc:sldChg>
      <pc:sldChg chg="delSp">
        <pc:chgData name="Kate Rose" userId="S::kate@calruralhousing.org::8cc6d25a-47c0-4578-8497-8b910a112cae" providerId="AD" clId="Web-{5700478F-DA1E-4C9B-045F-340FD6B4EA12}" dt="2022-08-31T17:53:24.605" v="12"/>
        <pc:sldMkLst>
          <pc:docMk/>
          <pc:sldMk cId="401128931" sldId="970"/>
        </pc:sldMkLst>
        <pc:spChg chg="del">
          <ac:chgData name="Kate Rose" userId="S::kate@calruralhousing.org::8cc6d25a-47c0-4578-8497-8b910a112cae" providerId="AD" clId="Web-{5700478F-DA1E-4C9B-045F-340FD6B4EA12}" dt="2022-08-31T17:53:24.605" v="12"/>
          <ac:spMkLst>
            <pc:docMk/>
            <pc:sldMk cId="401128931" sldId="970"/>
            <ac:spMk id="8" creationId="{19A20CDC-064B-FC47-AA6E-855684C1581A}"/>
          </ac:spMkLst>
        </pc:spChg>
      </pc:sldChg>
      <pc:sldChg chg="del">
        <pc:chgData name="Kate Rose" userId="S::kate@calruralhousing.org::8cc6d25a-47c0-4578-8497-8b910a112cae" providerId="AD" clId="Web-{5700478F-DA1E-4C9B-045F-340FD6B4EA12}" dt="2022-08-31T17:52:50.962" v="2"/>
        <pc:sldMkLst>
          <pc:docMk/>
          <pc:sldMk cId="715297779" sldId="971"/>
        </pc:sldMkLst>
      </pc:sldChg>
      <pc:sldChg chg="del">
        <pc:chgData name="Kate Rose" userId="S::kate@calruralhousing.org::8cc6d25a-47c0-4578-8497-8b910a112cae" providerId="AD" clId="Web-{5700478F-DA1E-4C9B-045F-340FD6B4EA12}" dt="2022-08-31T17:52:50.962" v="1"/>
        <pc:sldMkLst>
          <pc:docMk/>
          <pc:sldMk cId="2472309366" sldId="974"/>
        </pc:sldMkLst>
      </pc:sldChg>
      <pc:sldChg chg="del">
        <pc:chgData name="Kate Rose" userId="S::kate@calruralhousing.org::8cc6d25a-47c0-4578-8497-8b910a112cae" providerId="AD" clId="Web-{5700478F-DA1E-4C9B-045F-340FD6B4EA12}" dt="2022-08-31T17:52:50.962" v="0"/>
        <pc:sldMkLst>
          <pc:docMk/>
          <pc:sldMk cId="1080517149" sldId="975"/>
        </pc:sldMkLst>
      </pc:sldChg>
      <pc:sldChg chg="delSp">
        <pc:chgData name="Kate Rose" userId="S::kate@calruralhousing.org::8cc6d25a-47c0-4578-8497-8b910a112cae" providerId="AD" clId="Web-{5700478F-DA1E-4C9B-045F-340FD6B4EA12}" dt="2022-08-31T17:52:58.338" v="6"/>
        <pc:sldMkLst>
          <pc:docMk/>
          <pc:sldMk cId="2965532696" sldId="990"/>
        </pc:sldMkLst>
        <pc:spChg chg="del">
          <ac:chgData name="Kate Rose" userId="S::kate@calruralhousing.org::8cc6d25a-47c0-4578-8497-8b910a112cae" providerId="AD" clId="Web-{5700478F-DA1E-4C9B-045F-340FD6B4EA12}" dt="2022-08-31T17:52:58.338" v="6"/>
          <ac:spMkLst>
            <pc:docMk/>
            <pc:sldMk cId="2965532696" sldId="990"/>
            <ac:spMk id="4" creationId="{738982AA-C0F9-C21B-2D0F-DF19297D0CA2}"/>
          </ac:spMkLst>
        </pc:spChg>
      </pc:sldChg>
      <pc:sldChg chg="delSp">
        <pc:chgData name="Kate Rose" userId="S::kate@calruralhousing.org::8cc6d25a-47c0-4578-8497-8b910a112cae" providerId="AD" clId="Web-{5700478F-DA1E-4C9B-045F-340FD6B4EA12}" dt="2022-08-31T17:53:16.464" v="10"/>
        <pc:sldMkLst>
          <pc:docMk/>
          <pc:sldMk cId="3518098511" sldId="994"/>
        </pc:sldMkLst>
        <pc:spChg chg="del">
          <ac:chgData name="Kate Rose" userId="S::kate@calruralhousing.org::8cc6d25a-47c0-4578-8497-8b910a112cae" providerId="AD" clId="Web-{5700478F-DA1E-4C9B-045F-340FD6B4EA12}" dt="2022-08-31T17:53:16.464" v="10"/>
          <ac:spMkLst>
            <pc:docMk/>
            <pc:sldMk cId="3518098511" sldId="994"/>
            <ac:spMk id="12" creationId="{249476C2-59A1-9065-84BF-AEAE14705464}"/>
          </ac:spMkLst>
        </pc:spChg>
      </pc:sldChg>
      <pc:sldChg chg="delSp">
        <pc:chgData name="Kate Rose" userId="S::kate@calruralhousing.org::8cc6d25a-47c0-4578-8497-8b910a112cae" providerId="AD" clId="Web-{5700478F-DA1E-4C9B-045F-340FD6B4EA12}" dt="2022-08-31T17:53:30.418" v="13"/>
        <pc:sldMkLst>
          <pc:docMk/>
          <pc:sldMk cId="3234496298" sldId="995"/>
        </pc:sldMkLst>
        <pc:spChg chg="del">
          <ac:chgData name="Kate Rose" userId="S::kate@calruralhousing.org::8cc6d25a-47c0-4578-8497-8b910a112cae" providerId="AD" clId="Web-{5700478F-DA1E-4C9B-045F-340FD6B4EA12}" dt="2022-08-31T17:53:30.418" v="13"/>
          <ac:spMkLst>
            <pc:docMk/>
            <pc:sldMk cId="3234496298" sldId="995"/>
            <ac:spMk id="6" creationId="{2ED7F214-41E3-8830-DD64-5BE67642B791}"/>
          </ac:spMkLst>
        </pc:spChg>
      </pc:sldChg>
      <pc:sldChg chg="del">
        <pc:chgData name="Kate Rose" userId="S::kate@calruralhousing.org::8cc6d25a-47c0-4578-8497-8b910a112cae" providerId="AD" clId="Web-{5700478F-DA1E-4C9B-045F-340FD6B4EA12}" dt="2022-08-31T17:52:50.962" v="3"/>
        <pc:sldMkLst>
          <pc:docMk/>
          <pc:sldMk cId="3766408767" sldId="996"/>
        </pc:sldMkLst>
      </pc:sldChg>
      <pc:sldChg chg="delSp">
        <pc:chgData name="Kate Rose" userId="S::kate@calruralhousing.org::8cc6d25a-47c0-4578-8497-8b910a112cae" providerId="AD" clId="Web-{5700478F-DA1E-4C9B-045F-340FD6B4EA12}" dt="2022-08-31T17:53:12.136" v="9"/>
        <pc:sldMkLst>
          <pc:docMk/>
          <pc:sldMk cId="3401036708" sldId="999"/>
        </pc:sldMkLst>
        <pc:spChg chg="del">
          <ac:chgData name="Kate Rose" userId="S::kate@calruralhousing.org::8cc6d25a-47c0-4578-8497-8b910a112cae" providerId="AD" clId="Web-{5700478F-DA1E-4C9B-045F-340FD6B4EA12}" dt="2022-08-31T17:53:12.136" v="9"/>
          <ac:spMkLst>
            <pc:docMk/>
            <pc:sldMk cId="3401036708" sldId="999"/>
            <ac:spMk id="13" creationId="{9AE028F7-C7ED-079E-90C3-21FEA82010AA}"/>
          </ac:spMkLst>
        </pc:spChg>
      </pc:sldChg>
      <pc:sldChg chg="delSp">
        <pc:chgData name="Kate Rose" userId="S::kate@calruralhousing.org::8cc6d25a-47c0-4578-8497-8b910a112cae" providerId="AD" clId="Web-{5700478F-DA1E-4C9B-045F-340FD6B4EA12}" dt="2022-08-31T17:53:07.620" v="8"/>
        <pc:sldMkLst>
          <pc:docMk/>
          <pc:sldMk cId="1545885320" sldId="1000"/>
        </pc:sldMkLst>
        <pc:spChg chg="del">
          <ac:chgData name="Kate Rose" userId="S::kate@calruralhousing.org::8cc6d25a-47c0-4578-8497-8b910a112cae" providerId="AD" clId="Web-{5700478F-DA1E-4C9B-045F-340FD6B4EA12}" dt="2022-08-31T17:53:07.620" v="8"/>
          <ac:spMkLst>
            <pc:docMk/>
            <pc:sldMk cId="1545885320" sldId="1000"/>
            <ac:spMk id="4" creationId="{1258A470-FEDE-3A0A-DD22-4CD29B215B8A}"/>
          </ac:spMkLst>
        </pc:spChg>
      </pc:sldChg>
      <pc:sldChg chg="delSp">
        <pc:chgData name="Kate Rose" userId="S::kate@calruralhousing.org::8cc6d25a-47c0-4578-8497-8b910a112cae" providerId="AD" clId="Web-{5700478F-DA1E-4C9B-045F-340FD6B4EA12}" dt="2022-08-31T17:53:01.604" v="7"/>
        <pc:sldMkLst>
          <pc:docMk/>
          <pc:sldMk cId="26903645" sldId="1001"/>
        </pc:sldMkLst>
        <pc:spChg chg="del">
          <ac:chgData name="Kate Rose" userId="S::kate@calruralhousing.org::8cc6d25a-47c0-4578-8497-8b910a112cae" providerId="AD" clId="Web-{5700478F-DA1E-4C9B-045F-340FD6B4EA12}" dt="2022-08-31T17:53:01.604" v="7"/>
          <ac:spMkLst>
            <pc:docMk/>
            <pc:sldMk cId="26903645" sldId="1001"/>
            <ac:spMk id="4" creationId="{9BF88069-C427-15E5-9B8A-D6FAC0AC1384}"/>
          </ac:spMkLst>
        </pc:spChg>
      </pc:sldChg>
      <pc:sldChg chg="del">
        <pc:chgData name="Kate Rose" userId="S::kate@calruralhousing.org::8cc6d25a-47c0-4578-8497-8b910a112cae" providerId="AD" clId="Web-{5700478F-DA1E-4C9B-045F-340FD6B4EA12}" dt="2022-08-31T17:53:49.997" v="16"/>
        <pc:sldMkLst>
          <pc:docMk/>
          <pc:sldMk cId="1324445534" sldId="100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74415546382866"/>
          <c:y val="0.1030578924486438"/>
          <c:w val="0.58803121089962529"/>
          <c:h val="0.7219858917867089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AEB-4AB7-9C9A-C622B044C6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AEB-4AB7-9C9A-C622B044C6F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AEB-4AB7-9C9A-C622B044C6F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AEB-4AB7-9C9A-C622B044C6F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AEB-4AB7-9C9A-C622B044C6F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AEB-4AB7-9C9A-C622B044C6F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AEB-4AB7-9C9A-C622B044C6F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AEB-4AB7-9C9A-C622B044C6F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AAEB-4AB7-9C9A-C622B044C6F8}"/>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AAEB-4AB7-9C9A-C622B044C6F8}"/>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AAEB-4AB7-9C9A-C622B044C6F8}"/>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AAEB-4AB7-9C9A-C622B044C6F8}"/>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AAEB-4AB7-9C9A-C622B044C6F8}"/>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AAEB-4AB7-9C9A-C622B044C6F8}"/>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AAEB-4AB7-9C9A-C622B044C6F8}"/>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AAEB-4AB7-9C9A-C622B044C6F8}"/>
              </c:ext>
            </c:extLst>
          </c:dPt>
          <c:dLbls>
            <c:dLbl>
              <c:idx val="0"/>
              <c:layout>
                <c:manualLayout>
                  <c:x val="-0.10399953894060265"/>
                  <c:y val="0.14194104371798313"/>
                </c:manualLayout>
              </c:layout>
              <c:tx>
                <c:rich>
                  <a:bodyPr/>
                  <a:lstStyle/>
                  <a:p>
                    <a:r>
                      <a:rPr lang="en-US" baseline="0" dirty="0"/>
                      <a:t>Clovis, </a:t>
                    </a:r>
                    <a:fld id="{BB30337C-DFE9-4284-9C39-40E4E854671B}" type="VALUE">
                      <a:rPr lang="en-US" baseline="0"/>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AEB-4AB7-9C9A-C622B044C6F8}"/>
                </c:ext>
              </c:extLst>
            </c:dLbl>
            <c:dLbl>
              <c:idx val="1"/>
              <c:layout>
                <c:manualLayout>
                  <c:x val="5.1373466148053396E-2"/>
                  <c:y val="-2.0195111117240139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AEB-4AB7-9C9A-C622B044C6F8}"/>
                </c:ext>
              </c:extLst>
            </c:dLbl>
            <c:dLbl>
              <c:idx val="2"/>
              <c:layout>
                <c:manualLayout>
                  <c:x val="4.358055420545201E-2"/>
                  <c:y val="3.744722484520373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EB-4AB7-9C9A-C622B044C6F8}"/>
                </c:ext>
              </c:extLst>
            </c:dLbl>
            <c:dLbl>
              <c:idx val="3"/>
              <c:layout>
                <c:manualLayout>
                  <c:x val="3.8529005997612387E-2"/>
                  <c:y val="9.834059018173452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AEB-4AB7-9C9A-C622B044C6F8}"/>
                </c:ext>
              </c:extLst>
            </c:dLbl>
            <c:dLbl>
              <c:idx val="4"/>
              <c:layout>
                <c:manualLayout>
                  <c:x val="-6.1862346249847384E-2"/>
                  <c:y val="-0.24898587281913012"/>
                </c:manualLayout>
              </c:layout>
              <c:tx>
                <c:rich>
                  <a:bodyPr/>
                  <a:lstStyle/>
                  <a:p>
                    <a:r>
                      <a:rPr lang="en-US" baseline="0" dirty="0" err="1"/>
                      <a:t>Cuidad</a:t>
                    </a:r>
                    <a:r>
                      <a:rPr lang="en-US" baseline="0" dirty="0"/>
                      <a:t> de Fresno, 63%</a:t>
                    </a:r>
                  </a:p>
                </c:rich>
              </c:tx>
              <c:dLblPos val="bestFit"/>
              <c:showLegendKey val="0"/>
              <c:showVal val="1"/>
              <c:showCatName val="1"/>
              <c:showSerName val="0"/>
              <c:showPercent val="0"/>
              <c:showBubbleSize val="0"/>
              <c:extLst>
                <c:ext xmlns:c15="http://schemas.microsoft.com/office/drawing/2012/chart" uri="{CE6537A1-D6FC-4f65-9D91-7224C49458BB}">
                  <c15:layout>
                    <c:manualLayout>
                      <c:w val="0.25667203629972551"/>
                      <c:h val="8.1928950935409278E-2"/>
                    </c:manualLayout>
                  </c15:layout>
                  <c15:showDataLabelsRange val="0"/>
                </c:ext>
                <c:ext xmlns:c16="http://schemas.microsoft.com/office/drawing/2014/chart" uri="{C3380CC4-5D6E-409C-BE32-E72D297353CC}">
                  <c16:uniqueId val="{00000009-AAEB-4AB7-9C9A-C622B044C6F8}"/>
                </c:ext>
              </c:extLst>
            </c:dLbl>
            <c:dLbl>
              <c:idx val="5"/>
              <c:layout>
                <c:manualLayout>
                  <c:x val="-2.1718926215852807E-2"/>
                  <c:y val="9.869463825475638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AEB-4AB7-9C9A-C622B044C6F8}"/>
                </c:ext>
              </c:extLst>
            </c:dLbl>
            <c:dLbl>
              <c:idx val="6"/>
              <c:layout>
                <c:manualLayout>
                  <c:x val="-4.0943113303434926E-2"/>
                  <c:y val="7.181979112760464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AEB-4AB7-9C9A-C622B044C6F8}"/>
                </c:ext>
              </c:extLst>
            </c:dLbl>
            <c:dLbl>
              <c:idx val="7"/>
              <c:layout>
                <c:manualLayout>
                  <c:x val="-4.8780952067928415E-2"/>
                  <c:y val="6.4691071645017084E-2"/>
                </c:manualLayout>
              </c:layout>
              <c:tx>
                <c:rich>
                  <a:bodyPr/>
                  <a:lstStyle/>
                  <a:p>
                    <a:fld id="{D37E353C-2392-4538-9596-94D3D3548508}" type="CATEGORYNAME">
                      <a:rPr lang="en-US"/>
                      <a:pPr/>
                      <a:t>[CATEGORY NAME]</a:t>
                    </a:fld>
                    <a:r>
                      <a:rPr lang="en-US" baseline="0" dirty="0"/>
                      <a:t>, 2%</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AAEB-4AB7-9C9A-C622B044C6F8}"/>
                </c:ext>
              </c:extLst>
            </c:dLbl>
            <c:dLbl>
              <c:idx val="8"/>
              <c:layout>
                <c:manualLayout>
                  <c:x val="-6.7674217643732437E-2"/>
                  <c:y val="3.763259564850382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AEB-4AB7-9C9A-C622B044C6F8}"/>
                </c:ext>
              </c:extLst>
            </c:dLbl>
            <c:dLbl>
              <c:idx val="9"/>
              <c:layout>
                <c:manualLayout>
                  <c:x val="-4.068904030278786E-2"/>
                  <c:y val="2.6380137888587355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AEB-4AB7-9C9A-C622B044C6F8}"/>
                </c:ext>
              </c:extLst>
            </c:dLbl>
            <c:dLbl>
              <c:idx val="10"/>
              <c:layout>
                <c:manualLayout>
                  <c:x val="-0.10192039700177308"/>
                  <c:y val="-3.060069866067054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AEB-4AB7-9C9A-C622B044C6F8}"/>
                </c:ext>
              </c:extLst>
            </c:dLbl>
            <c:dLbl>
              <c:idx val="11"/>
              <c:layout>
                <c:manualLayout>
                  <c:x val="-8.3436911333015465E-2"/>
                  <c:y val="-4.6411942699083088E-2"/>
                </c:manualLayout>
              </c:layout>
              <c:tx>
                <c:rich>
                  <a:bodyPr/>
                  <a:lstStyle/>
                  <a:p>
                    <a:fld id="{A17696B2-39C9-4253-ACE8-E6DFD06BD206}" type="CATEGORYNAME">
                      <a:rPr lang="en-US"/>
                      <a:pPr/>
                      <a:t>[CATEGORY NAME]</a:t>
                    </a:fld>
                    <a:r>
                      <a:rPr lang="en-US" baseline="0" dirty="0"/>
                      <a:t>, 3%</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AAEB-4AB7-9C9A-C622B044C6F8}"/>
                </c:ext>
              </c:extLst>
            </c:dLbl>
            <c:dLbl>
              <c:idx val="12"/>
              <c:layout>
                <c:manualLayout>
                  <c:x val="-3.2231566081620922E-2"/>
                  <c:y val="-5.2657501674796901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AEB-4AB7-9C9A-C622B044C6F8}"/>
                </c:ext>
              </c:extLst>
            </c:dLbl>
            <c:dLbl>
              <c:idx val="13"/>
              <c:layout>
                <c:manualLayout>
                  <c:x val="-3.2788303987645595E-3"/>
                  <c:y val="-7.9879138816892986E-2"/>
                </c:manualLayout>
              </c:layout>
              <c:tx>
                <c:rich>
                  <a:bodyPr/>
                  <a:lstStyle/>
                  <a:p>
                    <a:fld id="{A8B0A933-8555-43AD-B2C5-22BFBE4E4A02}" type="CATEGORYNAME">
                      <a:rPr lang="en-US"/>
                      <a:pPr/>
                      <a:t>[CATEGORY NAME]</a:t>
                    </a:fld>
                    <a:r>
                      <a:rPr lang="en-US" baseline="0"/>
                      <a:t>, &lt;1%</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AAEB-4AB7-9C9A-C622B044C6F8}"/>
                </c:ext>
              </c:extLst>
            </c:dLbl>
            <c:dLbl>
              <c:idx val="14"/>
              <c:layout>
                <c:manualLayout>
                  <c:x val="0.11280569303228737"/>
                  <c:y val="-8.1427572927153052E-2"/>
                </c:manualLayout>
              </c:layout>
              <c:tx>
                <c:rich>
                  <a:bodyPr/>
                  <a:lstStyle/>
                  <a:p>
                    <a:r>
                      <a:rPr lang="en-US" baseline="0" dirty="0"/>
                      <a:t>Selma, 3%</a:t>
                    </a:r>
                  </a:p>
                </c:rich>
              </c:tx>
              <c:dLblPos val="bestFit"/>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AAEB-4AB7-9C9A-C622B044C6F8}"/>
                </c:ext>
              </c:extLst>
            </c:dLbl>
            <c:dLbl>
              <c:idx val="15"/>
              <c:layout>
                <c:manualLayout>
                  <c:x val="0.43405578575128745"/>
                  <c:y val="-2.7627135887371951E-2"/>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700" b="0" i="0" u="none" strike="noStrike" kern="1200" baseline="0">
                        <a:solidFill>
                          <a:sysClr val="windowText" lastClr="000000"/>
                        </a:solidFill>
                        <a:latin typeface="+mn-lt"/>
                        <a:ea typeface="+mn-ea"/>
                        <a:cs typeface="+mn-cs"/>
                      </a:defRPr>
                    </a:pPr>
                    <a:r>
                      <a:rPr lang="en-US" sz="1700" b="0" i="0" u="none" strike="noStrike" kern="1200" baseline="0" dirty="0">
                        <a:solidFill>
                          <a:sysClr val="windowText" lastClr="000000"/>
                        </a:solidFill>
                      </a:rPr>
                      <a:t>Condado de Fresno no incorporado</a:t>
                    </a:r>
                    <a:r>
                      <a:rPr lang="en-US" baseline="0" dirty="0"/>
                      <a:t>, 4%</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7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44837713215380598"/>
                      <c:h val="4.7766687687099976E-2"/>
                    </c:manualLayout>
                  </c15:layout>
                  <c15:showDataLabelsRange val="0"/>
                </c:ext>
                <c:ext xmlns:c16="http://schemas.microsoft.com/office/drawing/2014/chart" uri="{C3380CC4-5D6E-409C-BE32-E72D297353CC}">
                  <c16:uniqueId val="{0000001F-AAEB-4AB7-9C9A-C622B044C6F8}"/>
                </c:ext>
              </c:extLst>
            </c:dLbl>
            <c:spPr>
              <a:noFill/>
              <a:ln>
                <a:noFill/>
              </a:ln>
              <a:effectLst/>
            </c:spPr>
            <c:txPr>
              <a:bodyPr rot="0" spcFirstLastPara="1" vertOverflow="ellipsis" vert="horz" wrap="square" lIns="38100" tIns="19050" rIns="38100" bIns="19050" anchor="ctr" anchorCtr="1">
                <a:spAutoFit/>
              </a:bodyPr>
              <a:lstStyle/>
              <a:p>
                <a:pPr>
                  <a:defRPr sz="17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Sheet2!$B$2:$B$17</c:f>
              <c:strCache>
                <c:ptCount val="16"/>
                <c:pt idx="0">
                  <c:v>Clovis </c:v>
                </c:pt>
                <c:pt idx="1">
                  <c:v>Coalinga </c:v>
                </c:pt>
                <c:pt idx="2">
                  <c:v>Firebaugh</c:v>
                </c:pt>
                <c:pt idx="3">
                  <c:v>Fowler</c:v>
                </c:pt>
                <c:pt idx="4">
                  <c:v>Fresno City</c:v>
                </c:pt>
                <c:pt idx="5">
                  <c:v>Huron</c:v>
                </c:pt>
                <c:pt idx="6">
                  <c:v>Kerman</c:v>
                </c:pt>
                <c:pt idx="7">
                  <c:v>Kingsburg</c:v>
                </c:pt>
                <c:pt idx="8">
                  <c:v>Mendota</c:v>
                </c:pt>
                <c:pt idx="9">
                  <c:v>Orange Cove</c:v>
                </c:pt>
                <c:pt idx="10">
                  <c:v>Parlier</c:v>
                </c:pt>
                <c:pt idx="11">
                  <c:v>Reedley</c:v>
                </c:pt>
                <c:pt idx="12">
                  <c:v>Sanger</c:v>
                </c:pt>
                <c:pt idx="13">
                  <c:v>San Joaquin</c:v>
                </c:pt>
                <c:pt idx="14">
                  <c:v>Selma </c:v>
                </c:pt>
                <c:pt idx="15">
                  <c:v>Unincorporated Fresno County </c:v>
                </c:pt>
              </c:strCache>
            </c:strRef>
          </c:cat>
          <c:val>
            <c:numRef>
              <c:f>Sheet2!$C$2:$C$17</c:f>
              <c:numCache>
                <c:formatCode>0%</c:formatCode>
                <c:ptCount val="16"/>
                <c:pt idx="0">
                  <c:v>0.15024529143366838</c:v>
                </c:pt>
                <c:pt idx="1">
                  <c:v>9.4685924045421806E-3</c:v>
                </c:pt>
                <c:pt idx="2">
                  <c:v>7.4102027513808363E-3</c:v>
                </c:pt>
                <c:pt idx="3">
                  <c:v>5.6777247933033721E-3</c:v>
                </c:pt>
                <c:pt idx="4">
                  <c:v>0.617036605029332</c:v>
                </c:pt>
                <c:pt idx="5">
                  <c:v>5.3346598511098148E-3</c:v>
                </c:pt>
                <c:pt idx="6">
                  <c:v>1.7787917252735944E-2</c:v>
                </c:pt>
                <c:pt idx="7">
                  <c:v>1.4768945761432639E-2</c:v>
                </c:pt>
                <c:pt idx="8">
                  <c:v>1.0737932690658342E-2</c:v>
                </c:pt>
                <c:pt idx="9">
                  <c:v>7.8561871762324615E-3</c:v>
                </c:pt>
                <c:pt idx="10">
                  <c:v>1.2264571683419672E-2</c:v>
                </c:pt>
                <c:pt idx="11">
                  <c:v>2.4494836872619986E-2</c:v>
                </c:pt>
                <c:pt idx="12">
                  <c:v>2.5009434285910324E-2</c:v>
                </c:pt>
                <c:pt idx="13">
                  <c:v>0</c:v>
                </c:pt>
                <c:pt idx="14">
                  <c:v>2.4975127791690966E-2</c:v>
                </c:pt>
                <c:pt idx="15">
                  <c:v>6.3587087035575834E-2</c:v>
                </c:pt>
              </c:numCache>
            </c:numRef>
          </c:val>
          <c:extLst>
            <c:ext xmlns:c16="http://schemas.microsoft.com/office/drawing/2014/chart" uri="{C3380CC4-5D6E-409C-BE32-E72D297353CC}">
              <c16:uniqueId val="{00000020-AAEB-4AB7-9C9A-C622B044C6F8}"/>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00733779245334E-2"/>
          <c:y val="2.1692179433608964E-2"/>
          <c:w val="0.93964263539638193"/>
          <c:h val="0.67534974951510918"/>
        </c:manualLayout>
      </c:layout>
      <c:barChart>
        <c:barDir val="col"/>
        <c:grouping val="stacked"/>
        <c:varyColors val="0"/>
        <c:ser>
          <c:idx val="0"/>
          <c:order val="0"/>
          <c:tx>
            <c:strRef>
              <c:f>'Slide 17'!$D$3:$D$4</c:f>
              <c:strCache>
                <c:ptCount val="2"/>
                <c:pt idx="0">
                  <c:v>Extremadamente bajo</c:v>
                </c:pt>
                <c:pt idx="1">
                  <c:v>&lt;30% AMI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17'!$C$5:$C$21</c:f>
              <c:strCache>
                <c:ptCount val="17"/>
                <c:pt idx="0">
                  <c:v>Condado de Fresno</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Condado de Fresno no incorporado</c:v>
                </c:pt>
              </c:strCache>
            </c:strRef>
          </c:cat>
          <c:val>
            <c:numRef>
              <c:f>'Slide 17'!$D$5:$D$21</c:f>
              <c:numCache>
                <c:formatCode>0%</c:formatCode>
                <c:ptCount val="17"/>
                <c:pt idx="0">
                  <c:v>0.13523406211017006</c:v>
                </c:pt>
                <c:pt idx="1">
                  <c:v>7.2909515309625153E-2</c:v>
                </c:pt>
                <c:pt idx="2">
                  <c:v>0.14595898673100122</c:v>
                </c:pt>
                <c:pt idx="3">
                  <c:v>0.1310344827586207</c:v>
                </c:pt>
                <c:pt idx="4">
                  <c:v>0.1038961038961039</c:v>
                </c:pt>
                <c:pt idx="5">
                  <c:v>0.1577069528977903</c:v>
                </c:pt>
                <c:pt idx="6">
                  <c:v>0.32768361581920902</c:v>
                </c:pt>
                <c:pt idx="7">
                  <c:v>9.974093264248704E-2</c:v>
                </c:pt>
                <c:pt idx="8">
                  <c:v>0.10984848484848485</c:v>
                </c:pt>
                <c:pt idx="9">
                  <c:v>0.23722627737226276</c:v>
                </c:pt>
                <c:pt idx="10">
                  <c:v>0.29559748427672955</c:v>
                </c:pt>
                <c:pt idx="11">
                  <c:v>0.26010101010101011</c:v>
                </c:pt>
                <c:pt idx="12">
                  <c:v>0.11519777931991672</c:v>
                </c:pt>
                <c:pt idx="13">
                  <c:v>0.30046948356807512</c:v>
                </c:pt>
                <c:pt idx="14">
                  <c:v>0.12764456981664316</c:v>
                </c:pt>
                <c:pt idx="15">
                  <c:v>0.10148148148148148</c:v>
                </c:pt>
                <c:pt idx="16">
                  <c:v>8.8246517840106856E-2</c:v>
                </c:pt>
              </c:numCache>
            </c:numRef>
          </c:val>
          <c:extLst>
            <c:ext xmlns:c16="http://schemas.microsoft.com/office/drawing/2014/chart" uri="{C3380CC4-5D6E-409C-BE32-E72D297353CC}">
              <c16:uniqueId val="{00000000-BEC2-46E0-BFDF-A13ADC173B7D}"/>
            </c:ext>
          </c:extLst>
        </c:ser>
        <c:ser>
          <c:idx val="1"/>
          <c:order val="1"/>
          <c:tx>
            <c:strRef>
              <c:f>'Slide 17'!$E$3:$E$4</c:f>
              <c:strCache>
                <c:ptCount val="2"/>
                <c:pt idx="0">
                  <c:v>Muy bajo</c:v>
                </c:pt>
                <c:pt idx="1">
                  <c:v>30-50 % AMI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17'!$C$5:$C$21</c:f>
              <c:strCache>
                <c:ptCount val="17"/>
                <c:pt idx="0">
                  <c:v>Condado de Fresno</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Condado de Fresno no incorporado</c:v>
                </c:pt>
              </c:strCache>
            </c:strRef>
          </c:cat>
          <c:val>
            <c:numRef>
              <c:f>'Slide 17'!$E$5:$E$21</c:f>
              <c:numCache>
                <c:formatCode>0%</c:formatCode>
                <c:ptCount val="17"/>
                <c:pt idx="0">
                  <c:v>0.12806119099205568</c:v>
                </c:pt>
                <c:pt idx="1">
                  <c:v>7.2085678978442952E-2</c:v>
                </c:pt>
                <c:pt idx="2">
                  <c:v>9.0470446320868522E-2</c:v>
                </c:pt>
                <c:pt idx="3">
                  <c:v>0.21379310344827587</c:v>
                </c:pt>
                <c:pt idx="4">
                  <c:v>0.10909090909090909</c:v>
                </c:pt>
                <c:pt idx="5">
                  <c:v>0.13417083920486914</c:v>
                </c:pt>
                <c:pt idx="6">
                  <c:v>0.23163841807909605</c:v>
                </c:pt>
                <c:pt idx="7">
                  <c:v>0.18652849740932642</c:v>
                </c:pt>
                <c:pt idx="8">
                  <c:v>0.125</c:v>
                </c:pt>
                <c:pt idx="9">
                  <c:v>0.22262773722627738</c:v>
                </c:pt>
                <c:pt idx="10">
                  <c:v>0.2809224318658281</c:v>
                </c:pt>
                <c:pt idx="11">
                  <c:v>0.18560606060606061</c:v>
                </c:pt>
                <c:pt idx="12">
                  <c:v>0.13532269257460097</c:v>
                </c:pt>
                <c:pt idx="13">
                  <c:v>0.17370892018779344</c:v>
                </c:pt>
                <c:pt idx="14">
                  <c:v>0.17277856135401976</c:v>
                </c:pt>
                <c:pt idx="15">
                  <c:v>0.17407407407407408</c:v>
                </c:pt>
                <c:pt idx="16">
                  <c:v>0.10990269032627362</c:v>
                </c:pt>
              </c:numCache>
            </c:numRef>
          </c:val>
          <c:extLst>
            <c:ext xmlns:c16="http://schemas.microsoft.com/office/drawing/2014/chart" uri="{C3380CC4-5D6E-409C-BE32-E72D297353CC}">
              <c16:uniqueId val="{00000001-BEC2-46E0-BFDF-A13ADC173B7D}"/>
            </c:ext>
          </c:extLst>
        </c:ser>
        <c:ser>
          <c:idx val="2"/>
          <c:order val="2"/>
          <c:tx>
            <c:strRef>
              <c:f>'Slide 17'!$F$3:$F$4</c:f>
              <c:strCache>
                <c:ptCount val="2"/>
                <c:pt idx="0">
                  <c:v>Bajo</c:v>
                </c:pt>
                <c:pt idx="1">
                  <c:v>50-80% AMI</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17'!$C$5:$C$21</c:f>
              <c:strCache>
                <c:ptCount val="17"/>
                <c:pt idx="0">
                  <c:v>Condado de Fresno</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Condado de Fresno no incorporado</c:v>
                </c:pt>
              </c:strCache>
            </c:strRef>
          </c:cat>
          <c:val>
            <c:numRef>
              <c:f>'Slide 17'!$F$5:$F$21</c:f>
              <c:numCache>
                <c:formatCode>0%</c:formatCode>
                <c:ptCount val="17"/>
                <c:pt idx="0">
                  <c:v>0.16248112402337339</c:v>
                </c:pt>
                <c:pt idx="1">
                  <c:v>0.13030344638198543</c:v>
                </c:pt>
                <c:pt idx="2">
                  <c:v>0.14113389626055489</c:v>
                </c:pt>
                <c:pt idx="3">
                  <c:v>0.22528735632183908</c:v>
                </c:pt>
                <c:pt idx="4">
                  <c:v>0.19480519480519481</c:v>
                </c:pt>
                <c:pt idx="5">
                  <c:v>0.16076514856234822</c:v>
                </c:pt>
                <c:pt idx="6">
                  <c:v>0.22033898305084745</c:v>
                </c:pt>
                <c:pt idx="7">
                  <c:v>0.18134715025906736</c:v>
                </c:pt>
                <c:pt idx="8">
                  <c:v>9.3434343434343439E-2</c:v>
                </c:pt>
                <c:pt idx="9">
                  <c:v>0.27919708029197082</c:v>
                </c:pt>
                <c:pt idx="10">
                  <c:v>0.23060796645702306</c:v>
                </c:pt>
                <c:pt idx="11">
                  <c:v>0.23358585858585859</c:v>
                </c:pt>
                <c:pt idx="12">
                  <c:v>0.22068008327550312</c:v>
                </c:pt>
                <c:pt idx="13">
                  <c:v>0.20187793427230047</c:v>
                </c:pt>
                <c:pt idx="14">
                  <c:v>0.15091678420310295</c:v>
                </c:pt>
                <c:pt idx="15">
                  <c:v>0.23481481481481481</c:v>
                </c:pt>
                <c:pt idx="16">
                  <c:v>0.15893913375310056</c:v>
                </c:pt>
              </c:numCache>
            </c:numRef>
          </c:val>
          <c:extLst>
            <c:ext xmlns:c16="http://schemas.microsoft.com/office/drawing/2014/chart" uri="{C3380CC4-5D6E-409C-BE32-E72D297353CC}">
              <c16:uniqueId val="{00000002-BEC2-46E0-BFDF-A13ADC173B7D}"/>
            </c:ext>
          </c:extLst>
        </c:ser>
        <c:ser>
          <c:idx val="3"/>
          <c:order val="3"/>
          <c:tx>
            <c:strRef>
              <c:f>'Slide 17'!$G$3:$G$4</c:f>
              <c:strCache>
                <c:ptCount val="2"/>
                <c:pt idx="0">
                  <c:v>Moderado</c:v>
                </c:pt>
                <c:pt idx="1">
                  <c:v>80-100% AMI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17'!$C$5:$C$21</c:f>
              <c:strCache>
                <c:ptCount val="17"/>
                <c:pt idx="0">
                  <c:v>Condado de Fresno</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Condado de Fresno no incorporado</c:v>
                </c:pt>
              </c:strCache>
            </c:strRef>
          </c:cat>
          <c:val>
            <c:numRef>
              <c:f>'Slide 17'!$G$5:$G$21</c:f>
              <c:numCache>
                <c:formatCode>0%</c:formatCode>
                <c:ptCount val="17"/>
                <c:pt idx="0">
                  <c:v>8.7124942551375484E-2</c:v>
                </c:pt>
                <c:pt idx="1">
                  <c:v>7.5518330358368801E-2</c:v>
                </c:pt>
                <c:pt idx="2">
                  <c:v>6.3932448733413749E-2</c:v>
                </c:pt>
                <c:pt idx="3">
                  <c:v>0.11494252873563218</c:v>
                </c:pt>
                <c:pt idx="4">
                  <c:v>8.0519480519480519E-2</c:v>
                </c:pt>
                <c:pt idx="5">
                  <c:v>8.9227355860042573E-2</c:v>
                </c:pt>
                <c:pt idx="6">
                  <c:v>7.0621468926553674E-2</c:v>
                </c:pt>
                <c:pt idx="7">
                  <c:v>0.10751295336787564</c:v>
                </c:pt>
                <c:pt idx="8">
                  <c:v>6.9444444444444448E-2</c:v>
                </c:pt>
                <c:pt idx="9">
                  <c:v>7.2992700729927001E-2</c:v>
                </c:pt>
                <c:pt idx="10">
                  <c:v>6.2893081761006289E-2</c:v>
                </c:pt>
                <c:pt idx="11">
                  <c:v>8.7121212121212127E-2</c:v>
                </c:pt>
                <c:pt idx="12">
                  <c:v>0.13740458015267176</c:v>
                </c:pt>
                <c:pt idx="13">
                  <c:v>9.3896713615023469E-2</c:v>
                </c:pt>
                <c:pt idx="14">
                  <c:v>0.10225669957686882</c:v>
                </c:pt>
                <c:pt idx="15">
                  <c:v>0.11259259259259259</c:v>
                </c:pt>
                <c:pt idx="16">
                  <c:v>7.9278763594733834E-2</c:v>
                </c:pt>
              </c:numCache>
            </c:numRef>
          </c:val>
          <c:extLst>
            <c:ext xmlns:c16="http://schemas.microsoft.com/office/drawing/2014/chart" uri="{C3380CC4-5D6E-409C-BE32-E72D297353CC}">
              <c16:uniqueId val="{00000003-BEC2-46E0-BFDF-A13ADC173B7D}"/>
            </c:ext>
          </c:extLst>
        </c:ser>
        <c:ser>
          <c:idx val="4"/>
          <c:order val="4"/>
          <c:tx>
            <c:strRef>
              <c:f>'Slide 17'!$H$3:$H$4</c:f>
              <c:strCache>
                <c:ptCount val="2"/>
                <c:pt idx="0">
                  <c:v>Por encima de ingresos moderados</c:v>
                </c:pt>
                <c:pt idx="1">
                  <c:v>&gt;100%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17'!$C$5:$C$21</c:f>
              <c:strCache>
                <c:ptCount val="17"/>
                <c:pt idx="0">
                  <c:v>Condado de Fresno</c:v>
                </c:pt>
                <c:pt idx="1">
                  <c:v>Clovis </c:v>
                </c:pt>
                <c:pt idx="2">
                  <c:v>Coalinga </c:v>
                </c:pt>
                <c:pt idx="3">
                  <c:v>Firebaugh </c:v>
                </c:pt>
                <c:pt idx="4">
                  <c:v>Fowler </c:v>
                </c:pt>
                <c:pt idx="5">
                  <c:v>Fresno </c:v>
                </c:pt>
                <c:pt idx="6">
                  <c:v>Huron</c:v>
                </c:pt>
                <c:pt idx="7">
                  <c:v>Kerman </c:v>
                </c:pt>
                <c:pt idx="8">
                  <c:v>Kingsburg </c:v>
                </c:pt>
                <c:pt idx="9">
                  <c:v>Mendota </c:v>
                </c:pt>
                <c:pt idx="10">
                  <c:v>Orange Cove</c:v>
                </c:pt>
                <c:pt idx="11">
                  <c:v>Parlier </c:v>
                </c:pt>
                <c:pt idx="12">
                  <c:v>Reedley</c:v>
                </c:pt>
                <c:pt idx="13">
                  <c:v>San Joaquin </c:v>
                </c:pt>
                <c:pt idx="14">
                  <c:v>Sanger </c:v>
                </c:pt>
                <c:pt idx="15">
                  <c:v>Selma </c:v>
                </c:pt>
                <c:pt idx="16">
                  <c:v>Condado de Fresno no incorporado</c:v>
                </c:pt>
              </c:strCache>
            </c:strRef>
          </c:cat>
          <c:val>
            <c:numRef>
              <c:f>'Slide 17'!$H$5:$H$21</c:f>
              <c:numCache>
                <c:formatCode>0%</c:formatCode>
                <c:ptCount val="17"/>
                <c:pt idx="0">
                  <c:v>0.48709868032302539</c:v>
                </c:pt>
                <c:pt idx="1">
                  <c:v>0.64918302897157765</c:v>
                </c:pt>
                <c:pt idx="2">
                  <c:v>0.55850422195416161</c:v>
                </c:pt>
                <c:pt idx="3">
                  <c:v>0.31494252873563217</c:v>
                </c:pt>
                <c:pt idx="4">
                  <c:v>0.51168831168831164</c:v>
                </c:pt>
                <c:pt idx="5">
                  <c:v>0.4581297034749498</c:v>
                </c:pt>
                <c:pt idx="6">
                  <c:v>0.14971751412429379</c:v>
                </c:pt>
                <c:pt idx="7">
                  <c:v>0.42487046632124353</c:v>
                </c:pt>
                <c:pt idx="8">
                  <c:v>0.60227272727272729</c:v>
                </c:pt>
                <c:pt idx="9">
                  <c:v>0.18795620437956204</c:v>
                </c:pt>
                <c:pt idx="10">
                  <c:v>0.12997903563941299</c:v>
                </c:pt>
                <c:pt idx="11">
                  <c:v>0.23358585858585859</c:v>
                </c:pt>
                <c:pt idx="12">
                  <c:v>0.39139486467730744</c:v>
                </c:pt>
                <c:pt idx="13">
                  <c:v>0.2300469483568075</c:v>
                </c:pt>
                <c:pt idx="14">
                  <c:v>0.44640338504936528</c:v>
                </c:pt>
                <c:pt idx="15">
                  <c:v>0.37703703703703706</c:v>
                </c:pt>
                <c:pt idx="16">
                  <c:v>0.56363289448578513</c:v>
                </c:pt>
              </c:numCache>
            </c:numRef>
          </c:val>
          <c:extLst>
            <c:ext xmlns:c16="http://schemas.microsoft.com/office/drawing/2014/chart" uri="{C3380CC4-5D6E-409C-BE32-E72D297353CC}">
              <c16:uniqueId val="{00000004-BEC2-46E0-BFDF-A13ADC173B7D}"/>
            </c:ext>
          </c:extLst>
        </c:ser>
        <c:dLbls>
          <c:dLblPos val="ctr"/>
          <c:showLegendKey val="0"/>
          <c:showVal val="1"/>
          <c:showCatName val="0"/>
          <c:showSerName val="0"/>
          <c:showPercent val="0"/>
          <c:showBubbleSize val="0"/>
        </c:dLbls>
        <c:gapWidth val="150"/>
        <c:overlap val="100"/>
        <c:axId val="617182352"/>
        <c:axId val="617183184"/>
      </c:barChart>
      <c:catAx>
        <c:axId val="617182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617183184"/>
        <c:crosses val="autoZero"/>
        <c:auto val="1"/>
        <c:lblAlgn val="ctr"/>
        <c:lblOffset val="100"/>
        <c:noMultiLvlLbl val="0"/>
      </c:catAx>
      <c:valAx>
        <c:axId val="617183184"/>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17182352"/>
        <c:crosses val="autoZero"/>
        <c:crossBetween val="between"/>
      </c:valAx>
      <c:spPr>
        <a:noFill/>
        <a:ln>
          <a:noFill/>
        </a:ln>
        <a:effectLst/>
      </c:spPr>
    </c:plotArea>
    <c:legend>
      <c:legendPos val="b"/>
      <c:layout>
        <c:manualLayout>
          <c:xMode val="edge"/>
          <c:yMode val="edge"/>
          <c:x val="2.5859932830976772E-2"/>
          <c:y val="0.95368237653918964"/>
          <c:w val="0.95181765585753397"/>
          <c:h val="2.606958660364372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Sheet1!$A$2</c:f>
              <c:strCache>
                <c:ptCount val="1"/>
                <c:pt idx="0">
                  <c:v>Cost Burdened (&gt;30% to &lt;=50%)</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Owner Occupied</c:v>
                </c:pt>
                <c:pt idx="1">
                  <c:v>Renter Occupied</c:v>
                </c:pt>
              </c:strCache>
            </c:strRef>
          </c:cat>
          <c:val>
            <c:numRef>
              <c:f>Sheet1!$B$2:$C$2</c:f>
              <c:numCache>
                <c:formatCode>#,##0.0%</c:formatCode>
                <c:ptCount val="2"/>
                <c:pt idx="0">
                  <c:v>0.14496314496314497</c:v>
                </c:pt>
                <c:pt idx="1">
                  <c:v>0.24158559767415855</c:v>
                </c:pt>
              </c:numCache>
            </c:numRef>
          </c:val>
          <c:extLst>
            <c:ext xmlns:c16="http://schemas.microsoft.com/office/drawing/2014/chart" uri="{C3380CC4-5D6E-409C-BE32-E72D297353CC}">
              <c16:uniqueId val="{00000000-E985-4441-8809-DB7955B3D404}"/>
            </c:ext>
          </c:extLst>
        </c:ser>
        <c:ser>
          <c:idx val="1"/>
          <c:order val="1"/>
          <c:tx>
            <c:strRef>
              <c:f>Sheet1!$A$3</c:f>
              <c:strCache>
                <c:ptCount val="1"/>
                <c:pt idx="0">
                  <c:v>Severely Cost Burdened (&gt;50%)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Owner Occupied</c:v>
                </c:pt>
                <c:pt idx="1">
                  <c:v>Renter Occupied</c:v>
                </c:pt>
              </c:strCache>
            </c:strRef>
          </c:cat>
          <c:val>
            <c:numRef>
              <c:f>Sheet1!$B$3:$C$3</c:f>
              <c:numCache>
                <c:formatCode>#,##0.0%</c:formatCode>
                <c:ptCount val="2"/>
                <c:pt idx="0">
                  <c:v>0.10584507952929005</c:v>
                </c:pt>
                <c:pt idx="1">
                  <c:v>0.31214357598121434</c:v>
                </c:pt>
              </c:numCache>
            </c:numRef>
          </c:val>
          <c:extLst>
            <c:ext xmlns:c16="http://schemas.microsoft.com/office/drawing/2014/chart" uri="{C3380CC4-5D6E-409C-BE32-E72D297353CC}">
              <c16:uniqueId val="{00000001-E985-4441-8809-DB7955B3D404}"/>
            </c:ext>
          </c:extLst>
        </c:ser>
        <c:dLbls>
          <c:dLblPos val="ctr"/>
          <c:showLegendKey val="0"/>
          <c:showVal val="1"/>
          <c:showCatName val="0"/>
          <c:showSerName val="0"/>
          <c:showPercent val="0"/>
          <c:showBubbleSize val="0"/>
        </c:dLbls>
        <c:gapWidth val="150"/>
        <c:overlap val="100"/>
        <c:axId val="322632511"/>
        <c:axId val="322628351"/>
      </c:barChart>
      <c:catAx>
        <c:axId val="322632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22628351"/>
        <c:crosses val="autoZero"/>
        <c:auto val="1"/>
        <c:lblAlgn val="ctr"/>
        <c:lblOffset val="100"/>
        <c:noMultiLvlLbl val="0"/>
      </c:catAx>
      <c:valAx>
        <c:axId val="3226283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a:t>Percent of Total</a:t>
                </a:r>
                <a:r>
                  <a:rPr lang="en-US" baseline="0" dirty="0"/>
                  <a:t> Fresno (city) </a:t>
                </a:r>
                <a:r>
                  <a:rPr lang="en-US" dirty="0"/>
                  <a:t>Households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22632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Housing Type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AF5-4B20-8479-3FB209B757D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AF5-4B20-8479-3FB209B757D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AF5-4B20-8479-3FB209B757D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AF5-4B20-8479-3FB209B757DA}"/>
              </c:ext>
            </c:extLst>
          </c:dPt>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Viviendas Unifamiliares</c:v>
                </c:pt>
                <c:pt idx="1">
                  <c:v>Mulitfamiliar: Dos a Cuatro Unidades</c:v>
                </c:pt>
                <c:pt idx="2">
                  <c:v>Cinco Unidades o Más</c:v>
                </c:pt>
                <c:pt idx="3">
                  <c:v>Casa Móvil</c:v>
                </c:pt>
              </c:strCache>
            </c:strRef>
          </c:cat>
          <c:val>
            <c:numRef>
              <c:f>Sheet1!$B$2:$B$5</c:f>
              <c:numCache>
                <c:formatCode>0.0%</c:formatCode>
                <c:ptCount val="4"/>
                <c:pt idx="0">
                  <c:v>0.64200000000000002</c:v>
                </c:pt>
                <c:pt idx="1">
                  <c:v>0.123</c:v>
                </c:pt>
                <c:pt idx="2">
                  <c:v>0.14499999999999999</c:v>
                </c:pt>
                <c:pt idx="3" formatCode="0%">
                  <c:v>0.02</c:v>
                </c:pt>
              </c:numCache>
            </c:numRef>
          </c:val>
          <c:extLst>
            <c:ext xmlns:c16="http://schemas.microsoft.com/office/drawing/2014/chart" uri="{C3380CC4-5D6E-409C-BE32-E72D297353CC}">
              <c16:uniqueId val="{00000000-CEE5-4D5C-8DE9-06B2C0D0D9E1}"/>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3.7022138537030724E-3"/>
          <c:y val="0.84971272600607006"/>
          <c:w val="0.99440702385027968"/>
          <c:h val="0.1320259727468052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s-ES" dirty="0"/>
              <a:t>Conteos puntuales, condados de Madera y Fresno</a:t>
            </a:r>
            <a:endParaRPr lang="en-US" dirty="0"/>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Unsheltered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Sheet1!$A$2:$A$15</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Sheet1!$B$2:$B$15</c:f>
              <c:numCache>
                <c:formatCode>General</c:formatCode>
                <c:ptCount val="14"/>
                <c:pt idx="0">
                  <c:v>2457</c:v>
                </c:pt>
                <c:pt idx="1">
                  <c:v>3140</c:v>
                </c:pt>
                <c:pt idx="2">
                  <c:v>3822</c:v>
                </c:pt>
                <c:pt idx="3">
                  <c:v>3180</c:v>
                </c:pt>
                <c:pt idx="4">
                  <c:v>2537</c:v>
                </c:pt>
                <c:pt idx="5">
                  <c:v>1883</c:v>
                </c:pt>
                <c:pt idx="6">
                  <c:v>1183</c:v>
                </c:pt>
                <c:pt idx="7">
                  <c:v>1431</c:v>
                </c:pt>
                <c:pt idx="8">
                  <c:v>1529</c:v>
                </c:pt>
                <c:pt idx="9">
                  <c:v>1681</c:v>
                </c:pt>
                <c:pt idx="10">
                  <c:v>2069</c:v>
                </c:pt>
                <c:pt idx="11">
                  <c:v>2681</c:v>
                </c:pt>
                <c:pt idx="12">
                  <c:v>2510</c:v>
                </c:pt>
                <c:pt idx="13">
                  <c:v>2338</c:v>
                </c:pt>
              </c:numCache>
            </c:numRef>
          </c:val>
          <c:smooth val="0"/>
          <c:extLst>
            <c:ext xmlns:c16="http://schemas.microsoft.com/office/drawing/2014/chart" uri="{C3380CC4-5D6E-409C-BE32-E72D297353CC}">
              <c16:uniqueId val="{00000000-4A87-41EE-9B48-C50494E59314}"/>
            </c:ext>
          </c:extLst>
        </c:ser>
        <c:ser>
          <c:idx val="1"/>
          <c:order val="1"/>
          <c:tx>
            <c:strRef>
              <c:f>Sheet1!$C$1</c:f>
              <c:strCache>
                <c:ptCount val="1"/>
                <c:pt idx="0">
                  <c:v>Sheltered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Sheet1!$A$2:$A$15</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Sheet1!$C$2:$C$15</c:f>
              <c:numCache>
                <c:formatCode>General</c:formatCode>
                <c:ptCount val="14"/>
                <c:pt idx="0">
                  <c:v>1888</c:v>
                </c:pt>
                <c:pt idx="1">
                  <c:v>1831</c:v>
                </c:pt>
                <c:pt idx="2">
                  <c:v>1313</c:v>
                </c:pt>
                <c:pt idx="3">
                  <c:v>670</c:v>
                </c:pt>
                <c:pt idx="4">
                  <c:v>594</c:v>
                </c:pt>
                <c:pt idx="5">
                  <c:v>709</c:v>
                </c:pt>
                <c:pt idx="6">
                  <c:v>542</c:v>
                </c:pt>
                <c:pt idx="7">
                  <c:v>452</c:v>
                </c:pt>
                <c:pt idx="8">
                  <c:v>487</c:v>
                </c:pt>
                <c:pt idx="9">
                  <c:v>463</c:v>
                </c:pt>
                <c:pt idx="10">
                  <c:v>439</c:v>
                </c:pt>
                <c:pt idx="11">
                  <c:v>960</c:v>
                </c:pt>
                <c:pt idx="12">
                  <c:v>999</c:v>
                </c:pt>
                <c:pt idx="13">
                  <c:v>1878</c:v>
                </c:pt>
              </c:numCache>
            </c:numRef>
          </c:val>
          <c:smooth val="0"/>
          <c:extLst>
            <c:ext xmlns:c16="http://schemas.microsoft.com/office/drawing/2014/chart" uri="{C3380CC4-5D6E-409C-BE32-E72D297353CC}">
              <c16:uniqueId val="{00000001-4A87-41EE-9B48-C50494E59314}"/>
            </c:ext>
          </c:extLst>
        </c:ser>
        <c:ser>
          <c:idx val="2"/>
          <c:order val="2"/>
          <c:tx>
            <c:strRef>
              <c:f>Sheet1!$D$1</c:f>
              <c:strCache>
                <c:ptCount val="1"/>
                <c:pt idx="0">
                  <c:v>Total Homelessness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Sheet1!$A$2:$A$15</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Sheet1!$D$2:$D$15</c:f>
              <c:numCache>
                <c:formatCode>General</c:formatCode>
                <c:ptCount val="14"/>
                <c:pt idx="0">
                  <c:v>4345</c:v>
                </c:pt>
                <c:pt idx="1">
                  <c:v>4971</c:v>
                </c:pt>
                <c:pt idx="2">
                  <c:v>5135</c:v>
                </c:pt>
                <c:pt idx="3">
                  <c:v>3850</c:v>
                </c:pt>
                <c:pt idx="4">
                  <c:v>3131</c:v>
                </c:pt>
                <c:pt idx="5">
                  <c:v>2592</c:v>
                </c:pt>
                <c:pt idx="6">
                  <c:v>1722</c:v>
                </c:pt>
                <c:pt idx="7">
                  <c:v>1883</c:v>
                </c:pt>
                <c:pt idx="8">
                  <c:v>2016</c:v>
                </c:pt>
                <c:pt idx="9">
                  <c:v>2144</c:v>
                </c:pt>
                <c:pt idx="10">
                  <c:v>2508</c:v>
                </c:pt>
                <c:pt idx="11">
                  <c:v>3641</c:v>
                </c:pt>
                <c:pt idx="12">
                  <c:v>3509</c:v>
                </c:pt>
                <c:pt idx="13">
                  <c:v>4216</c:v>
                </c:pt>
              </c:numCache>
            </c:numRef>
          </c:val>
          <c:smooth val="0"/>
          <c:extLst>
            <c:ext xmlns:c16="http://schemas.microsoft.com/office/drawing/2014/chart" uri="{C3380CC4-5D6E-409C-BE32-E72D297353CC}">
              <c16:uniqueId val="{00000002-4A87-41EE-9B48-C50494E59314}"/>
            </c:ext>
          </c:extLst>
        </c:ser>
        <c:dLbls>
          <c:showLegendKey val="0"/>
          <c:showVal val="0"/>
          <c:showCatName val="0"/>
          <c:showSerName val="0"/>
          <c:showPercent val="0"/>
          <c:showBubbleSize val="0"/>
        </c:dLbls>
        <c:marker val="1"/>
        <c:smooth val="0"/>
        <c:axId val="484983855"/>
        <c:axId val="484972207"/>
      </c:lineChart>
      <c:catAx>
        <c:axId val="484983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84972207"/>
        <c:crosses val="autoZero"/>
        <c:auto val="1"/>
        <c:lblAlgn val="ctr"/>
        <c:lblOffset val="100"/>
        <c:noMultiLvlLbl val="0"/>
      </c:catAx>
      <c:valAx>
        <c:axId val="4849722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84983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C6D241-105D-4B6B-9EFF-A8EAAFC49B0A}" type="doc">
      <dgm:prSet loTypeId="urn:microsoft.com/office/officeart/2005/8/layout/vList2" loCatId="list" qsTypeId="urn:microsoft.com/office/officeart/2005/8/quickstyle/3d4" qsCatId="3D" csTypeId="urn:microsoft.com/office/officeart/2005/8/colors/accent0_3" csCatId="mainScheme" phldr="1"/>
      <dgm:spPr/>
      <dgm:t>
        <a:bodyPr/>
        <a:lstStyle/>
        <a:p>
          <a:endParaRPr lang="en-US"/>
        </a:p>
      </dgm:t>
    </dgm:pt>
    <dgm:pt modelId="{71AEED71-837B-4D72-98A7-7869B323B33C}">
      <dgm:prSet custT="1"/>
      <dgm:spPr/>
      <dgm:t>
        <a:bodyPr/>
        <a:lstStyle/>
        <a:p>
          <a:r>
            <a:rPr lang="es-ES" sz="3200" dirty="0"/>
            <a:t>Descripción General/Contenido del Elemento de Vivienda</a:t>
          </a:r>
          <a:endParaRPr lang="en-US" sz="3200" dirty="0"/>
        </a:p>
      </dgm:t>
    </dgm:pt>
    <dgm:pt modelId="{D0890D27-4CC2-4360-ACF8-A79DDD74F9C5}" type="parTrans" cxnId="{A6D296BE-A22A-4870-A5D0-0A0D19BF9F8D}">
      <dgm:prSet/>
      <dgm:spPr/>
      <dgm:t>
        <a:bodyPr/>
        <a:lstStyle/>
        <a:p>
          <a:endParaRPr lang="en-US"/>
        </a:p>
      </dgm:t>
    </dgm:pt>
    <dgm:pt modelId="{46DC7C7D-970E-40D6-93F5-F53AE877F4A8}" type="sibTrans" cxnId="{A6D296BE-A22A-4870-A5D0-0A0D19BF9F8D}">
      <dgm:prSet/>
      <dgm:spPr/>
      <dgm:t>
        <a:bodyPr/>
        <a:lstStyle/>
        <a:p>
          <a:endParaRPr lang="en-US"/>
        </a:p>
      </dgm:t>
    </dgm:pt>
    <dgm:pt modelId="{793F9AF2-901E-44D1-AFE9-88E70930C029}">
      <dgm:prSet custT="1"/>
      <dgm:spPr/>
      <dgm:t>
        <a:bodyPr/>
        <a:lstStyle/>
        <a:p>
          <a:r>
            <a:rPr lang="es-ES" sz="3200" dirty="0"/>
            <a:t>Asignación Regional de Necesidades de Vivienda (RHNA)</a:t>
          </a:r>
          <a:endParaRPr lang="en-US" sz="3200" dirty="0"/>
        </a:p>
      </dgm:t>
    </dgm:pt>
    <dgm:pt modelId="{F7AE1369-AE6B-47DD-9EDF-BB1E5CC45050}" type="parTrans" cxnId="{E16F1966-F328-4235-A839-4D0B9E47D4FC}">
      <dgm:prSet/>
      <dgm:spPr/>
      <dgm:t>
        <a:bodyPr/>
        <a:lstStyle/>
        <a:p>
          <a:endParaRPr lang="en-US"/>
        </a:p>
      </dgm:t>
    </dgm:pt>
    <dgm:pt modelId="{2F879389-3443-4BAB-BF01-8CADDA452F03}" type="sibTrans" cxnId="{E16F1966-F328-4235-A839-4D0B9E47D4FC}">
      <dgm:prSet/>
      <dgm:spPr/>
      <dgm:t>
        <a:bodyPr/>
        <a:lstStyle/>
        <a:p>
          <a:endParaRPr lang="en-US"/>
        </a:p>
      </dgm:t>
    </dgm:pt>
    <dgm:pt modelId="{5197C567-25A3-4D6D-9561-B00AA0B7209D}">
      <dgm:prSet custT="1"/>
      <dgm:spPr/>
      <dgm:t>
        <a:bodyPr/>
        <a:lstStyle/>
        <a:p>
          <a:r>
            <a:rPr lang="es-ES" sz="3200" dirty="0"/>
            <a:t>Datos de fondo del Elemento de Vivienda  </a:t>
          </a:r>
          <a:endParaRPr lang="en-US" sz="3200" dirty="0"/>
        </a:p>
      </dgm:t>
    </dgm:pt>
    <dgm:pt modelId="{B0954909-C26E-49CA-80BF-0E1567E7E6CD}" type="parTrans" cxnId="{F3222028-647E-41F0-9A68-BE0307DDA2BC}">
      <dgm:prSet/>
      <dgm:spPr/>
      <dgm:t>
        <a:bodyPr/>
        <a:lstStyle/>
        <a:p>
          <a:endParaRPr lang="en-US"/>
        </a:p>
      </dgm:t>
    </dgm:pt>
    <dgm:pt modelId="{9186AF75-4DDA-4DCB-A440-096DEE34A543}" type="sibTrans" cxnId="{F3222028-647E-41F0-9A68-BE0307DDA2BC}">
      <dgm:prSet/>
      <dgm:spPr/>
      <dgm:t>
        <a:bodyPr/>
        <a:lstStyle/>
        <a:p>
          <a:endParaRPr lang="en-US"/>
        </a:p>
      </dgm:t>
    </dgm:pt>
    <dgm:pt modelId="{1AE9CF79-E8C7-43F3-950F-D750195477CC}">
      <dgm:prSet custT="1"/>
      <dgm:spPr/>
      <dgm:t>
        <a:bodyPr/>
        <a:lstStyle/>
        <a:p>
          <a:r>
            <a:rPr lang="en-US" sz="3200" dirty="0" err="1"/>
            <a:t>Presentaciones</a:t>
          </a:r>
          <a:endParaRPr lang="en-US" sz="3200" dirty="0"/>
        </a:p>
      </dgm:t>
    </dgm:pt>
    <dgm:pt modelId="{69DBED25-75AB-4216-8457-378B87648BF2}" type="parTrans" cxnId="{A9F70BEF-EF09-4FC1-A881-21DE08E6FF8F}">
      <dgm:prSet/>
      <dgm:spPr/>
      <dgm:t>
        <a:bodyPr/>
        <a:lstStyle/>
        <a:p>
          <a:endParaRPr lang="en-US"/>
        </a:p>
      </dgm:t>
    </dgm:pt>
    <dgm:pt modelId="{A3907CC9-C786-4C0B-9D82-1ACB9E22F7C6}" type="sibTrans" cxnId="{A9F70BEF-EF09-4FC1-A881-21DE08E6FF8F}">
      <dgm:prSet/>
      <dgm:spPr/>
      <dgm:t>
        <a:bodyPr/>
        <a:lstStyle/>
        <a:p>
          <a:endParaRPr lang="en-US"/>
        </a:p>
      </dgm:t>
    </dgm:pt>
    <dgm:pt modelId="{F67CB043-F7AE-42E7-B83B-20D84FFEEF8B}">
      <dgm:prSet custT="1"/>
      <dgm:spPr/>
      <dgm:t>
        <a:bodyPr/>
        <a:lstStyle/>
        <a:p>
          <a:r>
            <a:rPr lang="en-US" sz="3200" dirty="0" err="1"/>
            <a:t>Discusión</a:t>
          </a:r>
          <a:endParaRPr lang="en-US" sz="3200" dirty="0"/>
        </a:p>
      </dgm:t>
    </dgm:pt>
    <dgm:pt modelId="{00065201-6C5F-43B3-BC79-CBFB5F98E7C1}" type="parTrans" cxnId="{E6C5170D-21DF-4DA6-A304-A0910BB1B1A0}">
      <dgm:prSet/>
      <dgm:spPr/>
      <dgm:t>
        <a:bodyPr/>
        <a:lstStyle/>
        <a:p>
          <a:endParaRPr lang="en-US"/>
        </a:p>
      </dgm:t>
    </dgm:pt>
    <dgm:pt modelId="{FDFD8264-A273-41D3-AA40-98ABABE0CA97}" type="sibTrans" cxnId="{E6C5170D-21DF-4DA6-A304-A0910BB1B1A0}">
      <dgm:prSet/>
      <dgm:spPr/>
      <dgm:t>
        <a:bodyPr/>
        <a:lstStyle/>
        <a:p>
          <a:endParaRPr lang="en-US"/>
        </a:p>
      </dgm:t>
    </dgm:pt>
    <dgm:pt modelId="{A2EF2A05-9E18-45DA-B762-4D60F129C938}" type="pres">
      <dgm:prSet presAssocID="{E3C6D241-105D-4B6B-9EFF-A8EAAFC49B0A}" presName="linear" presStyleCnt="0">
        <dgm:presLayoutVars>
          <dgm:animLvl val="lvl"/>
          <dgm:resizeHandles val="exact"/>
        </dgm:presLayoutVars>
      </dgm:prSet>
      <dgm:spPr/>
    </dgm:pt>
    <dgm:pt modelId="{9F303C44-9DE7-4CDA-960F-D1748492B27C}" type="pres">
      <dgm:prSet presAssocID="{1AE9CF79-E8C7-43F3-950F-D750195477CC}" presName="parentText" presStyleLbl="node1" presStyleIdx="0" presStyleCnt="5">
        <dgm:presLayoutVars>
          <dgm:chMax val="0"/>
          <dgm:bulletEnabled val="1"/>
        </dgm:presLayoutVars>
      </dgm:prSet>
      <dgm:spPr/>
    </dgm:pt>
    <dgm:pt modelId="{6F93D7B3-A888-431A-9E46-3683696F79D7}" type="pres">
      <dgm:prSet presAssocID="{A3907CC9-C786-4C0B-9D82-1ACB9E22F7C6}" presName="spacer" presStyleCnt="0"/>
      <dgm:spPr/>
    </dgm:pt>
    <dgm:pt modelId="{B3FDCBD4-33DA-4CF0-A0CF-6810D2EA3A3E}" type="pres">
      <dgm:prSet presAssocID="{71AEED71-837B-4D72-98A7-7869B323B33C}" presName="parentText" presStyleLbl="node1" presStyleIdx="1" presStyleCnt="5">
        <dgm:presLayoutVars>
          <dgm:chMax val="0"/>
          <dgm:bulletEnabled val="1"/>
        </dgm:presLayoutVars>
      </dgm:prSet>
      <dgm:spPr/>
    </dgm:pt>
    <dgm:pt modelId="{44998108-CA2F-4E30-8278-559824A222D9}" type="pres">
      <dgm:prSet presAssocID="{46DC7C7D-970E-40D6-93F5-F53AE877F4A8}" presName="spacer" presStyleCnt="0"/>
      <dgm:spPr/>
    </dgm:pt>
    <dgm:pt modelId="{7A052692-F5B0-4B0E-832B-9CFFF48908E5}" type="pres">
      <dgm:prSet presAssocID="{793F9AF2-901E-44D1-AFE9-88E70930C029}" presName="parentText" presStyleLbl="node1" presStyleIdx="2" presStyleCnt="5">
        <dgm:presLayoutVars>
          <dgm:chMax val="0"/>
          <dgm:bulletEnabled val="1"/>
        </dgm:presLayoutVars>
      </dgm:prSet>
      <dgm:spPr/>
    </dgm:pt>
    <dgm:pt modelId="{8D203BC9-1FEF-4BCC-81B1-7676A13C96F8}" type="pres">
      <dgm:prSet presAssocID="{2F879389-3443-4BAB-BF01-8CADDA452F03}" presName="spacer" presStyleCnt="0"/>
      <dgm:spPr/>
    </dgm:pt>
    <dgm:pt modelId="{C1DC6DA0-FE16-4E71-811B-A7665960BAAB}" type="pres">
      <dgm:prSet presAssocID="{5197C567-25A3-4D6D-9561-B00AA0B7209D}" presName="parentText" presStyleLbl="node1" presStyleIdx="3" presStyleCnt="5">
        <dgm:presLayoutVars>
          <dgm:chMax val="0"/>
          <dgm:bulletEnabled val="1"/>
        </dgm:presLayoutVars>
      </dgm:prSet>
      <dgm:spPr/>
    </dgm:pt>
    <dgm:pt modelId="{3F80FB2E-0AE0-484B-ACB6-FD5B7C31A29C}" type="pres">
      <dgm:prSet presAssocID="{9186AF75-4DDA-4DCB-A440-096DEE34A543}" presName="spacer" presStyleCnt="0"/>
      <dgm:spPr/>
    </dgm:pt>
    <dgm:pt modelId="{6B95561E-7D87-43F4-A0EA-9CE7FAA5C409}" type="pres">
      <dgm:prSet presAssocID="{F67CB043-F7AE-42E7-B83B-20D84FFEEF8B}" presName="parentText" presStyleLbl="node1" presStyleIdx="4" presStyleCnt="5">
        <dgm:presLayoutVars>
          <dgm:chMax val="0"/>
          <dgm:bulletEnabled val="1"/>
        </dgm:presLayoutVars>
      </dgm:prSet>
      <dgm:spPr/>
    </dgm:pt>
  </dgm:ptLst>
  <dgm:cxnLst>
    <dgm:cxn modelId="{E6C5170D-21DF-4DA6-A304-A0910BB1B1A0}" srcId="{E3C6D241-105D-4B6B-9EFF-A8EAAFC49B0A}" destId="{F67CB043-F7AE-42E7-B83B-20D84FFEEF8B}" srcOrd="4" destOrd="0" parTransId="{00065201-6C5F-43B3-BC79-CBFB5F98E7C1}" sibTransId="{FDFD8264-A273-41D3-AA40-98ABABE0CA97}"/>
    <dgm:cxn modelId="{34E38E22-4081-45CD-BCD8-7CBB4660073D}" type="presOf" srcId="{5197C567-25A3-4D6D-9561-B00AA0B7209D}" destId="{C1DC6DA0-FE16-4E71-811B-A7665960BAAB}" srcOrd="0" destOrd="0" presId="urn:microsoft.com/office/officeart/2005/8/layout/vList2"/>
    <dgm:cxn modelId="{F3222028-647E-41F0-9A68-BE0307DDA2BC}" srcId="{E3C6D241-105D-4B6B-9EFF-A8EAAFC49B0A}" destId="{5197C567-25A3-4D6D-9561-B00AA0B7209D}" srcOrd="3" destOrd="0" parTransId="{B0954909-C26E-49CA-80BF-0E1567E7E6CD}" sibTransId="{9186AF75-4DDA-4DCB-A440-096DEE34A543}"/>
    <dgm:cxn modelId="{A19DCD2C-DDB7-4F0A-B986-2626054AC3C5}" type="presOf" srcId="{793F9AF2-901E-44D1-AFE9-88E70930C029}" destId="{7A052692-F5B0-4B0E-832B-9CFFF48908E5}" srcOrd="0" destOrd="0" presId="urn:microsoft.com/office/officeart/2005/8/layout/vList2"/>
    <dgm:cxn modelId="{E16F1966-F328-4235-A839-4D0B9E47D4FC}" srcId="{E3C6D241-105D-4B6B-9EFF-A8EAAFC49B0A}" destId="{793F9AF2-901E-44D1-AFE9-88E70930C029}" srcOrd="2" destOrd="0" parTransId="{F7AE1369-AE6B-47DD-9EDF-BB1E5CC45050}" sibTransId="{2F879389-3443-4BAB-BF01-8CADDA452F03}"/>
    <dgm:cxn modelId="{F9D7EBB7-62FA-43C7-898C-45143564C68D}" type="presOf" srcId="{E3C6D241-105D-4B6B-9EFF-A8EAAFC49B0A}" destId="{A2EF2A05-9E18-45DA-B762-4D60F129C938}" srcOrd="0" destOrd="0" presId="urn:microsoft.com/office/officeart/2005/8/layout/vList2"/>
    <dgm:cxn modelId="{A6D296BE-A22A-4870-A5D0-0A0D19BF9F8D}" srcId="{E3C6D241-105D-4B6B-9EFF-A8EAAFC49B0A}" destId="{71AEED71-837B-4D72-98A7-7869B323B33C}" srcOrd="1" destOrd="0" parTransId="{D0890D27-4CC2-4360-ACF8-A79DDD74F9C5}" sibTransId="{46DC7C7D-970E-40D6-93F5-F53AE877F4A8}"/>
    <dgm:cxn modelId="{A0E7B4C8-071D-4683-84C6-F35C250BF10B}" type="presOf" srcId="{F67CB043-F7AE-42E7-B83B-20D84FFEEF8B}" destId="{6B95561E-7D87-43F4-A0EA-9CE7FAA5C409}" srcOrd="0" destOrd="0" presId="urn:microsoft.com/office/officeart/2005/8/layout/vList2"/>
    <dgm:cxn modelId="{DF7F00D6-C062-44DA-813D-1C28D0C4BD79}" type="presOf" srcId="{71AEED71-837B-4D72-98A7-7869B323B33C}" destId="{B3FDCBD4-33DA-4CF0-A0CF-6810D2EA3A3E}" srcOrd="0" destOrd="0" presId="urn:microsoft.com/office/officeart/2005/8/layout/vList2"/>
    <dgm:cxn modelId="{783850DB-24CE-4C31-BB10-F41FB6008455}" type="presOf" srcId="{1AE9CF79-E8C7-43F3-950F-D750195477CC}" destId="{9F303C44-9DE7-4CDA-960F-D1748492B27C}" srcOrd="0" destOrd="0" presId="urn:microsoft.com/office/officeart/2005/8/layout/vList2"/>
    <dgm:cxn modelId="{A9F70BEF-EF09-4FC1-A881-21DE08E6FF8F}" srcId="{E3C6D241-105D-4B6B-9EFF-A8EAAFC49B0A}" destId="{1AE9CF79-E8C7-43F3-950F-D750195477CC}" srcOrd="0" destOrd="0" parTransId="{69DBED25-75AB-4216-8457-378B87648BF2}" sibTransId="{A3907CC9-C786-4C0B-9D82-1ACB9E22F7C6}"/>
    <dgm:cxn modelId="{C6AFA1AA-CA45-4DD3-B00C-2A86A445B420}" type="presParOf" srcId="{A2EF2A05-9E18-45DA-B762-4D60F129C938}" destId="{9F303C44-9DE7-4CDA-960F-D1748492B27C}" srcOrd="0" destOrd="0" presId="urn:microsoft.com/office/officeart/2005/8/layout/vList2"/>
    <dgm:cxn modelId="{F017E0B6-9441-4DE6-926D-DF3D53293D3F}" type="presParOf" srcId="{A2EF2A05-9E18-45DA-B762-4D60F129C938}" destId="{6F93D7B3-A888-431A-9E46-3683696F79D7}" srcOrd="1" destOrd="0" presId="urn:microsoft.com/office/officeart/2005/8/layout/vList2"/>
    <dgm:cxn modelId="{C172F987-ADC2-40F8-BB41-28AA31B368A0}" type="presParOf" srcId="{A2EF2A05-9E18-45DA-B762-4D60F129C938}" destId="{B3FDCBD4-33DA-4CF0-A0CF-6810D2EA3A3E}" srcOrd="2" destOrd="0" presId="urn:microsoft.com/office/officeart/2005/8/layout/vList2"/>
    <dgm:cxn modelId="{6BAB0D22-6132-4722-B359-794FC1A7BA51}" type="presParOf" srcId="{A2EF2A05-9E18-45DA-B762-4D60F129C938}" destId="{44998108-CA2F-4E30-8278-559824A222D9}" srcOrd="3" destOrd="0" presId="urn:microsoft.com/office/officeart/2005/8/layout/vList2"/>
    <dgm:cxn modelId="{8F35A688-8303-4A4F-B098-FB605560FA18}" type="presParOf" srcId="{A2EF2A05-9E18-45DA-B762-4D60F129C938}" destId="{7A052692-F5B0-4B0E-832B-9CFFF48908E5}" srcOrd="4" destOrd="0" presId="urn:microsoft.com/office/officeart/2005/8/layout/vList2"/>
    <dgm:cxn modelId="{89D60BD8-4D11-4D7F-BFF6-3664523ACA53}" type="presParOf" srcId="{A2EF2A05-9E18-45DA-B762-4D60F129C938}" destId="{8D203BC9-1FEF-4BCC-81B1-7676A13C96F8}" srcOrd="5" destOrd="0" presId="urn:microsoft.com/office/officeart/2005/8/layout/vList2"/>
    <dgm:cxn modelId="{4B571EE3-A728-4209-9BE6-B57FC61D6688}" type="presParOf" srcId="{A2EF2A05-9E18-45DA-B762-4D60F129C938}" destId="{C1DC6DA0-FE16-4E71-811B-A7665960BAAB}" srcOrd="6" destOrd="0" presId="urn:microsoft.com/office/officeart/2005/8/layout/vList2"/>
    <dgm:cxn modelId="{EB5523A2-D9CE-48E5-9EEA-57B1EEBE7FBA}" type="presParOf" srcId="{A2EF2A05-9E18-45DA-B762-4D60F129C938}" destId="{3F80FB2E-0AE0-484B-ACB6-FD5B7C31A29C}" srcOrd="7" destOrd="0" presId="urn:microsoft.com/office/officeart/2005/8/layout/vList2"/>
    <dgm:cxn modelId="{09E29229-397A-4875-B894-F2FECBAD96FC}" type="presParOf" srcId="{A2EF2A05-9E18-45DA-B762-4D60F129C938}" destId="{6B95561E-7D87-43F4-A0EA-9CE7FAA5C40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74CB3F-56DD-40B1-B5A4-85AB91022F08}" type="doc">
      <dgm:prSet loTypeId="urn:microsoft.com/office/officeart/2005/8/layout/process1" loCatId="process" qsTypeId="urn:microsoft.com/office/officeart/2005/8/quickstyle/simple2" qsCatId="simple" csTypeId="urn:microsoft.com/office/officeart/2005/8/colors/accent1_1" csCatId="accent1" phldr="1"/>
      <dgm:spPr/>
      <dgm:t>
        <a:bodyPr/>
        <a:lstStyle/>
        <a:p>
          <a:endParaRPr lang="en-US"/>
        </a:p>
      </dgm:t>
    </dgm:pt>
    <dgm:pt modelId="{0D23C0C8-FA6D-4AC7-8AC2-03C2DBD570B2}">
      <dgm:prSet phldrT="[Text]" custT="1"/>
      <dgm:spPr/>
      <dgm:t>
        <a:bodyPr/>
        <a:lstStyle/>
        <a:p>
          <a:r>
            <a:rPr lang="en-US" sz="2000" dirty="0">
              <a:effectLst/>
            </a:rPr>
            <a:t>Julio – </a:t>
          </a:r>
          <a:r>
            <a:rPr lang="en-US" sz="2000" dirty="0" err="1">
              <a:effectLst/>
            </a:rPr>
            <a:t>Septiembre</a:t>
          </a:r>
          <a:r>
            <a:rPr lang="en-US" sz="2000" dirty="0">
              <a:effectLst/>
            </a:rPr>
            <a:t> 2022</a:t>
          </a:r>
        </a:p>
      </dgm:t>
    </dgm:pt>
    <dgm:pt modelId="{DA3B9920-E451-49BF-85E6-E2CF89127DD8}" type="parTrans" cxnId="{2A29BB25-D76B-45C1-BF0B-0312AF16F91D}">
      <dgm:prSet/>
      <dgm:spPr/>
      <dgm:t>
        <a:bodyPr/>
        <a:lstStyle/>
        <a:p>
          <a:endParaRPr lang="en-US"/>
        </a:p>
      </dgm:t>
    </dgm:pt>
    <dgm:pt modelId="{09082C4B-29EC-41AF-8851-30C824196785}" type="sibTrans" cxnId="{2A29BB25-D76B-45C1-BF0B-0312AF16F91D}">
      <dgm:prSet/>
      <dgm:spPr>
        <a:noFill/>
      </dgm:spPr>
      <dgm:t>
        <a:bodyPr/>
        <a:lstStyle/>
        <a:p>
          <a:endParaRPr lang="en-US"/>
        </a:p>
      </dgm:t>
    </dgm:pt>
    <dgm:pt modelId="{89A1E8E6-5400-427C-83F9-653AF9B7E93E}">
      <dgm:prSet phldrT="[Text]" custT="1"/>
      <dgm:spPr/>
      <dgm:t>
        <a:bodyPr/>
        <a:lstStyle/>
        <a:p>
          <a:r>
            <a:rPr lang="en-US" sz="2000" dirty="0" err="1">
              <a:effectLst/>
            </a:rPr>
            <a:t>Enero</a:t>
          </a:r>
          <a:r>
            <a:rPr lang="en-US" sz="2000" dirty="0">
              <a:effectLst/>
            </a:rPr>
            <a:t> 2023</a:t>
          </a:r>
        </a:p>
      </dgm:t>
    </dgm:pt>
    <dgm:pt modelId="{6FEFD061-07E7-4A46-88B7-EBA336C407E3}" type="parTrans" cxnId="{B4661091-C065-4AB4-8FE8-A4DF1CD6A118}">
      <dgm:prSet/>
      <dgm:spPr/>
      <dgm:t>
        <a:bodyPr/>
        <a:lstStyle/>
        <a:p>
          <a:endParaRPr lang="en-US"/>
        </a:p>
      </dgm:t>
    </dgm:pt>
    <dgm:pt modelId="{A0B5E135-329D-46B0-8F3F-F2DC154F4B9D}" type="sibTrans" cxnId="{B4661091-C065-4AB4-8FE8-A4DF1CD6A118}">
      <dgm:prSet/>
      <dgm:spPr>
        <a:noFill/>
      </dgm:spPr>
      <dgm:t>
        <a:bodyPr/>
        <a:lstStyle/>
        <a:p>
          <a:endParaRPr lang="en-US"/>
        </a:p>
      </dgm:t>
    </dgm:pt>
    <dgm:pt modelId="{6CB2A0AC-CF85-4400-8DD1-F009376861DE}">
      <dgm:prSet phldrT="[Text]" custT="1"/>
      <dgm:spPr/>
      <dgm:t>
        <a:bodyPr/>
        <a:lstStyle/>
        <a:p>
          <a:r>
            <a:rPr lang="en-US" sz="2000" dirty="0" err="1">
              <a:effectLst/>
            </a:rPr>
            <a:t>Febrero</a:t>
          </a:r>
          <a:r>
            <a:rPr lang="en-US" sz="2000" dirty="0">
              <a:effectLst/>
            </a:rPr>
            <a:t> 2023</a:t>
          </a:r>
        </a:p>
      </dgm:t>
    </dgm:pt>
    <dgm:pt modelId="{D3C6D6B9-C1C3-4D9A-A5BA-0D9AE92D83F4}" type="parTrans" cxnId="{E37A22E3-1D72-4DB6-ADAE-D5FAE8624C4C}">
      <dgm:prSet/>
      <dgm:spPr/>
      <dgm:t>
        <a:bodyPr/>
        <a:lstStyle/>
        <a:p>
          <a:endParaRPr lang="en-US"/>
        </a:p>
      </dgm:t>
    </dgm:pt>
    <dgm:pt modelId="{6E81478F-E530-44CF-94F4-4AC10D1FF03E}" type="sibTrans" cxnId="{E37A22E3-1D72-4DB6-ADAE-D5FAE8624C4C}">
      <dgm:prSet/>
      <dgm:spPr>
        <a:noFill/>
      </dgm:spPr>
      <dgm:t>
        <a:bodyPr/>
        <a:lstStyle/>
        <a:p>
          <a:endParaRPr lang="en-US"/>
        </a:p>
      </dgm:t>
    </dgm:pt>
    <dgm:pt modelId="{856098F7-4581-4143-8F52-5ADFDA7FDAF4}">
      <dgm:prSet phldrT="[Text]" custT="1"/>
      <dgm:spPr/>
      <dgm:t>
        <a:bodyPr/>
        <a:lstStyle/>
        <a:p>
          <a:r>
            <a:rPr lang="en-US" sz="2000" dirty="0" err="1"/>
            <a:t>Diciembre</a:t>
          </a:r>
          <a:r>
            <a:rPr lang="en-US" sz="2000" dirty="0"/>
            <a:t> 2023</a:t>
          </a:r>
        </a:p>
      </dgm:t>
    </dgm:pt>
    <dgm:pt modelId="{59479D49-95B5-4405-8C8D-94EB4CEB9E9F}" type="parTrans" cxnId="{291F5721-32CD-4266-9FCE-8049AEAC1C4B}">
      <dgm:prSet/>
      <dgm:spPr/>
      <dgm:t>
        <a:bodyPr/>
        <a:lstStyle/>
        <a:p>
          <a:endParaRPr lang="en-US"/>
        </a:p>
      </dgm:t>
    </dgm:pt>
    <dgm:pt modelId="{C9D3CFFF-94E6-44C2-ABBF-0B6FA25770EA}" type="sibTrans" cxnId="{291F5721-32CD-4266-9FCE-8049AEAC1C4B}">
      <dgm:prSet/>
      <dgm:spPr/>
      <dgm:t>
        <a:bodyPr/>
        <a:lstStyle/>
        <a:p>
          <a:endParaRPr lang="en-US"/>
        </a:p>
      </dgm:t>
    </dgm:pt>
    <dgm:pt modelId="{D9B5759A-B731-43DD-83A6-CE399B619A00}">
      <dgm:prSet custT="1"/>
      <dgm:spPr/>
      <dgm:t>
        <a:bodyPr/>
        <a:lstStyle/>
        <a:p>
          <a:r>
            <a:rPr lang="en-US" sz="2000" dirty="0">
              <a:effectLst/>
            </a:rPr>
            <a:t>Abril – Junio 2023</a:t>
          </a:r>
        </a:p>
      </dgm:t>
    </dgm:pt>
    <dgm:pt modelId="{D2114D5B-AEA1-429E-B695-12C4BBD380CE}" type="parTrans" cxnId="{4402AAB3-09CB-4E18-A1C7-FD875FB9A0F0}">
      <dgm:prSet/>
      <dgm:spPr/>
      <dgm:t>
        <a:bodyPr/>
        <a:lstStyle/>
        <a:p>
          <a:endParaRPr lang="en-US"/>
        </a:p>
      </dgm:t>
    </dgm:pt>
    <dgm:pt modelId="{4CBC67F9-4180-4592-8CB3-1DD96EDC63FE}" type="sibTrans" cxnId="{4402AAB3-09CB-4E18-A1C7-FD875FB9A0F0}">
      <dgm:prSet/>
      <dgm:spPr>
        <a:noFill/>
      </dgm:spPr>
      <dgm:t>
        <a:bodyPr/>
        <a:lstStyle/>
        <a:p>
          <a:endParaRPr lang="en-US"/>
        </a:p>
      </dgm:t>
    </dgm:pt>
    <dgm:pt modelId="{E3FCE2AA-1F80-4B3A-AEAF-6D856BDD3FF9}">
      <dgm:prSet custT="1"/>
      <dgm:spPr/>
      <dgm:t>
        <a:bodyPr/>
        <a:lstStyle/>
        <a:p>
          <a:r>
            <a:rPr lang="en-US" sz="2000" dirty="0" err="1">
              <a:effectLst/>
            </a:rPr>
            <a:t>Febrero</a:t>
          </a:r>
          <a:r>
            <a:rPr lang="en-US" sz="2000" dirty="0">
              <a:effectLst/>
            </a:rPr>
            <a:t>/ </a:t>
          </a:r>
          <a:r>
            <a:rPr lang="en-US" sz="2000" dirty="0" err="1">
              <a:effectLst/>
            </a:rPr>
            <a:t>Marzo</a:t>
          </a:r>
          <a:r>
            <a:rPr lang="en-US" sz="2000" dirty="0">
              <a:effectLst/>
            </a:rPr>
            <a:t> 2023 </a:t>
          </a:r>
        </a:p>
      </dgm:t>
    </dgm:pt>
    <dgm:pt modelId="{95DD3538-2B69-4AA3-9FBD-0F9CA900E337}" type="parTrans" cxnId="{2D1AA1E5-F603-4C6B-B895-CD006094DABB}">
      <dgm:prSet/>
      <dgm:spPr/>
      <dgm:t>
        <a:bodyPr/>
        <a:lstStyle/>
        <a:p>
          <a:endParaRPr lang="en-US"/>
        </a:p>
      </dgm:t>
    </dgm:pt>
    <dgm:pt modelId="{E274AB0C-4F98-4CBD-AA37-897D0E8737E7}" type="sibTrans" cxnId="{2D1AA1E5-F603-4C6B-B895-CD006094DABB}">
      <dgm:prSet/>
      <dgm:spPr>
        <a:noFill/>
      </dgm:spPr>
      <dgm:t>
        <a:bodyPr/>
        <a:lstStyle/>
        <a:p>
          <a:endParaRPr lang="en-US"/>
        </a:p>
      </dgm:t>
    </dgm:pt>
    <dgm:pt modelId="{55666C40-F601-4D71-98DC-CB2B762AC6A9}">
      <dgm:prSet custT="1"/>
      <dgm:spPr/>
      <dgm:t>
        <a:bodyPr/>
        <a:lstStyle/>
        <a:p>
          <a:r>
            <a:rPr lang="en-US" sz="2000" dirty="0">
              <a:effectLst/>
            </a:rPr>
            <a:t>Agosto – </a:t>
          </a:r>
          <a:r>
            <a:rPr lang="en-US" sz="2000" dirty="0" err="1">
              <a:effectLst/>
            </a:rPr>
            <a:t>Septiembre</a:t>
          </a:r>
          <a:r>
            <a:rPr lang="en-US" sz="2000" dirty="0">
              <a:effectLst/>
            </a:rPr>
            <a:t> 2023</a:t>
          </a:r>
        </a:p>
      </dgm:t>
    </dgm:pt>
    <dgm:pt modelId="{B4C9B068-BF23-4F74-8AF0-FD93DE7160A8}" type="parTrans" cxnId="{976FDFBC-CED4-45EE-8D42-62BC4CA278C2}">
      <dgm:prSet/>
      <dgm:spPr/>
      <dgm:t>
        <a:bodyPr/>
        <a:lstStyle/>
        <a:p>
          <a:endParaRPr lang="en-US"/>
        </a:p>
      </dgm:t>
    </dgm:pt>
    <dgm:pt modelId="{67CFA61B-050A-4EE0-A5C5-164143B30731}" type="sibTrans" cxnId="{976FDFBC-CED4-45EE-8D42-62BC4CA278C2}">
      <dgm:prSet/>
      <dgm:spPr>
        <a:noFill/>
      </dgm:spPr>
      <dgm:t>
        <a:bodyPr/>
        <a:lstStyle/>
        <a:p>
          <a:endParaRPr lang="en-US"/>
        </a:p>
      </dgm:t>
    </dgm:pt>
    <dgm:pt modelId="{D2BFCEEB-3B1B-4518-A508-346A87B74A87}" type="pres">
      <dgm:prSet presAssocID="{B274CB3F-56DD-40B1-B5A4-85AB91022F08}" presName="Name0" presStyleCnt="0">
        <dgm:presLayoutVars>
          <dgm:dir/>
          <dgm:resizeHandles val="exact"/>
        </dgm:presLayoutVars>
      </dgm:prSet>
      <dgm:spPr/>
    </dgm:pt>
    <dgm:pt modelId="{04A825B2-6A40-4FC1-ADA4-317194188FBD}" type="pres">
      <dgm:prSet presAssocID="{0D23C0C8-FA6D-4AC7-8AC2-03C2DBD570B2}" presName="node" presStyleLbl="node1" presStyleIdx="0" presStyleCnt="7">
        <dgm:presLayoutVars>
          <dgm:bulletEnabled val="1"/>
        </dgm:presLayoutVars>
      </dgm:prSet>
      <dgm:spPr/>
    </dgm:pt>
    <dgm:pt modelId="{BD294F33-DE03-4E0B-AC54-9BF67FEEA3E3}" type="pres">
      <dgm:prSet presAssocID="{09082C4B-29EC-41AF-8851-30C824196785}" presName="sibTrans" presStyleLbl="sibTrans2D1" presStyleIdx="0" presStyleCnt="6"/>
      <dgm:spPr/>
    </dgm:pt>
    <dgm:pt modelId="{CD5A6FA3-77E4-4C35-9867-18B70EE5E01D}" type="pres">
      <dgm:prSet presAssocID="{09082C4B-29EC-41AF-8851-30C824196785}" presName="connectorText" presStyleLbl="sibTrans2D1" presStyleIdx="0" presStyleCnt="6"/>
      <dgm:spPr/>
    </dgm:pt>
    <dgm:pt modelId="{C192980C-1D14-4BB3-8AF6-EFE7453C7A5D}" type="pres">
      <dgm:prSet presAssocID="{89A1E8E6-5400-427C-83F9-653AF9B7E93E}" presName="node" presStyleLbl="node1" presStyleIdx="1" presStyleCnt="7">
        <dgm:presLayoutVars>
          <dgm:bulletEnabled val="1"/>
        </dgm:presLayoutVars>
      </dgm:prSet>
      <dgm:spPr/>
    </dgm:pt>
    <dgm:pt modelId="{AECF5E41-5419-4EAE-BFFD-8D1FEA9AF19C}" type="pres">
      <dgm:prSet presAssocID="{A0B5E135-329D-46B0-8F3F-F2DC154F4B9D}" presName="sibTrans" presStyleLbl="sibTrans2D1" presStyleIdx="1" presStyleCnt="6"/>
      <dgm:spPr/>
    </dgm:pt>
    <dgm:pt modelId="{CE85D8B5-E1A6-437C-8507-71D6823378B2}" type="pres">
      <dgm:prSet presAssocID="{A0B5E135-329D-46B0-8F3F-F2DC154F4B9D}" presName="connectorText" presStyleLbl="sibTrans2D1" presStyleIdx="1" presStyleCnt="6"/>
      <dgm:spPr/>
    </dgm:pt>
    <dgm:pt modelId="{57978611-F9AA-4BAC-ACBE-4195E2296E79}" type="pres">
      <dgm:prSet presAssocID="{6CB2A0AC-CF85-4400-8DD1-F009376861DE}" presName="node" presStyleLbl="node1" presStyleIdx="2" presStyleCnt="7">
        <dgm:presLayoutVars>
          <dgm:bulletEnabled val="1"/>
        </dgm:presLayoutVars>
      </dgm:prSet>
      <dgm:spPr/>
    </dgm:pt>
    <dgm:pt modelId="{FD912E99-068C-4E1A-9F64-755397719D6B}" type="pres">
      <dgm:prSet presAssocID="{6E81478F-E530-44CF-94F4-4AC10D1FF03E}" presName="sibTrans" presStyleLbl="sibTrans2D1" presStyleIdx="2" presStyleCnt="6"/>
      <dgm:spPr/>
    </dgm:pt>
    <dgm:pt modelId="{63F5475C-4B7F-455E-B0EF-B36A2F56BACF}" type="pres">
      <dgm:prSet presAssocID="{6E81478F-E530-44CF-94F4-4AC10D1FF03E}" presName="connectorText" presStyleLbl="sibTrans2D1" presStyleIdx="2" presStyleCnt="6"/>
      <dgm:spPr/>
    </dgm:pt>
    <dgm:pt modelId="{2019D471-3AA1-48B7-9E69-9CC46AE15898}" type="pres">
      <dgm:prSet presAssocID="{E3FCE2AA-1F80-4B3A-AEAF-6D856BDD3FF9}" presName="node" presStyleLbl="node1" presStyleIdx="3" presStyleCnt="7">
        <dgm:presLayoutVars>
          <dgm:bulletEnabled val="1"/>
        </dgm:presLayoutVars>
      </dgm:prSet>
      <dgm:spPr/>
    </dgm:pt>
    <dgm:pt modelId="{37DB6090-5C56-4F3C-AF2C-09735B342D10}" type="pres">
      <dgm:prSet presAssocID="{E274AB0C-4F98-4CBD-AA37-897D0E8737E7}" presName="sibTrans" presStyleLbl="sibTrans2D1" presStyleIdx="3" presStyleCnt="6"/>
      <dgm:spPr/>
    </dgm:pt>
    <dgm:pt modelId="{288CD177-66BE-4C52-BA5B-4EDE829D06B7}" type="pres">
      <dgm:prSet presAssocID="{E274AB0C-4F98-4CBD-AA37-897D0E8737E7}" presName="connectorText" presStyleLbl="sibTrans2D1" presStyleIdx="3" presStyleCnt="6"/>
      <dgm:spPr/>
    </dgm:pt>
    <dgm:pt modelId="{0EA0BCB3-5130-4538-B094-70CC315C5D2B}" type="pres">
      <dgm:prSet presAssocID="{D9B5759A-B731-43DD-83A6-CE399B619A00}" presName="node" presStyleLbl="node1" presStyleIdx="4" presStyleCnt="7">
        <dgm:presLayoutVars>
          <dgm:bulletEnabled val="1"/>
        </dgm:presLayoutVars>
      </dgm:prSet>
      <dgm:spPr/>
    </dgm:pt>
    <dgm:pt modelId="{0561936B-7C9A-46A0-AF43-F013F05F9B7A}" type="pres">
      <dgm:prSet presAssocID="{4CBC67F9-4180-4592-8CB3-1DD96EDC63FE}" presName="sibTrans" presStyleLbl="sibTrans2D1" presStyleIdx="4" presStyleCnt="6"/>
      <dgm:spPr/>
    </dgm:pt>
    <dgm:pt modelId="{FA3E0EF2-04BD-48F8-80BF-1D7A3F3CB263}" type="pres">
      <dgm:prSet presAssocID="{4CBC67F9-4180-4592-8CB3-1DD96EDC63FE}" presName="connectorText" presStyleLbl="sibTrans2D1" presStyleIdx="4" presStyleCnt="6"/>
      <dgm:spPr/>
    </dgm:pt>
    <dgm:pt modelId="{B634397D-2950-4AED-B03B-93E344F04A2B}" type="pres">
      <dgm:prSet presAssocID="{55666C40-F601-4D71-98DC-CB2B762AC6A9}" presName="node" presStyleLbl="node1" presStyleIdx="5" presStyleCnt="7">
        <dgm:presLayoutVars>
          <dgm:bulletEnabled val="1"/>
        </dgm:presLayoutVars>
      </dgm:prSet>
      <dgm:spPr/>
    </dgm:pt>
    <dgm:pt modelId="{E5F11941-DF65-4B6F-8BEC-FE931830FAAE}" type="pres">
      <dgm:prSet presAssocID="{67CFA61B-050A-4EE0-A5C5-164143B30731}" presName="sibTrans" presStyleLbl="sibTrans2D1" presStyleIdx="5" presStyleCnt="6"/>
      <dgm:spPr/>
    </dgm:pt>
    <dgm:pt modelId="{FE8DD3DB-2604-4D2A-9E08-F18757D4D5A9}" type="pres">
      <dgm:prSet presAssocID="{67CFA61B-050A-4EE0-A5C5-164143B30731}" presName="connectorText" presStyleLbl="sibTrans2D1" presStyleIdx="5" presStyleCnt="6"/>
      <dgm:spPr/>
    </dgm:pt>
    <dgm:pt modelId="{8BC363B3-621A-4415-B263-C7B70810FDDE}" type="pres">
      <dgm:prSet presAssocID="{856098F7-4581-4143-8F52-5ADFDA7FDAF4}" presName="node" presStyleLbl="node1" presStyleIdx="6" presStyleCnt="7">
        <dgm:presLayoutVars>
          <dgm:bulletEnabled val="1"/>
        </dgm:presLayoutVars>
      </dgm:prSet>
      <dgm:spPr/>
    </dgm:pt>
  </dgm:ptLst>
  <dgm:cxnLst>
    <dgm:cxn modelId="{D3A5000F-501D-4F7D-81D8-675EB13720CC}" type="presOf" srcId="{09082C4B-29EC-41AF-8851-30C824196785}" destId="{CD5A6FA3-77E4-4C35-9867-18B70EE5E01D}" srcOrd="1" destOrd="0" presId="urn:microsoft.com/office/officeart/2005/8/layout/process1"/>
    <dgm:cxn modelId="{BFF40515-FD45-48E6-BCEC-1E29CA81CDB3}" type="presOf" srcId="{856098F7-4581-4143-8F52-5ADFDA7FDAF4}" destId="{8BC363B3-621A-4415-B263-C7B70810FDDE}" srcOrd="0" destOrd="0" presId="urn:microsoft.com/office/officeart/2005/8/layout/process1"/>
    <dgm:cxn modelId="{291F5721-32CD-4266-9FCE-8049AEAC1C4B}" srcId="{B274CB3F-56DD-40B1-B5A4-85AB91022F08}" destId="{856098F7-4581-4143-8F52-5ADFDA7FDAF4}" srcOrd="6" destOrd="0" parTransId="{59479D49-95B5-4405-8C8D-94EB4CEB9E9F}" sibTransId="{C9D3CFFF-94E6-44C2-ABBF-0B6FA25770EA}"/>
    <dgm:cxn modelId="{9E167F23-4725-48AB-879A-37799DDF5808}" type="presOf" srcId="{55666C40-F601-4D71-98DC-CB2B762AC6A9}" destId="{B634397D-2950-4AED-B03B-93E344F04A2B}" srcOrd="0" destOrd="0" presId="urn:microsoft.com/office/officeart/2005/8/layout/process1"/>
    <dgm:cxn modelId="{2A29BB25-D76B-45C1-BF0B-0312AF16F91D}" srcId="{B274CB3F-56DD-40B1-B5A4-85AB91022F08}" destId="{0D23C0C8-FA6D-4AC7-8AC2-03C2DBD570B2}" srcOrd="0" destOrd="0" parTransId="{DA3B9920-E451-49BF-85E6-E2CF89127DD8}" sibTransId="{09082C4B-29EC-41AF-8851-30C824196785}"/>
    <dgm:cxn modelId="{5F669C5E-1CED-4649-9A36-A8CE5F756611}" type="presOf" srcId="{E274AB0C-4F98-4CBD-AA37-897D0E8737E7}" destId="{288CD177-66BE-4C52-BA5B-4EDE829D06B7}" srcOrd="1" destOrd="0" presId="urn:microsoft.com/office/officeart/2005/8/layout/process1"/>
    <dgm:cxn modelId="{EF816B41-7114-477B-8544-895495254506}" type="presOf" srcId="{09082C4B-29EC-41AF-8851-30C824196785}" destId="{BD294F33-DE03-4E0B-AC54-9BF67FEEA3E3}" srcOrd="0" destOrd="0" presId="urn:microsoft.com/office/officeart/2005/8/layout/process1"/>
    <dgm:cxn modelId="{013FB246-6BDA-488C-A4F8-72553045DB96}" type="presOf" srcId="{E274AB0C-4F98-4CBD-AA37-897D0E8737E7}" destId="{37DB6090-5C56-4F3C-AF2C-09735B342D10}" srcOrd="0" destOrd="0" presId="urn:microsoft.com/office/officeart/2005/8/layout/process1"/>
    <dgm:cxn modelId="{0655B846-EC18-4273-A62C-EB6841BA3249}" type="presOf" srcId="{0D23C0C8-FA6D-4AC7-8AC2-03C2DBD570B2}" destId="{04A825B2-6A40-4FC1-ADA4-317194188FBD}" srcOrd="0" destOrd="0" presId="urn:microsoft.com/office/officeart/2005/8/layout/process1"/>
    <dgm:cxn modelId="{612A6648-F796-40C6-A0F5-623B67B67DAC}" type="presOf" srcId="{6E81478F-E530-44CF-94F4-4AC10D1FF03E}" destId="{63F5475C-4B7F-455E-B0EF-B36A2F56BACF}" srcOrd="1" destOrd="0" presId="urn:microsoft.com/office/officeart/2005/8/layout/process1"/>
    <dgm:cxn modelId="{FDB9C052-D9C4-4545-ACF8-0D6EA0E99524}" type="presOf" srcId="{4CBC67F9-4180-4592-8CB3-1DD96EDC63FE}" destId="{0561936B-7C9A-46A0-AF43-F013F05F9B7A}" srcOrd="0" destOrd="0" presId="urn:microsoft.com/office/officeart/2005/8/layout/process1"/>
    <dgm:cxn modelId="{7ABCCA7C-9C76-4FE1-871B-BFBAF3282AAD}" type="presOf" srcId="{A0B5E135-329D-46B0-8F3F-F2DC154F4B9D}" destId="{CE85D8B5-E1A6-437C-8507-71D6823378B2}" srcOrd="1" destOrd="0" presId="urn:microsoft.com/office/officeart/2005/8/layout/process1"/>
    <dgm:cxn modelId="{B25EF780-2AA0-4D09-ACDF-27FCB9CDBB57}" type="presOf" srcId="{B274CB3F-56DD-40B1-B5A4-85AB91022F08}" destId="{D2BFCEEB-3B1B-4518-A508-346A87B74A87}" srcOrd="0" destOrd="0" presId="urn:microsoft.com/office/officeart/2005/8/layout/process1"/>
    <dgm:cxn modelId="{DAF77788-2EE1-4900-9B3E-148D9AFD103E}" type="presOf" srcId="{67CFA61B-050A-4EE0-A5C5-164143B30731}" destId="{E5F11941-DF65-4B6F-8BEC-FE931830FAAE}" srcOrd="0" destOrd="0" presId="urn:microsoft.com/office/officeart/2005/8/layout/process1"/>
    <dgm:cxn modelId="{B4661091-C065-4AB4-8FE8-A4DF1CD6A118}" srcId="{B274CB3F-56DD-40B1-B5A4-85AB91022F08}" destId="{89A1E8E6-5400-427C-83F9-653AF9B7E93E}" srcOrd="1" destOrd="0" parTransId="{6FEFD061-07E7-4A46-88B7-EBA336C407E3}" sibTransId="{A0B5E135-329D-46B0-8F3F-F2DC154F4B9D}"/>
    <dgm:cxn modelId="{A42FB69D-A1E8-4E70-9384-62B53343BEF2}" type="presOf" srcId="{A0B5E135-329D-46B0-8F3F-F2DC154F4B9D}" destId="{AECF5E41-5419-4EAE-BFFD-8D1FEA9AF19C}" srcOrd="0" destOrd="0" presId="urn:microsoft.com/office/officeart/2005/8/layout/process1"/>
    <dgm:cxn modelId="{7495F5A8-6485-49E5-A16C-65E1E0B910DE}" type="presOf" srcId="{D9B5759A-B731-43DD-83A6-CE399B619A00}" destId="{0EA0BCB3-5130-4538-B094-70CC315C5D2B}" srcOrd="0" destOrd="0" presId="urn:microsoft.com/office/officeart/2005/8/layout/process1"/>
    <dgm:cxn modelId="{E06CA4AC-B4A6-4589-86FB-E81FE5F94723}" type="presOf" srcId="{6CB2A0AC-CF85-4400-8DD1-F009376861DE}" destId="{57978611-F9AA-4BAC-ACBE-4195E2296E79}" srcOrd="0" destOrd="0" presId="urn:microsoft.com/office/officeart/2005/8/layout/process1"/>
    <dgm:cxn modelId="{4402AAB3-09CB-4E18-A1C7-FD875FB9A0F0}" srcId="{B274CB3F-56DD-40B1-B5A4-85AB91022F08}" destId="{D9B5759A-B731-43DD-83A6-CE399B619A00}" srcOrd="4" destOrd="0" parTransId="{D2114D5B-AEA1-429E-B695-12C4BBD380CE}" sibTransId="{4CBC67F9-4180-4592-8CB3-1DD96EDC63FE}"/>
    <dgm:cxn modelId="{2FA597B4-6313-4F42-9968-BC9C65981D3A}" type="presOf" srcId="{4CBC67F9-4180-4592-8CB3-1DD96EDC63FE}" destId="{FA3E0EF2-04BD-48F8-80BF-1D7A3F3CB263}" srcOrd="1" destOrd="0" presId="urn:microsoft.com/office/officeart/2005/8/layout/process1"/>
    <dgm:cxn modelId="{6BE3F9B9-D642-4392-897B-F4D4206D2333}" type="presOf" srcId="{6E81478F-E530-44CF-94F4-4AC10D1FF03E}" destId="{FD912E99-068C-4E1A-9F64-755397719D6B}" srcOrd="0" destOrd="0" presId="urn:microsoft.com/office/officeart/2005/8/layout/process1"/>
    <dgm:cxn modelId="{976FDFBC-CED4-45EE-8D42-62BC4CA278C2}" srcId="{B274CB3F-56DD-40B1-B5A4-85AB91022F08}" destId="{55666C40-F601-4D71-98DC-CB2B762AC6A9}" srcOrd="5" destOrd="0" parTransId="{B4C9B068-BF23-4F74-8AF0-FD93DE7160A8}" sibTransId="{67CFA61B-050A-4EE0-A5C5-164143B30731}"/>
    <dgm:cxn modelId="{02C550DA-5F0D-46BC-96D1-EB9054589330}" type="presOf" srcId="{E3FCE2AA-1F80-4B3A-AEAF-6D856BDD3FF9}" destId="{2019D471-3AA1-48B7-9E69-9CC46AE15898}" srcOrd="0" destOrd="0" presId="urn:microsoft.com/office/officeart/2005/8/layout/process1"/>
    <dgm:cxn modelId="{5D4447E1-4F96-4121-949F-62328E5C789F}" type="presOf" srcId="{67CFA61B-050A-4EE0-A5C5-164143B30731}" destId="{FE8DD3DB-2604-4D2A-9E08-F18757D4D5A9}" srcOrd="1" destOrd="0" presId="urn:microsoft.com/office/officeart/2005/8/layout/process1"/>
    <dgm:cxn modelId="{E37A22E3-1D72-4DB6-ADAE-D5FAE8624C4C}" srcId="{B274CB3F-56DD-40B1-B5A4-85AB91022F08}" destId="{6CB2A0AC-CF85-4400-8DD1-F009376861DE}" srcOrd="2" destOrd="0" parTransId="{D3C6D6B9-C1C3-4D9A-A5BA-0D9AE92D83F4}" sibTransId="{6E81478F-E530-44CF-94F4-4AC10D1FF03E}"/>
    <dgm:cxn modelId="{2D1AA1E5-F603-4C6B-B895-CD006094DABB}" srcId="{B274CB3F-56DD-40B1-B5A4-85AB91022F08}" destId="{E3FCE2AA-1F80-4B3A-AEAF-6D856BDD3FF9}" srcOrd="3" destOrd="0" parTransId="{95DD3538-2B69-4AA3-9FBD-0F9CA900E337}" sibTransId="{E274AB0C-4F98-4CBD-AA37-897D0E8737E7}"/>
    <dgm:cxn modelId="{7DB65AEB-2B67-48B8-9C5B-1A6EF26E1ECC}" type="presOf" srcId="{89A1E8E6-5400-427C-83F9-653AF9B7E93E}" destId="{C192980C-1D14-4BB3-8AF6-EFE7453C7A5D}" srcOrd="0" destOrd="0" presId="urn:microsoft.com/office/officeart/2005/8/layout/process1"/>
    <dgm:cxn modelId="{9A65F2DD-6600-404B-829F-221C6DD2D78C}" type="presParOf" srcId="{D2BFCEEB-3B1B-4518-A508-346A87B74A87}" destId="{04A825B2-6A40-4FC1-ADA4-317194188FBD}" srcOrd="0" destOrd="0" presId="urn:microsoft.com/office/officeart/2005/8/layout/process1"/>
    <dgm:cxn modelId="{07782757-F1D9-454A-B733-1D5CCBC4B784}" type="presParOf" srcId="{D2BFCEEB-3B1B-4518-A508-346A87B74A87}" destId="{BD294F33-DE03-4E0B-AC54-9BF67FEEA3E3}" srcOrd="1" destOrd="0" presId="urn:microsoft.com/office/officeart/2005/8/layout/process1"/>
    <dgm:cxn modelId="{54FC2132-4F43-45DB-86C7-042D2870A1A2}" type="presParOf" srcId="{BD294F33-DE03-4E0B-AC54-9BF67FEEA3E3}" destId="{CD5A6FA3-77E4-4C35-9867-18B70EE5E01D}" srcOrd="0" destOrd="0" presId="urn:microsoft.com/office/officeart/2005/8/layout/process1"/>
    <dgm:cxn modelId="{61DAD152-69D5-404E-B02E-8E6AD2D2F65C}" type="presParOf" srcId="{D2BFCEEB-3B1B-4518-A508-346A87B74A87}" destId="{C192980C-1D14-4BB3-8AF6-EFE7453C7A5D}" srcOrd="2" destOrd="0" presId="urn:microsoft.com/office/officeart/2005/8/layout/process1"/>
    <dgm:cxn modelId="{CA7D479D-D315-4720-8AB5-95A6EF921111}" type="presParOf" srcId="{D2BFCEEB-3B1B-4518-A508-346A87B74A87}" destId="{AECF5E41-5419-4EAE-BFFD-8D1FEA9AF19C}" srcOrd="3" destOrd="0" presId="urn:microsoft.com/office/officeart/2005/8/layout/process1"/>
    <dgm:cxn modelId="{D3DFEF5B-26CF-4C28-975B-69F8A56FAD09}" type="presParOf" srcId="{AECF5E41-5419-4EAE-BFFD-8D1FEA9AF19C}" destId="{CE85D8B5-E1A6-437C-8507-71D6823378B2}" srcOrd="0" destOrd="0" presId="urn:microsoft.com/office/officeart/2005/8/layout/process1"/>
    <dgm:cxn modelId="{D99565DA-8B06-4928-99F3-3D761FCEC50D}" type="presParOf" srcId="{D2BFCEEB-3B1B-4518-A508-346A87B74A87}" destId="{57978611-F9AA-4BAC-ACBE-4195E2296E79}" srcOrd="4" destOrd="0" presId="urn:microsoft.com/office/officeart/2005/8/layout/process1"/>
    <dgm:cxn modelId="{70A9779C-1F79-4E84-81C2-C4CFD5CD87FB}" type="presParOf" srcId="{D2BFCEEB-3B1B-4518-A508-346A87B74A87}" destId="{FD912E99-068C-4E1A-9F64-755397719D6B}" srcOrd="5" destOrd="0" presId="urn:microsoft.com/office/officeart/2005/8/layout/process1"/>
    <dgm:cxn modelId="{46932DF7-1D79-4861-B07F-7C5567B8D9F7}" type="presParOf" srcId="{FD912E99-068C-4E1A-9F64-755397719D6B}" destId="{63F5475C-4B7F-455E-B0EF-B36A2F56BACF}" srcOrd="0" destOrd="0" presId="urn:microsoft.com/office/officeart/2005/8/layout/process1"/>
    <dgm:cxn modelId="{41841209-0B5A-4869-841D-2430D0B680C0}" type="presParOf" srcId="{D2BFCEEB-3B1B-4518-A508-346A87B74A87}" destId="{2019D471-3AA1-48B7-9E69-9CC46AE15898}" srcOrd="6" destOrd="0" presId="urn:microsoft.com/office/officeart/2005/8/layout/process1"/>
    <dgm:cxn modelId="{D0D3F088-E64F-4E6A-B01A-63AA9A380EFD}" type="presParOf" srcId="{D2BFCEEB-3B1B-4518-A508-346A87B74A87}" destId="{37DB6090-5C56-4F3C-AF2C-09735B342D10}" srcOrd="7" destOrd="0" presId="urn:microsoft.com/office/officeart/2005/8/layout/process1"/>
    <dgm:cxn modelId="{CB189CC8-DAD6-45FD-9A22-7198BE4E1259}" type="presParOf" srcId="{37DB6090-5C56-4F3C-AF2C-09735B342D10}" destId="{288CD177-66BE-4C52-BA5B-4EDE829D06B7}" srcOrd="0" destOrd="0" presId="urn:microsoft.com/office/officeart/2005/8/layout/process1"/>
    <dgm:cxn modelId="{3DE04FB9-2F32-4843-A28E-11470143E6C1}" type="presParOf" srcId="{D2BFCEEB-3B1B-4518-A508-346A87B74A87}" destId="{0EA0BCB3-5130-4538-B094-70CC315C5D2B}" srcOrd="8" destOrd="0" presId="urn:microsoft.com/office/officeart/2005/8/layout/process1"/>
    <dgm:cxn modelId="{827A919E-AF30-44A9-9514-CDF240F42C97}" type="presParOf" srcId="{D2BFCEEB-3B1B-4518-A508-346A87B74A87}" destId="{0561936B-7C9A-46A0-AF43-F013F05F9B7A}" srcOrd="9" destOrd="0" presId="urn:microsoft.com/office/officeart/2005/8/layout/process1"/>
    <dgm:cxn modelId="{F684BC3D-9E53-45F5-BA0F-F1FD7F10A7C4}" type="presParOf" srcId="{0561936B-7C9A-46A0-AF43-F013F05F9B7A}" destId="{FA3E0EF2-04BD-48F8-80BF-1D7A3F3CB263}" srcOrd="0" destOrd="0" presId="urn:microsoft.com/office/officeart/2005/8/layout/process1"/>
    <dgm:cxn modelId="{7F8E3A89-B9D0-4D3A-9414-DBB81B959EE6}" type="presParOf" srcId="{D2BFCEEB-3B1B-4518-A508-346A87B74A87}" destId="{B634397D-2950-4AED-B03B-93E344F04A2B}" srcOrd="10" destOrd="0" presId="urn:microsoft.com/office/officeart/2005/8/layout/process1"/>
    <dgm:cxn modelId="{BA4C04A4-EBC5-4340-B6B9-2CB80DD50733}" type="presParOf" srcId="{D2BFCEEB-3B1B-4518-A508-346A87B74A87}" destId="{E5F11941-DF65-4B6F-8BEC-FE931830FAAE}" srcOrd="11" destOrd="0" presId="urn:microsoft.com/office/officeart/2005/8/layout/process1"/>
    <dgm:cxn modelId="{34EC8FC8-C94F-49F2-B3AB-B227270D996F}" type="presParOf" srcId="{E5F11941-DF65-4B6F-8BEC-FE931830FAAE}" destId="{FE8DD3DB-2604-4D2A-9E08-F18757D4D5A9}" srcOrd="0" destOrd="0" presId="urn:microsoft.com/office/officeart/2005/8/layout/process1"/>
    <dgm:cxn modelId="{74B6D62E-0BB0-439D-A2AA-362BE0091CE0}" type="presParOf" srcId="{D2BFCEEB-3B1B-4518-A508-346A87B74A87}" destId="{8BC363B3-621A-4415-B263-C7B70810FDDE}" srcOrd="1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74CB3F-56DD-40B1-B5A4-85AB91022F08}" type="doc">
      <dgm:prSet loTypeId="urn:microsoft.com/office/officeart/2005/8/layout/process1" loCatId="process" qsTypeId="urn:microsoft.com/office/officeart/2005/8/quickstyle/simple2" qsCatId="simple" csTypeId="urn:microsoft.com/office/officeart/2005/8/colors/accent1_2" csCatId="accent1" phldr="1"/>
      <dgm:spPr/>
      <dgm:t>
        <a:bodyPr/>
        <a:lstStyle/>
        <a:p>
          <a:endParaRPr lang="en-US"/>
        </a:p>
      </dgm:t>
    </dgm:pt>
    <dgm:pt modelId="{0D23C0C8-FA6D-4AC7-8AC2-03C2DBD570B2}">
      <dgm:prSet phldrT="[Text]" custT="1"/>
      <dgm:spPr/>
      <dgm:t>
        <a:bodyPr/>
        <a:lstStyle/>
        <a:p>
          <a:r>
            <a:rPr lang="en-US" sz="2000" dirty="0" err="1">
              <a:effectLst/>
            </a:rPr>
            <a:t>Difusión</a:t>
          </a:r>
          <a:endParaRPr lang="en-US" sz="2000" dirty="0">
            <a:effectLst/>
          </a:endParaRPr>
        </a:p>
      </dgm:t>
    </dgm:pt>
    <dgm:pt modelId="{DA3B9920-E451-49BF-85E6-E2CF89127DD8}" type="parTrans" cxnId="{2A29BB25-D76B-45C1-BF0B-0312AF16F91D}">
      <dgm:prSet/>
      <dgm:spPr/>
      <dgm:t>
        <a:bodyPr/>
        <a:lstStyle/>
        <a:p>
          <a:endParaRPr lang="en-US"/>
        </a:p>
      </dgm:t>
    </dgm:pt>
    <dgm:pt modelId="{09082C4B-29EC-41AF-8851-30C824196785}" type="sibTrans" cxnId="{2A29BB25-D76B-45C1-BF0B-0312AF16F91D}">
      <dgm:prSet/>
      <dgm:spPr/>
      <dgm:t>
        <a:bodyPr/>
        <a:lstStyle/>
        <a:p>
          <a:endParaRPr lang="en-US"/>
        </a:p>
      </dgm:t>
    </dgm:pt>
    <dgm:pt modelId="{89A1E8E6-5400-427C-83F9-653AF9B7E93E}">
      <dgm:prSet phldrT="[Text]" custT="1"/>
      <dgm:spPr/>
      <dgm:t>
        <a:bodyPr/>
        <a:lstStyle/>
        <a:p>
          <a:r>
            <a:rPr lang="es-ES" sz="2000" dirty="0">
              <a:effectLst/>
            </a:rPr>
            <a:t>Admin. Borrador del Elemento de Vivienda</a:t>
          </a:r>
          <a:endParaRPr lang="en-US" sz="2000" dirty="0"/>
        </a:p>
      </dgm:t>
    </dgm:pt>
    <dgm:pt modelId="{6FEFD061-07E7-4A46-88B7-EBA336C407E3}" type="parTrans" cxnId="{B4661091-C065-4AB4-8FE8-A4DF1CD6A118}">
      <dgm:prSet/>
      <dgm:spPr/>
      <dgm:t>
        <a:bodyPr/>
        <a:lstStyle/>
        <a:p>
          <a:endParaRPr lang="en-US"/>
        </a:p>
      </dgm:t>
    </dgm:pt>
    <dgm:pt modelId="{A0B5E135-329D-46B0-8F3F-F2DC154F4B9D}" type="sibTrans" cxnId="{B4661091-C065-4AB4-8FE8-A4DF1CD6A118}">
      <dgm:prSet/>
      <dgm:spPr/>
      <dgm:t>
        <a:bodyPr/>
        <a:lstStyle/>
        <a:p>
          <a:endParaRPr lang="en-US"/>
        </a:p>
      </dgm:t>
    </dgm:pt>
    <dgm:pt modelId="{6CB2A0AC-CF85-4400-8DD1-F009376861DE}">
      <dgm:prSet phldrT="[Text]" custT="1"/>
      <dgm:spPr/>
      <dgm:t>
        <a:bodyPr/>
        <a:lstStyle/>
        <a:p>
          <a:r>
            <a:rPr lang="es-ES" sz="2000" dirty="0">
              <a:effectLst/>
            </a:rPr>
            <a:t>Proyecto de Elemento de Vivienda de Revisión Pública (30-40 días)</a:t>
          </a:r>
          <a:endParaRPr lang="en-US" sz="2000" dirty="0"/>
        </a:p>
      </dgm:t>
    </dgm:pt>
    <dgm:pt modelId="{D3C6D6B9-C1C3-4D9A-A5BA-0D9AE92D83F4}" type="parTrans" cxnId="{E37A22E3-1D72-4DB6-ADAE-D5FAE8624C4C}">
      <dgm:prSet/>
      <dgm:spPr/>
      <dgm:t>
        <a:bodyPr/>
        <a:lstStyle/>
        <a:p>
          <a:endParaRPr lang="en-US"/>
        </a:p>
      </dgm:t>
    </dgm:pt>
    <dgm:pt modelId="{6E81478F-E530-44CF-94F4-4AC10D1FF03E}" type="sibTrans" cxnId="{E37A22E3-1D72-4DB6-ADAE-D5FAE8624C4C}">
      <dgm:prSet/>
      <dgm:spPr/>
      <dgm:t>
        <a:bodyPr/>
        <a:lstStyle/>
        <a:p>
          <a:endParaRPr lang="en-US"/>
        </a:p>
      </dgm:t>
    </dgm:pt>
    <dgm:pt modelId="{856098F7-4581-4143-8F52-5ADFDA7FDAF4}">
      <dgm:prSet phldrT="[Text]" custT="1"/>
      <dgm:spPr/>
      <dgm:t>
        <a:bodyPr/>
        <a:lstStyle/>
        <a:p>
          <a:r>
            <a:rPr lang="en-US" sz="2000" dirty="0"/>
            <a:t>Audiencias de </a:t>
          </a:r>
          <a:r>
            <a:rPr lang="en-US" sz="2000" dirty="0" err="1"/>
            <a:t>Adopción</a:t>
          </a:r>
          <a:endParaRPr lang="en-US" sz="2000" dirty="0"/>
        </a:p>
      </dgm:t>
    </dgm:pt>
    <dgm:pt modelId="{59479D49-95B5-4405-8C8D-94EB4CEB9E9F}" type="parTrans" cxnId="{291F5721-32CD-4266-9FCE-8049AEAC1C4B}">
      <dgm:prSet/>
      <dgm:spPr/>
      <dgm:t>
        <a:bodyPr/>
        <a:lstStyle/>
        <a:p>
          <a:endParaRPr lang="en-US"/>
        </a:p>
      </dgm:t>
    </dgm:pt>
    <dgm:pt modelId="{C9D3CFFF-94E6-44C2-ABBF-0B6FA25770EA}" type="sibTrans" cxnId="{291F5721-32CD-4266-9FCE-8049AEAC1C4B}">
      <dgm:prSet/>
      <dgm:spPr/>
      <dgm:t>
        <a:bodyPr/>
        <a:lstStyle/>
        <a:p>
          <a:endParaRPr lang="en-US"/>
        </a:p>
      </dgm:t>
    </dgm:pt>
    <dgm:pt modelId="{D9B5759A-B731-43DD-83A6-CE399B619A00}">
      <dgm:prSet custT="1"/>
      <dgm:spPr/>
      <dgm:t>
        <a:bodyPr/>
        <a:lstStyle/>
        <a:p>
          <a:r>
            <a:rPr lang="es-ES" sz="2000" dirty="0">
              <a:effectLst/>
            </a:rPr>
            <a:t>Enviar a HCD – 1ª Revisión (90 días)</a:t>
          </a:r>
          <a:endParaRPr lang="en-US" sz="2000" dirty="0"/>
        </a:p>
      </dgm:t>
    </dgm:pt>
    <dgm:pt modelId="{D2114D5B-AEA1-429E-B695-12C4BBD380CE}" type="parTrans" cxnId="{4402AAB3-09CB-4E18-A1C7-FD875FB9A0F0}">
      <dgm:prSet/>
      <dgm:spPr/>
      <dgm:t>
        <a:bodyPr/>
        <a:lstStyle/>
        <a:p>
          <a:endParaRPr lang="en-US"/>
        </a:p>
      </dgm:t>
    </dgm:pt>
    <dgm:pt modelId="{4CBC67F9-4180-4592-8CB3-1DD96EDC63FE}" type="sibTrans" cxnId="{4402AAB3-09CB-4E18-A1C7-FD875FB9A0F0}">
      <dgm:prSet/>
      <dgm:spPr/>
      <dgm:t>
        <a:bodyPr/>
        <a:lstStyle/>
        <a:p>
          <a:endParaRPr lang="en-US"/>
        </a:p>
      </dgm:t>
    </dgm:pt>
    <dgm:pt modelId="{E3FCE2AA-1F80-4B3A-AEAF-6D856BDD3FF9}">
      <dgm:prSet custT="1"/>
      <dgm:spPr/>
      <dgm:t>
        <a:bodyPr/>
        <a:lstStyle/>
        <a:p>
          <a:r>
            <a:rPr lang="en-US" sz="2000" dirty="0" err="1">
              <a:effectLst/>
            </a:rPr>
            <a:t>Difusión</a:t>
          </a:r>
          <a:endParaRPr lang="en-US" sz="2000" dirty="0"/>
        </a:p>
      </dgm:t>
    </dgm:pt>
    <dgm:pt modelId="{95DD3538-2B69-4AA3-9FBD-0F9CA900E337}" type="parTrans" cxnId="{2D1AA1E5-F603-4C6B-B895-CD006094DABB}">
      <dgm:prSet/>
      <dgm:spPr/>
      <dgm:t>
        <a:bodyPr/>
        <a:lstStyle/>
        <a:p>
          <a:endParaRPr lang="en-US"/>
        </a:p>
      </dgm:t>
    </dgm:pt>
    <dgm:pt modelId="{E274AB0C-4F98-4CBD-AA37-897D0E8737E7}" type="sibTrans" cxnId="{2D1AA1E5-F603-4C6B-B895-CD006094DABB}">
      <dgm:prSet/>
      <dgm:spPr/>
      <dgm:t>
        <a:bodyPr/>
        <a:lstStyle/>
        <a:p>
          <a:endParaRPr lang="en-US"/>
        </a:p>
      </dgm:t>
    </dgm:pt>
    <dgm:pt modelId="{55666C40-F601-4D71-98DC-CB2B762AC6A9}">
      <dgm:prSet custT="1"/>
      <dgm:spPr/>
      <dgm:t>
        <a:bodyPr/>
        <a:lstStyle/>
        <a:p>
          <a:r>
            <a:rPr lang="es-ES" sz="2000" dirty="0">
              <a:effectLst/>
            </a:rPr>
            <a:t>Enviar a HCD – 2ª Revisión (60 días)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B4C9B068-BF23-4F74-8AF0-FD93DE7160A8}" type="parTrans" cxnId="{976FDFBC-CED4-45EE-8D42-62BC4CA278C2}">
      <dgm:prSet/>
      <dgm:spPr/>
      <dgm:t>
        <a:bodyPr/>
        <a:lstStyle/>
        <a:p>
          <a:endParaRPr lang="en-US"/>
        </a:p>
      </dgm:t>
    </dgm:pt>
    <dgm:pt modelId="{67CFA61B-050A-4EE0-A5C5-164143B30731}" type="sibTrans" cxnId="{976FDFBC-CED4-45EE-8D42-62BC4CA278C2}">
      <dgm:prSet/>
      <dgm:spPr/>
      <dgm:t>
        <a:bodyPr/>
        <a:lstStyle/>
        <a:p>
          <a:endParaRPr lang="en-US"/>
        </a:p>
      </dgm:t>
    </dgm:pt>
    <dgm:pt modelId="{7386A776-71D1-4C6A-9322-8E2A9C3A82FB}" type="pres">
      <dgm:prSet presAssocID="{B274CB3F-56DD-40B1-B5A4-85AB91022F08}" presName="Name0" presStyleCnt="0">
        <dgm:presLayoutVars>
          <dgm:dir/>
          <dgm:resizeHandles val="exact"/>
        </dgm:presLayoutVars>
      </dgm:prSet>
      <dgm:spPr/>
    </dgm:pt>
    <dgm:pt modelId="{3887F060-5017-4F2F-AEBE-367239B0B16C}" type="pres">
      <dgm:prSet presAssocID="{0D23C0C8-FA6D-4AC7-8AC2-03C2DBD570B2}" presName="node" presStyleLbl="node1" presStyleIdx="0" presStyleCnt="7" custScaleY="273000">
        <dgm:presLayoutVars>
          <dgm:bulletEnabled val="1"/>
        </dgm:presLayoutVars>
      </dgm:prSet>
      <dgm:spPr/>
    </dgm:pt>
    <dgm:pt modelId="{6B1F8D0E-8B2F-4BF0-9656-4F5EBC76495C}" type="pres">
      <dgm:prSet presAssocID="{09082C4B-29EC-41AF-8851-30C824196785}" presName="sibTrans" presStyleLbl="sibTrans2D1" presStyleIdx="0" presStyleCnt="6"/>
      <dgm:spPr/>
    </dgm:pt>
    <dgm:pt modelId="{A0EFE9B0-FF64-44AC-AEF1-7657F9D04EEE}" type="pres">
      <dgm:prSet presAssocID="{09082C4B-29EC-41AF-8851-30C824196785}" presName="connectorText" presStyleLbl="sibTrans2D1" presStyleIdx="0" presStyleCnt="6"/>
      <dgm:spPr/>
    </dgm:pt>
    <dgm:pt modelId="{49462BD0-56A7-45E0-A8AE-720465F2E455}" type="pres">
      <dgm:prSet presAssocID="{89A1E8E6-5400-427C-83F9-653AF9B7E93E}" presName="node" presStyleLbl="node1" presStyleIdx="1" presStyleCnt="7" custScaleY="273001">
        <dgm:presLayoutVars>
          <dgm:bulletEnabled val="1"/>
        </dgm:presLayoutVars>
      </dgm:prSet>
      <dgm:spPr/>
    </dgm:pt>
    <dgm:pt modelId="{51DE9889-886E-4416-A340-C142DEFD54D2}" type="pres">
      <dgm:prSet presAssocID="{A0B5E135-329D-46B0-8F3F-F2DC154F4B9D}" presName="sibTrans" presStyleLbl="sibTrans2D1" presStyleIdx="1" presStyleCnt="6"/>
      <dgm:spPr/>
    </dgm:pt>
    <dgm:pt modelId="{EC59FF00-11A5-4526-B0F7-5DFCEFCE6A56}" type="pres">
      <dgm:prSet presAssocID="{A0B5E135-329D-46B0-8F3F-F2DC154F4B9D}" presName="connectorText" presStyleLbl="sibTrans2D1" presStyleIdx="1" presStyleCnt="6"/>
      <dgm:spPr/>
    </dgm:pt>
    <dgm:pt modelId="{C29074E1-6E70-4BA7-8291-3D6D8B8E83B1}" type="pres">
      <dgm:prSet presAssocID="{6CB2A0AC-CF85-4400-8DD1-F009376861DE}" presName="node" presStyleLbl="node1" presStyleIdx="2" presStyleCnt="7" custScaleX="98936" custScaleY="273000">
        <dgm:presLayoutVars>
          <dgm:bulletEnabled val="1"/>
        </dgm:presLayoutVars>
      </dgm:prSet>
      <dgm:spPr/>
    </dgm:pt>
    <dgm:pt modelId="{C21F0C55-C397-4547-88C3-FF674BA529FC}" type="pres">
      <dgm:prSet presAssocID="{6E81478F-E530-44CF-94F4-4AC10D1FF03E}" presName="sibTrans" presStyleLbl="sibTrans2D1" presStyleIdx="2" presStyleCnt="6"/>
      <dgm:spPr/>
    </dgm:pt>
    <dgm:pt modelId="{E74ACADC-D1D4-45E5-8D81-2CEFB747042C}" type="pres">
      <dgm:prSet presAssocID="{6E81478F-E530-44CF-94F4-4AC10D1FF03E}" presName="connectorText" presStyleLbl="sibTrans2D1" presStyleIdx="2" presStyleCnt="6"/>
      <dgm:spPr/>
    </dgm:pt>
    <dgm:pt modelId="{28EFEBEC-B4DC-46B1-B784-9B9FD1D094F3}" type="pres">
      <dgm:prSet presAssocID="{E3FCE2AA-1F80-4B3A-AEAF-6D856BDD3FF9}" presName="node" presStyleLbl="node1" presStyleIdx="3" presStyleCnt="7" custScaleY="273000">
        <dgm:presLayoutVars>
          <dgm:bulletEnabled val="1"/>
        </dgm:presLayoutVars>
      </dgm:prSet>
      <dgm:spPr/>
    </dgm:pt>
    <dgm:pt modelId="{C81F672B-BBDD-4120-B1E4-5C1B1F24D66F}" type="pres">
      <dgm:prSet presAssocID="{E274AB0C-4F98-4CBD-AA37-897D0E8737E7}" presName="sibTrans" presStyleLbl="sibTrans2D1" presStyleIdx="3" presStyleCnt="6"/>
      <dgm:spPr/>
    </dgm:pt>
    <dgm:pt modelId="{60B73BD5-77F2-43DB-A2D6-DFF8738DF5E9}" type="pres">
      <dgm:prSet presAssocID="{E274AB0C-4F98-4CBD-AA37-897D0E8737E7}" presName="connectorText" presStyleLbl="sibTrans2D1" presStyleIdx="3" presStyleCnt="6"/>
      <dgm:spPr/>
    </dgm:pt>
    <dgm:pt modelId="{827FB8FB-27CD-4760-95D2-D5D16CD995B6}" type="pres">
      <dgm:prSet presAssocID="{D9B5759A-B731-43DD-83A6-CE399B619A00}" presName="node" presStyleLbl="node1" presStyleIdx="4" presStyleCnt="7" custScaleY="273000">
        <dgm:presLayoutVars>
          <dgm:bulletEnabled val="1"/>
        </dgm:presLayoutVars>
      </dgm:prSet>
      <dgm:spPr/>
    </dgm:pt>
    <dgm:pt modelId="{71FE32EF-F77D-47D4-96A4-75078D941F98}" type="pres">
      <dgm:prSet presAssocID="{4CBC67F9-4180-4592-8CB3-1DD96EDC63FE}" presName="sibTrans" presStyleLbl="sibTrans2D1" presStyleIdx="4" presStyleCnt="6"/>
      <dgm:spPr/>
    </dgm:pt>
    <dgm:pt modelId="{E02BD17C-46D8-48B6-90B3-A29819B6B600}" type="pres">
      <dgm:prSet presAssocID="{4CBC67F9-4180-4592-8CB3-1DD96EDC63FE}" presName="connectorText" presStyleLbl="sibTrans2D1" presStyleIdx="4" presStyleCnt="6"/>
      <dgm:spPr/>
    </dgm:pt>
    <dgm:pt modelId="{713A929A-C60C-4DCF-9444-89FC6B397E8F}" type="pres">
      <dgm:prSet presAssocID="{55666C40-F601-4D71-98DC-CB2B762AC6A9}" presName="node" presStyleLbl="node1" presStyleIdx="5" presStyleCnt="7" custScaleY="273000">
        <dgm:presLayoutVars>
          <dgm:bulletEnabled val="1"/>
        </dgm:presLayoutVars>
      </dgm:prSet>
      <dgm:spPr/>
    </dgm:pt>
    <dgm:pt modelId="{1A3336C6-AAFB-4BF7-B9DE-AFB1626E8CA0}" type="pres">
      <dgm:prSet presAssocID="{67CFA61B-050A-4EE0-A5C5-164143B30731}" presName="sibTrans" presStyleLbl="sibTrans2D1" presStyleIdx="5" presStyleCnt="6"/>
      <dgm:spPr/>
    </dgm:pt>
    <dgm:pt modelId="{D5192D21-BA4A-460B-A490-AD391DA19781}" type="pres">
      <dgm:prSet presAssocID="{67CFA61B-050A-4EE0-A5C5-164143B30731}" presName="connectorText" presStyleLbl="sibTrans2D1" presStyleIdx="5" presStyleCnt="6"/>
      <dgm:spPr/>
    </dgm:pt>
    <dgm:pt modelId="{C8E5D1A3-CF45-441E-9522-BBBD3214B79D}" type="pres">
      <dgm:prSet presAssocID="{856098F7-4581-4143-8F52-5ADFDA7FDAF4}" presName="node" presStyleLbl="node1" presStyleIdx="6" presStyleCnt="7" custScaleY="273000">
        <dgm:presLayoutVars>
          <dgm:bulletEnabled val="1"/>
        </dgm:presLayoutVars>
      </dgm:prSet>
      <dgm:spPr/>
    </dgm:pt>
  </dgm:ptLst>
  <dgm:cxnLst>
    <dgm:cxn modelId="{6CE6260F-D937-4BBD-A1A7-4A256A315624}" type="presOf" srcId="{856098F7-4581-4143-8F52-5ADFDA7FDAF4}" destId="{C8E5D1A3-CF45-441E-9522-BBBD3214B79D}" srcOrd="0" destOrd="0" presId="urn:microsoft.com/office/officeart/2005/8/layout/process1"/>
    <dgm:cxn modelId="{C4247E10-05CC-4B5B-B70D-05B85C443F6C}" type="presOf" srcId="{4CBC67F9-4180-4592-8CB3-1DD96EDC63FE}" destId="{71FE32EF-F77D-47D4-96A4-75078D941F98}" srcOrd="0" destOrd="0" presId="urn:microsoft.com/office/officeart/2005/8/layout/process1"/>
    <dgm:cxn modelId="{5412051F-A870-47EF-A603-3A509D7E9629}" type="presOf" srcId="{67CFA61B-050A-4EE0-A5C5-164143B30731}" destId="{1A3336C6-AAFB-4BF7-B9DE-AFB1626E8CA0}" srcOrd="0" destOrd="0" presId="urn:microsoft.com/office/officeart/2005/8/layout/process1"/>
    <dgm:cxn modelId="{291F5721-32CD-4266-9FCE-8049AEAC1C4B}" srcId="{B274CB3F-56DD-40B1-B5A4-85AB91022F08}" destId="{856098F7-4581-4143-8F52-5ADFDA7FDAF4}" srcOrd="6" destOrd="0" parTransId="{59479D49-95B5-4405-8C8D-94EB4CEB9E9F}" sibTransId="{C9D3CFFF-94E6-44C2-ABBF-0B6FA25770EA}"/>
    <dgm:cxn modelId="{40DD6923-6CE7-4AE7-B0B9-8EB63ED9E411}" type="presOf" srcId="{A0B5E135-329D-46B0-8F3F-F2DC154F4B9D}" destId="{51DE9889-886E-4416-A340-C142DEFD54D2}" srcOrd="0" destOrd="0" presId="urn:microsoft.com/office/officeart/2005/8/layout/process1"/>
    <dgm:cxn modelId="{2A29BB25-D76B-45C1-BF0B-0312AF16F91D}" srcId="{B274CB3F-56DD-40B1-B5A4-85AB91022F08}" destId="{0D23C0C8-FA6D-4AC7-8AC2-03C2DBD570B2}" srcOrd="0" destOrd="0" parTransId="{DA3B9920-E451-49BF-85E6-E2CF89127DD8}" sibTransId="{09082C4B-29EC-41AF-8851-30C824196785}"/>
    <dgm:cxn modelId="{62A7B72A-CA0A-4D03-ACF1-7FEBD0B0946D}" type="presOf" srcId="{E274AB0C-4F98-4CBD-AA37-897D0E8737E7}" destId="{C81F672B-BBDD-4120-B1E4-5C1B1F24D66F}" srcOrd="0" destOrd="0" presId="urn:microsoft.com/office/officeart/2005/8/layout/process1"/>
    <dgm:cxn modelId="{74C2532F-CC39-49C9-963A-1C9665518AC4}" type="presOf" srcId="{4CBC67F9-4180-4592-8CB3-1DD96EDC63FE}" destId="{E02BD17C-46D8-48B6-90B3-A29819B6B600}" srcOrd="1" destOrd="0" presId="urn:microsoft.com/office/officeart/2005/8/layout/process1"/>
    <dgm:cxn modelId="{74AC3835-E78F-40C7-941F-73F243012775}" type="presOf" srcId="{09082C4B-29EC-41AF-8851-30C824196785}" destId="{6B1F8D0E-8B2F-4BF0-9656-4F5EBC76495C}" srcOrd="0" destOrd="0" presId="urn:microsoft.com/office/officeart/2005/8/layout/process1"/>
    <dgm:cxn modelId="{99FDE45C-E3F9-43F3-93C5-B6BAC54C89CB}" type="presOf" srcId="{B274CB3F-56DD-40B1-B5A4-85AB91022F08}" destId="{7386A776-71D1-4C6A-9322-8E2A9C3A82FB}" srcOrd="0" destOrd="0" presId="urn:microsoft.com/office/officeart/2005/8/layout/process1"/>
    <dgm:cxn modelId="{C9664E44-C9DC-460D-A528-B4C5FAC0EC3D}" type="presOf" srcId="{A0B5E135-329D-46B0-8F3F-F2DC154F4B9D}" destId="{EC59FF00-11A5-4526-B0F7-5DFCEFCE6A56}" srcOrd="1" destOrd="0" presId="urn:microsoft.com/office/officeart/2005/8/layout/process1"/>
    <dgm:cxn modelId="{CE928553-C109-4C3D-B3A2-F12616C1A6D7}" type="presOf" srcId="{E274AB0C-4F98-4CBD-AA37-897D0E8737E7}" destId="{60B73BD5-77F2-43DB-A2D6-DFF8738DF5E9}" srcOrd="1" destOrd="0" presId="urn:microsoft.com/office/officeart/2005/8/layout/process1"/>
    <dgm:cxn modelId="{A5590681-3D95-4C98-8CB8-6A673BBEEB53}" type="presOf" srcId="{0D23C0C8-FA6D-4AC7-8AC2-03C2DBD570B2}" destId="{3887F060-5017-4F2F-AEBE-367239B0B16C}" srcOrd="0" destOrd="0" presId="urn:microsoft.com/office/officeart/2005/8/layout/process1"/>
    <dgm:cxn modelId="{930FFE84-D172-4831-BD3C-F0CF03A035B7}" type="presOf" srcId="{D9B5759A-B731-43DD-83A6-CE399B619A00}" destId="{827FB8FB-27CD-4760-95D2-D5D16CD995B6}" srcOrd="0" destOrd="0" presId="urn:microsoft.com/office/officeart/2005/8/layout/process1"/>
    <dgm:cxn modelId="{B4661091-C065-4AB4-8FE8-A4DF1CD6A118}" srcId="{B274CB3F-56DD-40B1-B5A4-85AB91022F08}" destId="{89A1E8E6-5400-427C-83F9-653AF9B7E93E}" srcOrd="1" destOrd="0" parTransId="{6FEFD061-07E7-4A46-88B7-EBA336C407E3}" sibTransId="{A0B5E135-329D-46B0-8F3F-F2DC154F4B9D}"/>
    <dgm:cxn modelId="{E07F46A5-C7B8-4046-A3F7-E1C83969F309}" type="presOf" srcId="{6E81478F-E530-44CF-94F4-4AC10D1FF03E}" destId="{C21F0C55-C397-4547-88C3-FF674BA529FC}" srcOrd="0" destOrd="0" presId="urn:microsoft.com/office/officeart/2005/8/layout/process1"/>
    <dgm:cxn modelId="{4402AAB3-09CB-4E18-A1C7-FD875FB9A0F0}" srcId="{B274CB3F-56DD-40B1-B5A4-85AB91022F08}" destId="{D9B5759A-B731-43DD-83A6-CE399B619A00}" srcOrd="4" destOrd="0" parTransId="{D2114D5B-AEA1-429E-B695-12C4BBD380CE}" sibTransId="{4CBC67F9-4180-4592-8CB3-1DD96EDC63FE}"/>
    <dgm:cxn modelId="{C86DF9BA-7B9E-4C2E-ADBC-EDA6B778DB81}" type="presOf" srcId="{67CFA61B-050A-4EE0-A5C5-164143B30731}" destId="{D5192D21-BA4A-460B-A490-AD391DA19781}" srcOrd="1" destOrd="0" presId="urn:microsoft.com/office/officeart/2005/8/layout/process1"/>
    <dgm:cxn modelId="{976FDFBC-CED4-45EE-8D42-62BC4CA278C2}" srcId="{B274CB3F-56DD-40B1-B5A4-85AB91022F08}" destId="{55666C40-F601-4D71-98DC-CB2B762AC6A9}" srcOrd="5" destOrd="0" parTransId="{B4C9B068-BF23-4F74-8AF0-FD93DE7160A8}" sibTransId="{67CFA61B-050A-4EE0-A5C5-164143B30731}"/>
    <dgm:cxn modelId="{ADF71DC8-0CB5-4532-942E-6FE2DAD72F51}" type="presOf" srcId="{E3FCE2AA-1F80-4B3A-AEAF-6D856BDD3FF9}" destId="{28EFEBEC-B4DC-46B1-B784-9B9FD1D094F3}" srcOrd="0" destOrd="0" presId="urn:microsoft.com/office/officeart/2005/8/layout/process1"/>
    <dgm:cxn modelId="{47D293DB-482B-4CC9-9598-F35F3C6C0563}" type="presOf" srcId="{6CB2A0AC-CF85-4400-8DD1-F009376861DE}" destId="{C29074E1-6E70-4BA7-8291-3D6D8B8E83B1}" srcOrd="0" destOrd="0" presId="urn:microsoft.com/office/officeart/2005/8/layout/process1"/>
    <dgm:cxn modelId="{E37A22E3-1D72-4DB6-ADAE-D5FAE8624C4C}" srcId="{B274CB3F-56DD-40B1-B5A4-85AB91022F08}" destId="{6CB2A0AC-CF85-4400-8DD1-F009376861DE}" srcOrd="2" destOrd="0" parTransId="{D3C6D6B9-C1C3-4D9A-A5BA-0D9AE92D83F4}" sibTransId="{6E81478F-E530-44CF-94F4-4AC10D1FF03E}"/>
    <dgm:cxn modelId="{2D1AA1E5-F603-4C6B-B895-CD006094DABB}" srcId="{B274CB3F-56DD-40B1-B5A4-85AB91022F08}" destId="{E3FCE2AA-1F80-4B3A-AEAF-6D856BDD3FF9}" srcOrd="3" destOrd="0" parTransId="{95DD3538-2B69-4AA3-9FBD-0F9CA900E337}" sibTransId="{E274AB0C-4F98-4CBD-AA37-897D0E8737E7}"/>
    <dgm:cxn modelId="{544845E8-33F8-4104-AC0B-D4DA5D844CF3}" type="presOf" srcId="{09082C4B-29EC-41AF-8851-30C824196785}" destId="{A0EFE9B0-FF64-44AC-AEF1-7657F9D04EEE}" srcOrd="1" destOrd="0" presId="urn:microsoft.com/office/officeart/2005/8/layout/process1"/>
    <dgm:cxn modelId="{58C128EB-BA50-4974-9C3E-31C6572DBA15}" type="presOf" srcId="{89A1E8E6-5400-427C-83F9-653AF9B7E93E}" destId="{49462BD0-56A7-45E0-A8AE-720465F2E455}" srcOrd="0" destOrd="0" presId="urn:microsoft.com/office/officeart/2005/8/layout/process1"/>
    <dgm:cxn modelId="{06AB37F7-1950-4483-BD80-43F7BE370A91}" type="presOf" srcId="{55666C40-F601-4D71-98DC-CB2B762AC6A9}" destId="{713A929A-C60C-4DCF-9444-89FC6B397E8F}" srcOrd="0" destOrd="0" presId="urn:microsoft.com/office/officeart/2005/8/layout/process1"/>
    <dgm:cxn modelId="{893D07F9-91C9-4966-B99F-00106A29743C}" type="presOf" srcId="{6E81478F-E530-44CF-94F4-4AC10D1FF03E}" destId="{E74ACADC-D1D4-45E5-8D81-2CEFB747042C}" srcOrd="1" destOrd="0" presId="urn:microsoft.com/office/officeart/2005/8/layout/process1"/>
    <dgm:cxn modelId="{A8DAA7EE-0A64-405A-9CF4-2DC49A945AFD}" type="presParOf" srcId="{7386A776-71D1-4C6A-9322-8E2A9C3A82FB}" destId="{3887F060-5017-4F2F-AEBE-367239B0B16C}" srcOrd="0" destOrd="0" presId="urn:microsoft.com/office/officeart/2005/8/layout/process1"/>
    <dgm:cxn modelId="{344FB034-F4A5-4E15-B71B-D5E8C40DAE24}" type="presParOf" srcId="{7386A776-71D1-4C6A-9322-8E2A9C3A82FB}" destId="{6B1F8D0E-8B2F-4BF0-9656-4F5EBC76495C}" srcOrd="1" destOrd="0" presId="urn:microsoft.com/office/officeart/2005/8/layout/process1"/>
    <dgm:cxn modelId="{8E77F325-4498-4DA6-8CB5-D46287A2B438}" type="presParOf" srcId="{6B1F8D0E-8B2F-4BF0-9656-4F5EBC76495C}" destId="{A0EFE9B0-FF64-44AC-AEF1-7657F9D04EEE}" srcOrd="0" destOrd="0" presId="urn:microsoft.com/office/officeart/2005/8/layout/process1"/>
    <dgm:cxn modelId="{AE6983CA-4EDD-44E4-B69F-114F85200F1B}" type="presParOf" srcId="{7386A776-71D1-4C6A-9322-8E2A9C3A82FB}" destId="{49462BD0-56A7-45E0-A8AE-720465F2E455}" srcOrd="2" destOrd="0" presId="urn:microsoft.com/office/officeart/2005/8/layout/process1"/>
    <dgm:cxn modelId="{25003F68-519F-48E0-88E1-A7526D87C5FA}" type="presParOf" srcId="{7386A776-71D1-4C6A-9322-8E2A9C3A82FB}" destId="{51DE9889-886E-4416-A340-C142DEFD54D2}" srcOrd="3" destOrd="0" presId="urn:microsoft.com/office/officeart/2005/8/layout/process1"/>
    <dgm:cxn modelId="{24F81636-1CC9-467A-B7DF-3228A6D1C5EE}" type="presParOf" srcId="{51DE9889-886E-4416-A340-C142DEFD54D2}" destId="{EC59FF00-11A5-4526-B0F7-5DFCEFCE6A56}" srcOrd="0" destOrd="0" presId="urn:microsoft.com/office/officeart/2005/8/layout/process1"/>
    <dgm:cxn modelId="{56BF92E8-171E-472E-A4F3-3E1564DD7B4F}" type="presParOf" srcId="{7386A776-71D1-4C6A-9322-8E2A9C3A82FB}" destId="{C29074E1-6E70-4BA7-8291-3D6D8B8E83B1}" srcOrd="4" destOrd="0" presId="urn:microsoft.com/office/officeart/2005/8/layout/process1"/>
    <dgm:cxn modelId="{463A2C2E-A48D-43F5-A2A3-26EEA09B4403}" type="presParOf" srcId="{7386A776-71D1-4C6A-9322-8E2A9C3A82FB}" destId="{C21F0C55-C397-4547-88C3-FF674BA529FC}" srcOrd="5" destOrd="0" presId="urn:microsoft.com/office/officeart/2005/8/layout/process1"/>
    <dgm:cxn modelId="{B1A90054-29D8-4D9C-9AC4-17C0F8699427}" type="presParOf" srcId="{C21F0C55-C397-4547-88C3-FF674BA529FC}" destId="{E74ACADC-D1D4-45E5-8D81-2CEFB747042C}" srcOrd="0" destOrd="0" presId="urn:microsoft.com/office/officeart/2005/8/layout/process1"/>
    <dgm:cxn modelId="{190FADFC-1F32-4F4F-8539-1697F0AEAB05}" type="presParOf" srcId="{7386A776-71D1-4C6A-9322-8E2A9C3A82FB}" destId="{28EFEBEC-B4DC-46B1-B784-9B9FD1D094F3}" srcOrd="6" destOrd="0" presId="urn:microsoft.com/office/officeart/2005/8/layout/process1"/>
    <dgm:cxn modelId="{1CC5CB73-4FB2-42A6-B3CD-3B5C1124119B}" type="presParOf" srcId="{7386A776-71D1-4C6A-9322-8E2A9C3A82FB}" destId="{C81F672B-BBDD-4120-B1E4-5C1B1F24D66F}" srcOrd="7" destOrd="0" presId="urn:microsoft.com/office/officeart/2005/8/layout/process1"/>
    <dgm:cxn modelId="{7186920F-926A-4D8B-AB12-56FFF9FFBCF0}" type="presParOf" srcId="{C81F672B-BBDD-4120-B1E4-5C1B1F24D66F}" destId="{60B73BD5-77F2-43DB-A2D6-DFF8738DF5E9}" srcOrd="0" destOrd="0" presId="urn:microsoft.com/office/officeart/2005/8/layout/process1"/>
    <dgm:cxn modelId="{2F92F003-566A-4ADE-898F-B4E9A05269E0}" type="presParOf" srcId="{7386A776-71D1-4C6A-9322-8E2A9C3A82FB}" destId="{827FB8FB-27CD-4760-95D2-D5D16CD995B6}" srcOrd="8" destOrd="0" presId="urn:microsoft.com/office/officeart/2005/8/layout/process1"/>
    <dgm:cxn modelId="{DF3D0439-0A59-44F3-959F-C97C9A86617D}" type="presParOf" srcId="{7386A776-71D1-4C6A-9322-8E2A9C3A82FB}" destId="{71FE32EF-F77D-47D4-96A4-75078D941F98}" srcOrd="9" destOrd="0" presId="urn:microsoft.com/office/officeart/2005/8/layout/process1"/>
    <dgm:cxn modelId="{971ADA51-5CAB-4F64-94C9-7EB3CA32A417}" type="presParOf" srcId="{71FE32EF-F77D-47D4-96A4-75078D941F98}" destId="{E02BD17C-46D8-48B6-90B3-A29819B6B600}" srcOrd="0" destOrd="0" presId="urn:microsoft.com/office/officeart/2005/8/layout/process1"/>
    <dgm:cxn modelId="{FD3C50DE-B349-4D09-B09E-AC248A0E5D71}" type="presParOf" srcId="{7386A776-71D1-4C6A-9322-8E2A9C3A82FB}" destId="{713A929A-C60C-4DCF-9444-89FC6B397E8F}" srcOrd="10" destOrd="0" presId="urn:microsoft.com/office/officeart/2005/8/layout/process1"/>
    <dgm:cxn modelId="{6BE763DB-942C-4906-B6F1-370811830389}" type="presParOf" srcId="{7386A776-71D1-4C6A-9322-8E2A9C3A82FB}" destId="{1A3336C6-AAFB-4BF7-B9DE-AFB1626E8CA0}" srcOrd="11" destOrd="0" presId="urn:microsoft.com/office/officeart/2005/8/layout/process1"/>
    <dgm:cxn modelId="{7256DD7A-CBC5-4ABE-B206-13079F5A1168}" type="presParOf" srcId="{1A3336C6-AAFB-4BF7-B9DE-AFB1626E8CA0}" destId="{D5192D21-BA4A-460B-A490-AD391DA19781}" srcOrd="0" destOrd="0" presId="urn:microsoft.com/office/officeart/2005/8/layout/process1"/>
    <dgm:cxn modelId="{F3CBAF33-A17D-487F-82A3-FFBAF8D61645}" type="presParOf" srcId="{7386A776-71D1-4C6A-9322-8E2A9C3A82FB}" destId="{C8E5D1A3-CF45-441E-9522-BBBD3214B79D}" srcOrd="1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03C44-9DE7-4CDA-960F-D1748492B27C}">
      <dsp:nvSpPr>
        <dsp:cNvPr id="0" name=""/>
        <dsp:cNvSpPr/>
      </dsp:nvSpPr>
      <dsp:spPr>
        <a:xfrm>
          <a:off x="0" y="2199"/>
          <a:ext cx="76581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t>Presentaciones</a:t>
          </a:r>
          <a:endParaRPr lang="en-US" sz="3200" kern="1200" dirty="0"/>
        </a:p>
      </dsp:txBody>
      <dsp:txXfrm>
        <a:off x="54825" y="57024"/>
        <a:ext cx="7548450" cy="1013442"/>
      </dsp:txXfrm>
    </dsp:sp>
    <dsp:sp modelId="{B3FDCBD4-33DA-4CF0-A0CF-6810D2EA3A3E}">
      <dsp:nvSpPr>
        <dsp:cNvPr id="0" name=""/>
        <dsp:cNvSpPr/>
      </dsp:nvSpPr>
      <dsp:spPr>
        <a:xfrm>
          <a:off x="0" y="1139551"/>
          <a:ext cx="76581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sz="3200" kern="1200" dirty="0"/>
            <a:t>Descripción General/Contenido del Elemento de Vivienda</a:t>
          </a:r>
          <a:endParaRPr lang="en-US" sz="3200" kern="1200" dirty="0"/>
        </a:p>
      </dsp:txBody>
      <dsp:txXfrm>
        <a:off x="54825" y="1194376"/>
        <a:ext cx="7548450" cy="1013442"/>
      </dsp:txXfrm>
    </dsp:sp>
    <dsp:sp modelId="{7A052692-F5B0-4B0E-832B-9CFFF48908E5}">
      <dsp:nvSpPr>
        <dsp:cNvPr id="0" name=""/>
        <dsp:cNvSpPr/>
      </dsp:nvSpPr>
      <dsp:spPr>
        <a:xfrm>
          <a:off x="0" y="2276903"/>
          <a:ext cx="76581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sz="3200" kern="1200" dirty="0"/>
            <a:t>Asignación Regional de Necesidades de Vivienda (RHNA)</a:t>
          </a:r>
          <a:endParaRPr lang="en-US" sz="3200" kern="1200" dirty="0"/>
        </a:p>
      </dsp:txBody>
      <dsp:txXfrm>
        <a:off x="54825" y="2331728"/>
        <a:ext cx="7548450" cy="1013442"/>
      </dsp:txXfrm>
    </dsp:sp>
    <dsp:sp modelId="{C1DC6DA0-FE16-4E71-811B-A7665960BAAB}">
      <dsp:nvSpPr>
        <dsp:cNvPr id="0" name=""/>
        <dsp:cNvSpPr/>
      </dsp:nvSpPr>
      <dsp:spPr>
        <a:xfrm>
          <a:off x="0" y="3414255"/>
          <a:ext cx="76581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sz="3200" kern="1200" dirty="0"/>
            <a:t>Datos de fondo del Elemento de Vivienda  </a:t>
          </a:r>
          <a:endParaRPr lang="en-US" sz="3200" kern="1200" dirty="0"/>
        </a:p>
      </dsp:txBody>
      <dsp:txXfrm>
        <a:off x="54825" y="3469080"/>
        <a:ext cx="7548450" cy="1013442"/>
      </dsp:txXfrm>
    </dsp:sp>
    <dsp:sp modelId="{6B95561E-7D87-43F4-A0EA-9CE7FAA5C409}">
      <dsp:nvSpPr>
        <dsp:cNvPr id="0" name=""/>
        <dsp:cNvSpPr/>
      </dsp:nvSpPr>
      <dsp:spPr>
        <a:xfrm>
          <a:off x="0" y="4551608"/>
          <a:ext cx="7658100" cy="1123092"/>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err="1"/>
            <a:t>Discusión</a:t>
          </a:r>
          <a:endParaRPr lang="en-US" sz="3200" kern="1200" dirty="0"/>
        </a:p>
      </dsp:txBody>
      <dsp:txXfrm>
        <a:off x="54825" y="4606433"/>
        <a:ext cx="7548450" cy="1013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825B2-6A40-4FC1-ADA4-317194188FBD}">
      <dsp:nvSpPr>
        <dsp:cNvPr id="0" name=""/>
        <dsp:cNvSpPr/>
      </dsp:nvSpPr>
      <dsp:spPr>
        <a:xfrm>
          <a:off x="3822" y="556147"/>
          <a:ext cx="1447565" cy="1072103"/>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rPr>
            <a:t>Julio – </a:t>
          </a:r>
          <a:r>
            <a:rPr lang="en-US" sz="2000" kern="1200" dirty="0" err="1">
              <a:effectLst/>
            </a:rPr>
            <a:t>Septiembre</a:t>
          </a:r>
          <a:r>
            <a:rPr lang="en-US" sz="2000" kern="1200" dirty="0">
              <a:effectLst/>
            </a:rPr>
            <a:t> 2022</a:t>
          </a:r>
        </a:p>
      </dsp:txBody>
      <dsp:txXfrm>
        <a:off x="35223" y="587548"/>
        <a:ext cx="1384763" cy="1009301"/>
      </dsp:txXfrm>
    </dsp:sp>
    <dsp:sp modelId="{BD294F33-DE03-4E0B-AC54-9BF67FEEA3E3}">
      <dsp:nvSpPr>
        <dsp:cNvPr id="0" name=""/>
        <dsp:cNvSpPr/>
      </dsp:nvSpPr>
      <dsp:spPr>
        <a:xfrm>
          <a:off x="1596144" y="912700"/>
          <a:ext cx="306883" cy="358996"/>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596144" y="984499"/>
        <a:ext cx="214818" cy="215398"/>
      </dsp:txXfrm>
    </dsp:sp>
    <dsp:sp modelId="{C192980C-1D14-4BB3-8AF6-EFE7453C7A5D}">
      <dsp:nvSpPr>
        <dsp:cNvPr id="0" name=""/>
        <dsp:cNvSpPr/>
      </dsp:nvSpPr>
      <dsp:spPr>
        <a:xfrm>
          <a:off x="2030414" y="556147"/>
          <a:ext cx="1447565" cy="1072103"/>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Enero</a:t>
          </a:r>
          <a:r>
            <a:rPr lang="en-US" sz="2000" kern="1200" dirty="0">
              <a:effectLst/>
            </a:rPr>
            <a:t> 2023</a:t>
          </a:r>
        </a:p>
      </dsp:txBody>
      <dsp:txXfrm>
        <a:off x="2061815" y="587548"/>
        <a:ext cx="1384763" cy="1009301"/>
      </dsp:txXfrm>
    </dsp:sp>
    <dsp:sp modelId="{AECF5E41-5419-4EAE-BFFD-8D1FEA9AF19C}">
      <dsp:nvSpPr>
        <dsp:cNvPr id="0" name=""/>
        <dsp:cNvSpPr/>
      </dsp:nvSpPr>
      <dsp:spPr>
        <a:xfrm>
          <a:off x="3622737" y="912700"/>
          <a:ext cx="306883" cy="358996"/>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622737" y="984499"/>
        <a:ext cx="214818" cy="215398"/>
      </dsp:txXfrm>
    </dsp:sp>
    <dsp:sp modelId="{57978611-F9AA-4BAC-ACBE-4195E2296E79}">
      <dsp:nvSpPr>
        <dsp:cNvPr id="0" name=""/>
        <dsp:cNvSpPr/>
      </dsp:nvSpPr>
      <dsp:spPr>
        <a:xfrm>
          <a:off x="4057006" y="556147"/>
          <a:ext cx="1447565" cy="1072103"/>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Febrero</a:t>
          </a:r>
          <a:r>
            <a:rPr lang="en-US" sz="2000" kern="1200" dirty="0">
              <a:effectLst/>
            </a:rPr>
            <a:t> 2023</a:t>
          </a:r>
        </a:p>
      </dsp:txBody>
      <dsp:txXfrm>
        <a:off x="4088407" y="587548"/>
        <a:ext cx="1384763" cy="1009301"/>
      </dsp:txXfrm>
    </dsp:sp>
    <dsp:sp modelId="{FD912E99-068C-4E1A-9F64-755397719D6B}">
      <dsp:nvSpPr>
        <dsp:cNvPr id="0" name=""/>
        <dsp:cNvSpPr/>
      </dsp:nvSpPr>
      <dsp:spPr>
        <a:xfrm>
          <a:off x="5649329" y="912700"/>
          <a:ext cx="306883" cy="358996"/>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649329" y="984499"/>
        <a:ext cx="214818" cy="215398"/>
      </dsp:txXfrm>
    </dsp:sp>
    <dsp:sp modelId="{2019D471-3AA1-48B7-9E69-9CC46AE15898}">
      <dsp:nvSpPr>
        <dsp:cNvPr id="0" name=""/>
        <dsp:cNvSpPr/>
      </dsp:nvSpPr>
      <dsp:spPr>
        <a:xfrm>
          <a:off x="6083599" y="556147"/>
          <a:ext cx="1447565" cy="1072103"/>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Febrero</a:t>
          </a:r>
          <a:r>
            <a:rPr lang="en-US" sz="2000" kern="1200" dirty="0">
              <a:effectLst/>
            </a:rPr>
            <a:t>/ </a:t>
          </a:r>
          <a:r>
            <a:rPr lang="en-US" sz="2000" kern="1200" dirty="0" err="1">
              <a:effectLst/>
            </a:rPr>
            <a:t>Marzo</a:t>
          </a:r>
          <a:r>
            <a:rPr lang="en-US" sz="2000" kern="1200" dirty="0">
              <a:effectLst/>
            </a:rPr>
            <a:t> 2023 </a:t>
          </a:r>
        </a:p>
      </dsp:txBody>
      <dsp:txXfrm>
        <a:off x="6115000" y="587548"/>
        <a:ext cx="1384763" cy="1009301"/>
      </dsp:txXfrm>
    </dsp:sp>
    <dsp:sp modelId="{37DB6090-5C56-4F3C-AF2C-09735B342D10}">
      <dsp:nvSpPr>
        <dsp:cNvPr id="0" name=""/>
        <dsp:cNvSpPr/>
      </dsp:nvSpPr>
      <dsp:spPr>
        <a:xfrm>
          <a:off x="7675921" y="912700"/>
          <a:ext cx="306883" cy="358996"/>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675921" y="984499"/>
        <a:ext cx="214818" cy="215398"/>
      </dsp:txXfrm>
    </dsp:sp>
    <dsp:sp modelId="{0EA0BCB3-5130-4538-B094-70CC315C5D2B}">
      <dsp:nvSpPr>
        <dsp:cNvPr id="0" name=""/>
        <dsp:cNvSpPr/>
      </dsp:nvSpPr>
      <dsp:spPr>
        <a:xfrm>
          <a:off x="8110191" y="556147"/>
          <a:ext cx="1447565" cy="1072103"/>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rPr>
            <a:t>Abril – Junio 2023</a:t>
          </a:r>
        </a:p>
      </dsp:txBody>
      <dsp:txXfrm>
        <a:off x="8141592" y="587548"/>
        <a:ext cx="1384763" cy="1009301"/>
      </dsp:txXfrm>
    </dsp:sp>
    <dsp:sp modelId="{0561936B-7C9A-46A0-AF43-F013F05F9B7A}">
      <dsp:nvSpPr>
        <dsp:cNvPr id="0" name=""/>
        <dsp:cNvSpPr/>
      </dsp:nvSpPr>
      <dsp:spPr>
        <a:xfrm>
          <a:off x="9702513" y="912700"/>
          <a:ext cx="306883" cy="358996"/>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702513" y="984499"/>
        <a:ext cx="214818" cy="215398"/>
      </dsp:txXfrm>
    </dsp:sp>
    <dsp:sp modelId="{B634397D-2950-4AED-B03B-93E344F04A2B}">
      <dsp:nvSpPr>
        <dsp:cNvPr id="0" name=""/>
        <dsp:cNvSpPr/>
      </dsp:nvSpPr>
      <dsp:spPr>
        <a:xfrm>
          <a:off x="10136783" y="556147"/>
          <a:ext cx="1447565" cy="1072103"/>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rPr>
            <a:t>Agosto – </a:t>
          </a:r>
          <a:r>
            <a:rPr lang="en-US" sz="2000" kern="1200" dirty="0" err="1">
              <a:effectLst/>
            </a:rPr>
            <a:t>Septiembre</a:t>
          </a:r>
          <a:r>
            <a:rPr lang="en-US" sz="2000" kern="1200" dirty="0">
              <a:effectLst/>
            </a:rPr>
            <a:t> 2023</a:t>
          </a:r>
        </a:p>
      </dsp:txBody>
      <dsp:txXfrm>
        <a:off x="10168184" y="587548"/>
        <a:ext cx="1384763" cy="1009301"/>
      </dsp:txXfrm>
    </dsp:sp>
    <dsp:sp modelId="{E5F11941-DF65-4B6F-8BEC-FE931830FAAE}">
      <dsp:nvSpPr>
        <dsp:cNvPr id="0" name=""/>
        <dsp:cNvSpPr/>
      </dsp:nvSpPr>
      <dsp:spPr>
        <a:xfrm>
          <a:off x="11729105" y="912700"/>
          <a:ext cx="306883" cy="358996"/>
        </a:xfrm>
        <a:prstGeom prst="rightArrow">
          <a:avLst>
            <a:gd name="adj1" fmla="val 60000"/>
            <a:gd name="adj2" fmla="val 50000"/>
          </a:avLst>
        </a:prstGeom>
        <a:no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1729105" y="984499"/>
        <a:ext cx="214818" cy="215398"/>
      </dsp:txXfrm>
    </dsp:sp>
    <dsp:sp modelId="{8BC363B3-621A-4415-B263-C7B70810FDDE}">
      <dsp:nvSpPr>
        <dsp:cNvPr id="0" name=""/>
        <dsp:cNvSpPr/>
      </dsp:nvSpPr>
      <dsp:spPr>
        <a:xfrm>
          <a:off x="12163375" y="556147"/>
          <a:ext cx="1447565" cy="1072103"/>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Diciembre</a:t>
          </a:r>
          <a:r>
            <a:rPr lang="en-US" sz="2000" kern="1200" dirty="0"/>
            <a:t> 2023</a:t>
          </a:r>
        </a:p>
      </dsp:txBody>
      <dsp:txXfrm>
        <a:off x="12194776" y="587548"/>
        <a:ext cx="1384763" cy="10093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7F060-5017-4F2F-AEBE-367239B0B16C}">
      <dsp:nvSpPr>
        <dsp:cNvPr id="0" name=""/>
        <dsp:cNvSpPr/>
      </dsp:nvSpPr>
      <dsp:spPr>
        <a:xfrm>
          <a:off x="10384" y="6"/>
          <a:ext cx="1450474" cy="327658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Difusión</a:t>
          </a:r>
          <a:endParaRPr lang="en-US" sz="2000" kern="1200" dirty="0">
            <a:effectLst/>
          </a:endParaRPr>
        </a:p>
      </dsp:txBody>
      <dsp:txXfrm>
        <a:off x="52867" y="42489"/>
        <a:ext cx="1365508" cy="3191621"/>
      </dsp:txXfrm>
    </dsp:sp>
    <dsp:sp modelId="{6B1F8D0E-8B2F-4BF0-9656-4F5EBC76495C}">
      <dsp:nvSpPr>
        <dsp:cNvPr id="0" name=""/>
        <dsp:cNvSpPr/>
      </dsp:nvSpPr>
      <dsp:spPr>
        <a:xfrm>
          <a:off x="1605906" y="1458441"/>
          <a:ext cx="307500" cy="35971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605906" y="1530384"/>
        <a:ext cx="215250" cy="215831"/>
      </dsp:txXfrm>
    </dsp:sp>
    <dsp:sp modelId="{49462BD0-56A7-45E0-A8AE-720465F2E455}">
      <dsp:nvSpPr>
        <dsp:cNvPr id="0" name=""/>
        <dsp:cNvSpPr/>
      </dsp:nvSpPr>
      <dsp:spPr>
        <a:xfrm>
          <a:off x="2041049" y="0"/>
          <a:ext cx="1450474" cy="3276600"/>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effectLst/>
            </a:rPr>
            <a:t>Admin. Borrador del Elemento de Vivienda</a:t>
          </a:r>
          <a:endParaRPr lang="en-US" sz="2000" kern="1200" dirty="0"/>
        </a:p>
      </dsp:txBody>
      <dsp:txXfrm>
        <a:off x="2083532" y="42483"/>
        <a:ext cx="1365508" cy="3191634"/>
      </dsp:txXfrm>
    </dsp:sp>
    <dsp:sp modelId="{51DE9889-886E-4416-A340-C142DEFD54D2}">
      <dsp:nvSpPr>
        <dsp:cNvPr id="0" name=""/>
        <dsp:cNvSpPr/>
      </dsp:nvSpPr>
      <dsp:spPr>
        <a:xfrm>
          <a:off x="3636571" y="1458441"/>
          <a:ext cx="307500" cy="35971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636571" y="1530384"/>
        <a:ext cx="215250" cy="215831"/>
      </dsp:txXfrm>
    </dsp:sp>
    <dsp:sp modelId="{C29074E1-6E70-4BA7-8291-3D6D8B8E83B1}">
      <dsp:nvSpPr>
        <dsp:cNvPr id="0" name=""/>
        <dsp:cNvSpPr/>
      </dsp:nvSpPr>
      <dsp:spPr>
        <a:xfrm>
          <a:off x="4071714" y="6"/>
          <a:ext cx="1435041" cy="327658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effectLst/>
            </a:rPr>
            <a:t>Proyecto de Elemento de Vivienda de Revisión Pública (30-40 días)</a:t>
          </a:r>
          <a:endParaRPr lang="en-US" sz="2000" kern="1200" dirty="0"/>
        </a:p>
      </dsp:txBody>
      <dsp:txXfrm>
        <a:off x="4113745" y="42037"/>
        <a:ext cx="1350979" cy="3192525"/>
      </dsp:txXfrm>
    </dsp:sp>
    <dsp:sp modelId="{C21F0C55-C397-4547-88C3-FF674BA529FC}">
      <dsp:nvSpPr>
        <dsp:cNvPr id="0" name=""/>
        <dsp:cNvSpPr/>
      </dsp:nvSpPr>
      <dsp:spPr>
        <a:xfrm>
          <a:off x="5651803" y="1458441"/>
          <a:ext cx="307500" cy="35971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651803" y="1530384"/>
        <a:ext cx="215250" cy="215831"/>
      </dsp:txXfrm>
    </dsp:sp>
    <dsp:sp modelId="{28EFEBEC-B4DC-46B1-B784-9B9FD1D094F3}">
      <dsp:nvSpPr>
        <dsp:cNvPr id="0" name=""/>
        <dsp:cNvSpPr/>
      </dsp:nvSpPr>
      <dsp:spPr>
        <a:xfrm>
          <a:off x="6086946" y="6"/>
          <a:ext cx="1450474" cy="327658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rPr>
            <a:t>Difusión</a:t>
          </a:r>
          <a:endParaRPr lang="en-US" sz="2000" kern="1200" dirty="0"/>
        </a:p>
      </dsp:txBody>
      <dsp:txXfrm>
        <a:off x="6129429" y="42489"/>
        <a:ext cx="1365508" cy="3191621"/>
      </dsp:txXfrm>
    </dsp:sp>
    <dsp:sp modelId="{C81F672B-BBDD-4120-B1E4-5C1B1F24D66F}">
      <dsp:nvSpPr>
        <dsp:cNvPr id="0" name=""/>
        <dsp:cNvSpPr/>
      </dsp:nvSpPr>
      <dsp:spPr>
        <a:xfrm>
          <a:off x="7682468" y="1458441"/>
          <a:ext cx="307500" cy="35971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682468" y="1530384"/>
        <a:ext cx="215250" cy="215831"/>
      </dsp:txXfrm>
    </dsp:sp>
    <dsp:sp modelId="{827FB8FB-27CD-4760-95D2-D5D16CD995B6}">
      <dsp:nvSpPr>
        <dsp:cNvPr id="0" name=""/>
        <dsp:cNvSpPr/>
      </dsp:nvSpPr>
      <dsp:spPr>
        <a:xfrm>
          <a:off x="8117610" y="6"/>
          <a:ext cx="1450474" cy="327658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effectLst/>
            </a:rPr>
            <a:t>Enviar a HCD – 1ª Revisión (90 días)</a:t>
          </a:r>
          <a:endParaRPr lang="en-US" sz="2000" kern="1200" dirty="0"/>
        </a:p>
      </dsp:txBody>
      <dsp:txXfrm>
        <a:off x="8160093" y="42489"/>
        <a:ext cx="1365508" cy="3191621"/>
      </dsp:txXfrm>
    </dsp:sp>
    <dsp:sp modelId="{71FE32EF-F77D-47D4-96A4-75078D941F98}">
      <dsp:nvSpPr>
        <dsp:cNvPr id="0" name=""/>
        <dsp:cNvSpPr/>
      </dsp:nvSpPr>
      <dsp:spPr>
        <a:xfrm>
          <a:off x="9713133" y="1458441"/>
          <a:ext cx="307500" cy="35971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713133" y="1530384"/>
        <a:ext cx="215250" cy="215831"/>
      </dsp:txXfrm>
    </dsp:sp>
    <dsp:sp modelId="{713A929A-C60C-4DCF-9444-89FC6B397E8F}">
      <dsp:nvSpPr>
        <dsp:cNvPr id="0" name=""/>
        <dsp:cNvSpPr/>
      </dsp:nvSpPr>
      <dsp:spPr>
        <a:xfrm>
          <a:off x="10148275" y="6"/>
          <a:ext cx="1450474" cy="327658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effectLst/>
            </a:rPr>
            <a:t>Enviar a HCD – 2ª Revisión (60 días)</a:t>
          </a:r>
          <a:endParaRPr lang="en-US" sz="20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10190758" y="42489"/>
        <a:ext cx="1365508" cy="3191621"/>
      </dsp:txXfrm>
    </dsp:sp>
    <dsp:sp modelId="{1A3336C6-AAFB-4BF7-B9DE-AFB1626E8CA0}">
      <dsp:nvSpPr>
        <dsp:cNvPr id="0" name=""/>
        <dsp:cNvSpPr/>
      </dsp:nvSpPr>
      <dsp:spPr>
        <a:xfrm>
          <a:off x="11743798" y="1458441"/>
          <a:ext cx="307500" cy="359717"/>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1743798" y="1530384"/>
        <a:ext cx="215250" cy="215831"/>
      </dsp:txXfrm>
    </dsp:sp>
    <dsp:sp modelId="{C8E5D1A3-CF45-441E-9522-BBBD3214B79D}">
      <dsp:nvSpPr>
        <dsp:cNvPr id="0" name=""/>
        <dsp:cNvSpPr/>
      </dsp:nvSpPr>
      <dsp:spPr>
        <a:xfrm>
          <a:off x="12178940" y="6"/>
          <a:ext cx="1450474" cy="3276587"/>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Audiencias de </a:t>
          </a:r>
          <a:r>
            <a:rPr lang="en-US" sz="2000" kern="1200" dirty="0" err="1"/>
            <a:t>Adopción</a:t>
          </a:r>
          <a:endParaRPr lang="en-US" sz="2000" kern="1200" dirty="0"/>
        </a:p>
      </dsp:txBody>
      <dsp:txXfrm>
        <a:off x="12221423" y="42489"/>
        <a:ext cx="1365508" cy="319162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0.31797</cdr:x>
      <cdr:y>0.70869</cdr:y>
    </cdr:from>
    <cdr:to>
      <cdr:x>0.37174</cdr:x>
      <cdr:y>0.83225</cdr:y>
    </cdr:to>
    <cdr:sp macro="" textlink="">
      <cdr:nvSpPr>
        <cdr:cNvPr id="2" name="Rectangle 1">
          <a:extLst xmlns:a="http://schemas.openxmlformats.org/drawingml/2006/main">
            <a:ext uri="{FF2B5EF4-FFF2-40B4-BE49-F238E27FC236}">
              <a16:creationId xmlns:a16="http://schemas.microsoft.com/office/drawing/2014/main" id="{D3E6B143-D15D-34C2-FD17-0F39B231AB02}"/>
            </a:ext>
          </a:extLst>
        </cdr:cNvPr>
        <cdr:cNvSpPr/>
      </cdr:nvSpPr>
      <cdr:spPr>
        <a:xfrm xmlns:a="http://schemas.openxmlformats.org/drawingml/2006/main">
          <a:off x="4506686" y="4370705"/>
          <a:ext cx="762000" cy="762000"/>
        </a:xfrm>
        <a:prstGeom xmlns:a="http://schemas.openxmlformats.org/drawingml/2006/main" prst="rect">
          <a:avLst/>
        </a:prstGeom>
        <a:noFill xmlns:a="http://schemas.openxmlformats.org/drawingml/2006/main"/>
        <a:ln xmlns:a="http://schemas.openxmlformats.org/drawingml/2006/main" w="28575">
          <a:solidFill>
            <a:srgbClr val="178BCB"/>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C03C5B0D-3B8A-4304-9CC0-20A6231CF763}" type="datetimeFigureOut">
              <a:rPr lang="en-US"/>
              <a:pPr>
                <a:defRPr/>
              </a:pPr>
              <a:t>8/31/2022</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548B73C6-2D38-4EC7-8B88-5050954D700B}" type="slidenum">
              <a:rPr lang="en-US"/>
              <a:pPr>
                <a:defRPr/>
              </a:pPr>
              <a:t>‹#›</a:t>
            </a:fld>
            <a:endParaRPr lang="en-US" dirty="0"/>
          </a:p>
        </p:txBody>
      </p:sp>
    </p:spTree>
    <p:extLst>
      <p:ext uri="{BB962C8B-B14F-4D97-AF65-F5344CB8AC3E}">
        <p14:creationId xmlns:p14="http://schemas.microsoft.com/office/powerpoint/2010/main" val="22333252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482374F7-B74E-45D2-9B49-E46D558CDDF9}" type="datetimeFigureOut">
              <a:rPr lang="en-US"/>
              <a:pPr>
                <a:defRPr/>
              </a:pPr>
              <a:t>8/31/2022</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D31C2452-42DF-4257-A78A-D80D2F2B5786}" type="slidenum">
              <a:rPr lang="en-US"/>
              <a:pPr>
                <a:defRPr/>
              </a:pPr>
              <a:t>‹#›</a:t>
            </a:fld>
            <a:endParaRPr lang="en-US" dirty="0"/>
          </a:p>
        </p:txBody>
      </p:sp>
    </p:spTree>
    <p:extLst>
      <p:ext uri="{BB962C8B-B14F-4D97-AF65-F5344CB8AC3E}">
        <p14:creationId xmlns:p14="http://schemas.microsoft.com/office/powerpoint/2010/main" val="3924518644"/>
      </p:ext>
    </p:extLst>
  </p:cSld>
  <p:clrMap bg1="lt1" tx1="dk1" bg2="lt2" tx2="dk2" accent1="accent1" accent2="accent2" accent3="accent3" accent4="accent4" accent5="accent5" accent6="accent6" hlink="hlink" folHlink="folHlink"/>
  <p:hf hdr="0" ftr="0" dt="0"/>
  <p:notesStyle>
    <a:lvl1pPr algn="l" defTabSz="653110" rtl="0" eaLnBrk="0" fontAlgn="base" hangingPunct="0">
      <a:spcBef>
        <a:spcPct val="30000"/>
      </a:spcBef>
      <a:spcAft>
        <a:spcPct val="0"/>
      </a:spcAft>
      <a:defRPr sz="1700" kern="1200">
        <a:solidFill>
          <a:schemeClr val="tx1"/>
        </a:solidFill>
        <a:latin typeface="+mn-lt"/>
        <a:ea typeface="+mn-ea"/>
        <a:cs typeface="+mn-cs"/>
      </a:defRPr>
    </a:lvl1pPr>
    <a:lvl2pPr marL="653110" algn="l" defTabSz="653110" rtl="0" eaLnBrk="0" fontAlgn="base" hangingPunct="0">
      <a:spcBef>
        <a:spcPct val="30000"/>
      </a:spcBef>
      <a:spcAft>
        <a:spcPct val="0"/>
      </a:spcAft>
      <a:defRPr sz="1700" kern="1200">
        <a:solidFill>
          <a:schemeClr val="tx1"/>
        </a:solidFill>
        <a:latin typeface="+mn-lt"/>
        <a:ea typeface="+mn-ea"/>
        <a:cs typeface="+mn-cs"/>
      </a:defRPr>
    </a:lvl2pPr>
    <a:lvl3pPr marL="1306220" algn="l" defTabSz="653110" rtl="0" eaLnBrk="0" fontAlgn="base" hangingPunct="0">
      <a:spcBef>
        <a:spcPct val="30000"/>
      </a:spcBef>
      <a:spcAft>
        <a:spcPct val="0"/>
      </a:spcAft>
      <a:defRPr sz="1700" kern="1200">
        <a:solidFill>
          <a:schemeClr val="tx1"/>
        </a:solidFill>
        <a:latin typeface="+mn-lt"/>
        <a:ea typeface="+mn-ea"/>
        <a:cs typeface="+mn-cs"/>
      </a:defRPr>
    </a:lvl3pPr>
    <a:lvl4pPr marL="1959331" algn="l" defTabSz="653110" rtl="0" eaLnBrk="0" fontAlgn="base" hangingPunct="0">
      <a:spcBef>
        <a:spcPct val="30000"/>
      </a:spcBef>
      <a:spcAft>
        <a:spcPct val="0"/>
      </a:spcAft>
      <a:defRPr sz="1700" kern="1200">
        <a:solidFill>
          <a:schemeClr val="tx1"/>
        </a:solidFill>
        <a:latin typeface="+mn-lt"/>
        <a:ea typeface="+mn-ea"/>
        <a:cs typeface="+mn-cs"/>
      </a:defRPr>
    </a:lvl4pPr>
    <a:lvl5pPr marL="2612441" algn="l" defTabSz="653110" rtl="0" eaLnBrk="0" fontAlgn="base" hangingPunct="0">
      <a:spcBef>
        <a:spcPct val="30000"/>
      </a:spcBef>
      <a:spcAft>
        <a:spcPct val="0"/>
      </a:spcAft>
      <a:defRPr sz="1700" kern="1200">
        <a:solidFill>
          <a:schemeClr val="tx1"/>
        </a:solidFill>
        <a:latin typeface="+mn-lt"/>
        <a:ea typeface="+mn-ea"/>
        <a:cs typeface="+mn-cs"/>
      </a:defRPr>
    </a:lvl5pPr>
    <a:lvl6pPr marL="3265551" algn="l" defTabSz="653110" rtl="0" eaLnBrk="1" latinLnBrk="0" hangingPunct="1">
      <a:defRPr sz="1700" kern="1200">
        <a:solidFill>
          <a:schemeClr val="tx1"/>
        </a:solidFill>
        <a:latin typeface="+mn-lt"/>
        <a:ea typeface="+mn-ea"/>
        <a:cs typeface="+mn-cs"/>
      </a:defRPr>
    </a:lvl6pPr>
    <a:lvl7pPr marL="3918661" algn="l" defTabSz="653110" rtl="0" eaLnBrk="1" latinLnBrk="0" hangingPunct="1">
      <a:defRPr sz="1700" kern="1200">
        <a:solidFill>
          <a:schemeClr val="tx1"/>
        </a:solidFill>
        <a:latin typeface="+mn-lt"/>
        <a:ea typeface="+mn-ea"/>
        <a:cs typeface="+mn-cs"/>
      </a:defRPr>
    </a:lvl7pPr>
    <a:lvl8pPr marL="4571771" algn="l" defTabSz="653110" rtl="0" eaLnBrk="1" latinLnBrk="0" hangingPunct="1">
      <a:defRPr sz="1700" kern="1200">
        <a:solidFill>
          <a:schemeClr val="tx1"/>
        </a:solidFill>
        <a:latin typeface="+mn-lt"/>
        <a:ea typeface="+mn-ea"/>
        <a:cs typeface="+mn-cs"/>
      </a:defRPr>
    </a:lvl8pPr>
    <a:lvl9pPr marL="5224882" algn="l" defTabSz="65311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a:t>
            </a:fld>
            <a:endParaRPr lang="en-US" dirty="0"/>
          </a:p>
        </p:txBody>
      </p:sp>
    </p:spTree>
    <p:extLst>
      <p:ext uri="{BB962C8B-B14F-4D97-AF65-F5344CB8AC3E}">
        <p14:creationId xmlns:p14="http://schemas.microsoft.com/office/powerpoint/2010/main" val="3716955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25</a:t>
            </a:fld>
            <a:endParaRPr lang="en-US" dirty="0"/>
          </a:p>
        </p:txBody>
      </p:sp>
    </p:spTree>
    <p:extLst>
      <p:ext uri="{BB962C8B-B14F-4D97-AF65-F5344CB8AC3E}">
        <p14:creationId xmlns:p14="http://schemas.microsoft.com/office/powerpoint/2010/main" val="2396186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26</a:t>
            </a:fld>
            <a:endParaRPr lang="en-US" dirty="0"/>
          </a:p>
        </p:txBody>
      </p:sp>
    </p:spTree>
    <p:extLst>
      <p:ext uri="{BB962C8B-B14F-4D97-AF65-F5344CB8AC3E}">
        <p14:creationId xmlns:p14="http://schemas.microsoft.com/office/powerpoint/2010/main" val="153787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28</a:t>
            </a:fld>
            <a:endParaRPr lang="en-US" dirty="0"/>
          </a:p>
        </p:txBody>
      </p:sp>
    </p:spTree>
    <p:extLst>
      <p:ext uri="{BB962C8B-B14F-4D97-AF65-F5344CB8AC3E}">
        <p14:creationId xmlns:p14="http://schemas.microsoft.com/office/powerpoint/2010/main" val="246395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7</a:t>
            </a:fld>
            <a:endParaRPr lang="en-US" dirty="0"/>
          </a:p>
        </p:txBody>
      </p:sp>
    </p:spTree>
    <p:extLst>
      <p:ext uri="{BB962C8B-B14F-4D97-AF65-F5344CB8AC3E}">
        <p14:creationId xmlns:p14="http://schemas.microsoft.com/office/powerpoint/2010/main" val="1490642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10</a:t>
            </a:fld>
            <a:endParaRPr lang="en-US" dirty="0"/>
          </a:p>
        </p:txBody>
      </p:sp>
    </p:spTree>
    <p:extLst>
      <p:ext uri="{BB962C8B-B14F-4D97-AF65-F5344CB8AC3E}">
        <p14:creationId xmlns:p14="http://schemas.microsoft.com/office/powerpoint/2010/main" val="3577302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12</a:t>
            </a:fld>
            <a:endParaRPr lang="en-US" dirty="0"/>
          </a:p>
        </p:txBody>
      </p:sp>
    </p:spTree>
    <p:extLst>
      <p:ext uri="{BB962C8B-B14F-4D97-AF65-F5344CB8AC3E}">
        <p14:creationId xmlns:p14="http://schemas.microsoft.com/office/powerpoint/2010/main" val="22748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4C234B-540D-40B6-B025-5CA4C3DAA265}" type="slidenum">
              <a:rPr lang="en-US" smtClean="0"/>
              <a:t>13</a:t>
            </a:fld>
            <a:endParaRPr lang="en-US"/>
          </a:p>
        </p:txBody>
      </p:sp>
    </p:spTree>
    <p:extLst>
      <p:ext uri="{BB962C8B-B14F-4D97-AF65-F5344CB8AC3E}">
        <p14:creationId xmlns:p14="http://schemas.microsoft.com/office/powerpoint/2010/main" val="303202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14</a:t>
            </a:fld>
            <a:endParaRPr lang="en-US" dirty="0"/>
          </a:p>
        </p:txBody>
      </p:sp>
    </p:spTree>
    <p:extLst>
      <p:ext uri="{BB962C8B-B14F-4D97-AF65-F5344CB8AC3E}">
        <p14:creationId xmlns:p14="http://schemas.microsoft.com/office/powerpoint/2010/main" val="1445311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4C234B-540D-40B6-B025-5CA4C3DAA265}" type="slidenum">
              <a:rPr lang="en-US" smtClean="0"/>
              <a:t>21</a:t>
            </a:fld>
            <a:endParaRPr lang="en-US"/>
          </a:p>
        </p:txBody>
      </p:sp>
    </p:spTree>
    <p:extLst>
      <p:ext uri="{BB962C8B-B14F-4D97-AF65-F5344CB8AC3E}">
        <p14:creationId xmlns:p14="http://schemas.microsoft.com/office/powerpoint/2010/main" val="1985182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22</a:t>
            </a:fld>
            <a:endParaRPr lang="en-US"/>
          </a:p>
        </p:txBody>
      </p:sp>
    </p:spTree>
    <p:extLst>
      <p:ext uri="{BB962C8B-B14F-4D97-AF65-F5344CB8AC3E}">
        <p14:creationId xmlns:p14="http://schemas.microsoft.com/office/powerpoint/2010/main" val="2691420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1C2452-42DF-4257-A78A-D80D2F2B5786}" type="slidenum">
              <a:rPr lang="en-US" smtClean="0"/>
              <a:pPr>
                <a:defRPr/>
              </a:pPr>
              <a:t>24</a:t>
            </a:fld>
            <a:endParaRPr lang="en-US" dirty="0"/>
          </a:p>
        </p:txBody>
      </p:sp>
    </p:spTree>
    <p:extLst>
      <p:ext uri="{BB962C8B-B14F-4D97-AF65-F5344CB8AC3E}">
        <p14:creationId xmlns:p14="http://schemas.microsoft.com/office/powerpoint/2010/main" val="1328964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4495800"/>
            <a:ext cx="14630400" cy="373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pic>
        <p:nvPicPr>
          <p:cNvPr id="19" name="Picture 18">
            <a:extLst>
              <a:ext uri="{FF2B5EF4-FFF2-40B4-BE49-F238E27FC236}">
                <a16:creationId xmlns:a16="http://schemas.microsoft.com/office/drawing/2014/main" id="{965D6658-BBE7-F767-0441-82447D8DB379}"/>
              </a:ext>
            </a:extLst>
          </p:cNvPr>
          <p:cNvPicPr>
            <a:picLocks noChangeAspect="1"/>
          </p:cNvPicPr>
          <p:nvPr userDrawn="1"/>
        </p:nvPicPr>
        <p:blipFill>
          <a:blip r:embed="rId2"/>
          <a:stretch>
            <a:fillRect/>
          </a:stretch>
        </p:blipFill>
        <p:spPr>
          <a:xfrm>
            <a:off x="0" y="3095753"/>
            <a:ext cx="14639150" cy="1522979"/>
          </a:xfrm>
          <a:prstGeom prst="rect">
            <a:avLst/>
          </a:prstGeom>
        </p:spPr>
      </p:pic>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3"/>
          <a:stretch>
            <a:fillRect/>
          </a:stretch>
        </p:blipFill>
        <p:spPr>
          <a:xfrm>
            <a:off x="381000" y="561438"/>
            <a:ext cx="2254845" cy="2254845"/>
          </a:xfrm>
          <a:prstGeom prst="rect">
            <a:avLst/>
          </a:prstGeom>
        </p:spPr>
      </p:pic>
      <p:pic>
        <p:nvPicPr>
          <p:cNvPr id="26" name="Picture 25">
            <a:extLst>
              <a:ext uri="{FF2B5EF4-FFF2-40B4-BE49-F238E27FC236}">
                <a16:creationId xmlns:a16="http://schemas.microsoft.com/office/drawing/2014/main" id="{08CACE59-EB93-F2E3-006E-93BF5E325F7E}"/>
              </a:ext>
            </a:extLst>
          </p:cNvPr>
          <p:cNvPicPr>
            <a:picLocks noChangeAspect="1"/>
          </p:cNvPicPr>
          <p:nvPr userDrawn="1"/>
        </p:nvPicPr>
        <p:blipFill>
          <a:blip r:embed="rId4"/>
          <a:srcRect/>
          <a:stretch/>
        </p:blipFill>
        <p:spPr>
          <a:xfrm>
            <a:off x="3276600" y="4984381"/>
            <a:ext cx="10667999" cy="3021124"/>
          </a:xfrm>
          <a:prstGeom prst="rect">
            <a:avLst/>
          </a:prstGeom>
        </p:spPr>
      </p:pic>
    </p:spTree>
    <p:extLst>
      <p:ext uri="{BB962C8B-B14F-4D97-AF65-F5344CB8AC3E}">
        <p14:creationId xmlns:p14="http://schemas.microsoft.com/office/powerpoint/2010/main" val="508894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City of Kerman">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Kerman</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48970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 City of Kingsburg">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Kingsburg</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513023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ity of Mendota">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Mendota</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561632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City of Orange Cove">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Orange Cove</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195478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City of Parlei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Parlier</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903478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City of Reedley">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Reedley</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531274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City of San Joaquin">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San Joaquin</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95188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City of Sange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Sanger</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613276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City of Selma">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Selma</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945335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3505200"/>
            <a:ext cx="14630400" cy="472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cxnSp>
        <p:nvCxnSpPr>
          <p:cNvPr id="5" name="Straight Connector 4">
            <a:extLst>
              <a:ext uri="{FF2B5EF4-FFF2-40B4-BE49-F238E27FC236}">
                <a16:creationId xmlns:a16="http://schemas.microsoft.com/office/drawing/2014/main" id="{6FC8A0E0-B421-11A2-4C1A-25DE7510337B}"/>
              </a:ext>
            </a:extLst>
          </p:cNvPr>
          <p:cNvCxnSpPr/>
          <p:nvPr userDrawn="1"/>
        </p:nvCxnSpPr>
        <p:spPr>
          <a:xfrm>
            <a:off x="0" y="3505200"/>
            <a:ext cx="14630400" cy="0"/>
          </a:xfrm>
          <a:prstGeom prst="line">
            <a:avLst/>
          </a:prstGeom>
          <a:ln w="101600">
            <a:solidFill>
              <a:srgbClr val="01B1EA"/>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2"/>
          <a:stretch>
            <a:fillRect/>
          </a:stretch>
        </p:blipFill>
        <p:spPr>
          <a:xfrm>
            <a:off x="533400" y="381000"/>
            <a:ext cx="2665085" cy="2665085"/>
          </a:xfrm>
          <a:prstGeom prst="rect">
            <a:avLst/>
          </a:prstGeom>
        </p:spPr>
      </p:pic>
      <p:pic>
        <p:nvPicPr>
          <p:cNvPr id="6" name="Picture 5">
            <a:extLst>
              <a:ext uri="{FF2B5EF4-FFF2-40B4-BE49-F238E27FC236}">
                <a16:creationId xmlns:a16="http://schemas.microsoft.com/office/drawing/2014/main" id="{0837903D-43FD-44EB-8A8E-D2518FC59EF9}"/>
              </a:ext>
            </a:extLst>
          </p:cNvPr>
          <p:cNvPicPr>
            <a:picLocks noChangeAspect="1"/>
          </p:cNvPicPr>
          <p:nvPr userDrawn="1"/>
        </p:nvPicPr>
        <p:blipFill>
          <a:blip r:embed="rId3"/>
          <a:srcRect/>
          <a:stretch/>
        </p:blipFill>
        <p:spPr>
          <a:xfrm>
            <a:off x="824454" y="4187410"/>
            <a:ext cx="12981490" cy="3676292"/>
          </a:xfrm>
          <a:prstGeom prst="rect">
            <a:avLst/>
          </a:prstGeom>
        </p:spPr>
      </p:pic>
    </p:spTree>
    <p:extLst>
      <p:ext uri="{BB962C8B-B14F-4D97-AF65-F5344CB8AC3E}">
        <p14:creationId xmlns:p14="http://schemas.microsoft.com/office/powerpoint/2010/main" val="357697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4495800"/>
            <a:ext cx="14630400" cy="373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pic>
        <p:nvPicPr>
          <p:cNvPr id="19" name="Picture 18">
            <a:extLst>
              <a:ext uri="{FF2B5EF4-FFF2-40B4-BE49-F238E27FC236}">
                <a16:creationId xmlns:a16="http://schemas.microsoft.com/office/drawing/2014/main" id="{965D6658-BBE7-F767-0441-82447D8DB379}"/>
              </a:ext>
            </a:extLst>
          </p:cNvPr>
          <p:cNvPicPr>
            <a:picLocks noChangeAspect="1"/>
          </p:cNvPicPr>
          <p:nvPr userDrawn="1"/>
        </p:nvPicPr>
        <p:blipFill>
          <a:blip r:embed="rId2"/>
          <a:stretch>
            <a:fillRect/>
          </a:stretch>
        </p:blipFill>
        <p:spPr>
          <a:xfrm>
            <a:off x="0" y="3095753"/>
            <a:ext cx="14639150" cy="1522979"/>
          </a:xfrm>
          <a:prstGeom prst="rect">
            <a:avLst/>
          </a:prstGeom>
        </p:spPr>
      </p:pic>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3"/>
          <a:stretch>
            <a:fillRect/>
          </a:stretch>
        </p:blipFill>
        <p:spPr>
          <a:xfrm>
            <a:off x="434678" y="5144344"/>
            <a:ext cx="2559643" cy="2559643"/>
          </a:xfrm>
          <a:prstGeom prst="rect">
            <a:avLst/>
          </a:prstGeom>
        </p:spPr>
      </p:pic>
      <p:pic>
        <p:nvPicPr>
          <p:cNvPr id="26" name="Picture 25">
            <a:extLst>
              <a:ext uri="{FF2B5EF4-FFF2-40B4-BE49-F238E27FC236}">
                <a16:creationId xmlns:a16="http://schemas.microsoft.com/office/drawing/2014/main" id="{08CACE59-EB93-F2E3-006E-93BF5E325F7E}"/>
              </a:ext>
            </a:extLst>
          </p:cNvPr>
          <p:cNvPicPr>
            <a:picLocks noChangeAspect="1"/>
          </p:cNvPicPr>
          <p:nvPr userDrawn="1"/>
        </p:nvPicPr>
        <p:blipFill>
          <a:blip r:embed="rId4"/>
          <a:srcRect/>
          <a:stretch/>
        </p:blipFill>
        <p:spPr>
          <a:xfrm>
            <a:off x="3429000" y="4984381"/>
            <a:ext cx="10667999" cy="3021124"/>
          </a:xfrm>
          <a:prstGeom prst="rect">
            <a:avLst/>
          </a:prstGeom>
        </p:spPr>
      </p:pic>
    </p:spTree>
    <p:extLst>
      <p:ext uri="{BB962C8B-B14F-4D97-AF65-F5344CB8AC3E}">
        <p14:creationId xmlns:p14="http://schemas.microsoft.com/office/powerpoint/2010/main" val="3521140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1D448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A5F50-77E6-7E39-6BE2-0FE43CB6750B}"/>
              </a:ext>
            </a:extLst>
          </p:cNvPr>
          <p:cNvSpPr/>
          <p:nvPr userDrawn="1"/>
        </p:nvSpPr>
        <p:spPr>
          <a:xfrm>
            <a:off x="-2" y="3810000"/>
            <a:ext cx="14630400" cy="441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p>
        </p:txBody>
      </p:sp>
      <p:cxnSp>
        <p:nvCxnSpPr>
          <p:cNvPr id="5" name="Straight Connector 4">
            <a:extLst>
              <a:ext uri="{FF2B5EF4-FFF2-40B4-BE49-F238E27FC236}">
                <a16:creationId xmlns:a16="http://schemas.microsoft.com/office/drawing/2014/main" id="{6FC8A0E0-B421-11A2-4C1A-25DE7510337B}"/>
              </a:ext>
            </a:extLst>
          </p:cNvPr>
          <p:cNvCxnSpPr/>
          <p:nvPr userDrawn="1"/>
        </p:nvCxnSpPr>
        <p:spPr>
          <a:xfrm>
            <a:off x="0" y="3810000"/>
            <a:ext cx="14630400" cy="0"/>
          </a:xfrm>
          <a:prstGeom prst="line">
            <a:avLst/>
          </a:prstGeom>
          <a:ln w="101600">
            <a:solidFill>
              <a:srgbClr val="01B1EA"/>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Logo, icon&#10;&#10;Description automatically generated">
            <a:extLst>
              <a:ext uri="{FF2B5EF4-FFF2-40B4-BE49-F238E27FC236}">
                <a16:creationId xmlns:a16="http://schemas.microsoft.com/office/drawing/2014/main" id="{8CBF7AB5-F76C-1723-9C64-6E405BB53270}"/>
              </a:ext>
            </a:extLst>
          </p:cNvPr>
          <p:cNvPicPr>
            <a:picLocks noChangeAspect="1"/>
          </p:cNvPicPr>
          <p:nvPr userDrawn="1"/>
        </p:nvPicPr>
        <p:blipFill>
          <a:blip r:embed="rId2"/>
          <a:stretch>
            <a:fillRect/>
          </a:stretch>
        </p:blipFill>
        <p:spPr>
          <a:xfrm>
            <a:off x="533400" y="535316"/>
            <a:ext cx="2665085" cy="2665085"/>
          </a:xfrm>
          <a:prstGeom prst="rect">
            <a:avLst/>
          </a:prstGeom>
        </p:spPr>
      </p:pic>
      <p:pic>
        <p:nvPicPr>
          <p:cNvPr id="6" name="Picture 5">
            <a:extLst>
              <a:ext uri="{FF2B5EF4-FFF2-40B4-BE49-F238E27FC236}">
                <a16:creationId xmlns:a16="http://schemas.microsoft.com/office/drawing/2014/main" id="{7E92E7EA-1FFD-447A-863B-0DA79B4CA70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24454" y="4187410"/>
            <a:ext cx="12981490" cy="3676292"/>
          </a:xfrm>
          <a:prstGeom prst="rect">
            <a:avLst/>
          </a:prstGeom>
        </p:spPr>
      </p:pic>
      <p:sp>
        <p:nvSpPr>
          <p:cNvPr id="4" name="Rectangle 3">
            <a:extLst>
              <a:ext uri="{FF2B5EF4-FFF2-40B4-BE49-F238E27FC236}">
                <a16:creationId xmlns:a16="http://schemas.microsoft.com/office/drawing/2014/main" id="{E61E81F2-3E1C-AF87-F40E-FF68D38814D8}"/>
              </a:ext>
            </a:extLst>
          </p:cNvPr>
          <p:cNvSpPr/>
          <p:nvPr userDrawn="1"/>
        </p:nvSpPr>
        <p:spPr>
          <a:xfrm>
            <a:off x="7239000" y="4419600"/>
            <a:ext cx="1752600" cy="990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80ABB40A-2372-CCBC-8F01-B7A248A32BE9}"/>
              </a:ext>
            </a:extLst>
          </p:cNvPr>
          <p:cNvPicPr>
            <a:picLocks noChangeAspect="1"/>
          </p:cNvPicPr>
          <p:nvPr userDrawn="1"/>
        </p:nvPicPr>
        <p:blipFill rotWithShape="1">
          <a:blip r:embed="rId4"/>
          <a:srcRect b="10748"/>
          <a:stretch/>
        </p:blipFill>
        <p:spPr>
          <a:xfrm>
            <a:off x="7467600" y="4267200"/>
            <a:ext cx="1318346" cy="1295400"/>
          </a:xfrm>
          <a:prstGeom prst="rect">
            <a:avLst/>
          </a:prstGeom>
        </p:spPr>
      </p:pic>
    </p:spTree>
    <p:extLst>
      <p:ext uri="{BB962C8B-B14F-4D97-AF65-F5344CB8AC3E}">
        <p14:creationId xmlns:p14="http://schemas.microsoft.com/office/powerpoint/2010/main" val="3052502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mon Title">
    <p:bg>
      <p:bgPr>
        <a:solidFill>
          <a:srgbClr val="1D448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B9010E-65B1-1658-E190-C332783EA517}"/>
              </a:ext>
            </a:extLst>
          </p:cNvPr>
          <p:cNvPicPr>
            <a:picLocks noChangeAspect="1"/>
          </p:cNvPicPr>
          <p:nvPr userDrawn="1"/>
        </p:nvPicPr>
        <p:blipFill rotWithShape="1">
          <a:blip r:embed="rId2"/>
          <a:srcRect l="39560" r="39619"/>
          <a:stretch/>
        </p:blipFill>
        <p:spPr>
          <a:xfrm>
            <a:off x="5791200" y="6096000"/>
            <a:ext cx="3048000" cy="1472456"/>
          </a:xfrm>
          <a:prstGeom prst="rect">
            <a:avLst/>
          </a:prstGeom>
        </p:spPr>
      </p:pic>
      <p:sp>
        <p:nvSpPr>
          <p:cNvPr id="4" name="Title 1"/>
          <p:cNvSpPr>
            <a:spLocks noGrp="1"/>
          </p:cNvSpPr>
          <p:nvPr>
            <p:ph type="title"/>
          </p:nvPr>
        </p:nvSpPr>
        <p:spPr>
          <a:xfrm>
            <a:off x="555920" y="2637472"/>
            <a:ext cx="13167360" cy="2954655"/>
          </a:xfrm>
          <a:prstGeom prst="rect">
            <a:avLst/>
          </a:prstGeom>
        </p:spPr>
        <p:txBody>
          <a:bodyPr anchor="ctr" anchorCtr="0">
            <a:spAutoFit/>
          </a:bodyPr>
          <a:lstStyle>
            <a:lvl1pPr>
              <a:defRPr sz="9600" b="0" spc="-429" baseline="0">
                <a:solidFill>
                  <a:schemeClr val="bg1"/>
                </a:solidFill>
                <a:latin typeface="Century Gothic" panose="020B0502020202020204" pitchFamily="34" charset="0"/>
                <a:cs typeface="Century Gothic" panose="020B050202020202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9847D93F-7520-1B0D-486E-659F88EE6517}"/>
              </a:ext>
            </a:extLst>
          </p:cNvPr>
          <p:cNvPicPr>
            <a:picLocks noChangeAspect="1"/>
          </p:cNvPicPr>
          <p:nvPr userDrawn="1"/>
        </p:nvPicPr>
        <p:blipFill>
          <a:blip r:embed="rId3"/>
          <a:stretch>
            <a:fillRect/>
          </a:stretch>
        </p:blipFill>
        <p:spPr>
          <a:xfrm>
            <a:off x="0" y="7178244"/>
            <a:ext cx="14639148" cy="1051356"/>
          </a:xfrm>
          <a:prstGeom prst="rect">
            <a:avLst/>
          </a:prstGeom>
        </p:spPr>
      </p:pic>
      <p:pic>
        <p:nvPicPr>
          <p:cNvPr id="9" name="Picture 8">
            <a:extLst>
              <a:ext uri="{FF2B5EF4-FFF2-40B4-BE49-F238E27FC236}">
                <a16:creationId xmlns:a16="http://schemas.microsoft.com/office/drawing/2014/main" id="{7ED9F7F3-0D4F-F66B-448C-9A6FE292090C}"/>
              </a:ext>
            </a:extLst>
          </p:cNvPr>
          <p:cNvPicPr>
            <a:picLocks noChangeAspect="1"/>
          </p:cNvPicPr>
          <p:nvPr userDrawn="1"/>
        </p:nvPicPr>
        <p:blipFill>
          <a:blip r:embed="rId3"/>
          <a:stretch>
            <a:fillRect/>
          </a:stretch>
        </p:blipFill>
        <p:spPr>
          <a:xfrm rot="10800000">
            <a:off x="0" y="0"/>
            <a:ext cx="14639148" cy="1051356"/>
          </a:xfrm>
          <a:prstGeom prst="rect">
            <a:avLst/>
          </a:prstGeom>
        </p:spPr>
      </p:pic>
    </p:spTree>
    <p:extLst>
      <p:ext uri="{BB962C8B-B14F-4D97-AF65-F5344CB8AC3E}">
        <p14:creationId xmlns:p14="http://schemas.microsoft.com/office/powerpoint/2010/main" val="454851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5617" y="286675"/>
            <a:ext cx="13176901" cy="1001437"/>
          </a:xfrm>
        </p:spPr>
        <p:txBody>
          <a:bodyPr/>
          <a:lstStyle>
            <a:lvl1pPr marL="0">
              <a:defRPr/>
            </a:lvl1pPr>
          </a:lstStyle>
          <a:p>
            <a:r>
              <a:rPr lang="en-US" dirty="0"/>
              <a:t>Click to edit Master title style</a:t>
            </a:r>
          </a:p>
        </p:txBody>
      </p:sp>
      <p:sp>
        <p:nvSpPr>
          <p:cNvPr id="3" name="Content Placeholder 2"/>
          <p:cNvSpPr>
            <a:spLocks noGrp="1"/>
          </p:cNvSpPr>
          <p:nvPr>
            <p:ph idx="1"/>
          </p:nvPr>
        </p:nvSpPr>
        <p:spPr>
          <a:xfrm>
            <a:off x="715618" y="1497830"/>
            <a:ext cx="13176900" cy="56023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36B427-111D-462B-B9B3-BED05ACBD15A}" type="datetimeFigureOut">
              <a:rPr lang="en-US" smtClean="0"/>
              <a:t>8/31/2022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11621D-F6CF-4F2E-849E-8CFB80FD3716}" type="slidenum">
              <a:rPr lang="en-US" smtClean="0"/>
              <a:t>‹#›</a:t>
            </a:fld>
            <a:endParaRPr lang="en-US"/>
          </a:p>
        </p:txBody>
      </p:sp>
    </p:spTree>
    <p:extLst>
      <p:ext uri="{BB962C8B-B14F-4D97-AF65-F5344CB8AC3E}">
        <p14:creationId xmlns:p14="http://schemas.microsoft.com/office/powerpoint/2010/main" val="3193769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sp>
        <p:nvSpPr>
          <p:cNvPr id="78" name="Google Shape;78;p5"/>
          <p:cNvSpPr txBox="1">
            <a:spLocks noGrp="1"/>
          </p:cNvSpPr>
          <p:nvPr>
            <p:ph type="title"/>
          </p:nvPr>
        </p:nvSpPr>
        <p:spPr>
          <a:xfrm>
            <a:off x="1302840" y="628119"/>
            <a:ext cx="8787840" cy="698158"/>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r>
              <a:rPr lang="en-US"/>
              <a:t>Click to edit Master title style</a:t>
            </a:r>
            <a:endParaRPr/>
          </a:p>
        </p:txBody>
      </p:sp>
      <p:sp>
        <p:nvSpPr>
          <p:cNvPr id="79" name="Google Shape;79;p5"/>
          <p:cNvSpPr txBox="1">
            <a:spLocks noGrp="1"/>
          </p:cNvSpPr>
          <p:nvPr>
            <p:ph type="body" idx="1"/>
          </p:nvPr>
        </p:nvSpPr>
        <p:spPr>
          <a:xfrm>
            <a:off x="1302840" y="1459860"/>
            <a:ext cx="9812160" cy="5696700"/>
          </a:xfrm>
          <a:prstGeom prst="rect">
            <a:avLst/>
          </a:prstGeom>
        </p:spPr>
        <p:txBody>
          <a:bodyPr spcFirstLastPara="1" wrap="square" lIns="91425" tIns="91425" rIns="91425" bIns="91425" anchor="ctr" anchorCtr="0">
            <a:noAutofit/>
          </a:bodyPr>
          <a:lstStyle>
            <a:lvl1pPr marL="731502" lvl="0" indent="-609584">
              <a:spcBef>
                <a:spcPts val="960"/>
              </a:spcBef>
              <a:spcAft>
                <a:spcPts val="0"/>
              </a:spcAft>
              <a:buSzPts val="2400"/>
              <a:buChar char="▰"/>
              <a:defRPr/>
            </a:lvl1pPr>
            <a:lvl2pPr marL="1463004" lvl="1" indent="-609584">
              <a:spcBef>
                <a:spcPts val="1600"/>
              </a:spcBef>
              <a:spcAft>
                <a:spcPts val="0"/>
              </a:spcAft>
              <a:buSzPts val="2400"/>
              <a:buChar char="▻"/>
              <a:defRPr/>
            </a:lvl2pPr>
            <a:lvl3pPr marL="2194505" lvl="2" indent="-609584">
              <a:spcBef>
                <a:spcPts val="1600"/>
              </a:spcBef>
              <a:spcAft>
                <a:spcPts val="0"/>
              </a:spcAft>
              <a:buSzPts val="2400"/>
              <a:buChar char="▻"/>
              <a:defRPr/>
            </a:lvl3pPr>
            <a:lvl4pPr marL="2926007" lvl="3" indent="-609584">
              <a:spcBef>
                <a:spcPts val="1600"/>
              </a:spcBef>
              <a:spcAft>
                <a:spcPts val="0"/>
              </a:spcAft>
              <a:buSzPts val="2400"/>
              <a:buChar char="▻"/>
              <a:defRPr/>
            </a:lvl4pPr>
            <a:lvl5pPr marL="3657509" lvl="4" indent="-609584">
              <a:spcBef>
                <a:spcPts val="1600"/>
              </a:spcBef>
              <a:spcAft>
                <a:spcPts val="0"/>
              </a:spcAft>
              <a:buSzPts val="2400"/>
              <a:buChar char="▻"/>
              <a:defRPr/>
            </a:lvl5pPr>
            <a:lvl6pPr marL="4389011" lvl="5" indent="-609584">
              <a:spcBef>
                <a:spcPts val="1600"/>
              </a:spcBef>
              <a:spcAft>
                <a:spcPts val="0"/>
              </a:spcAft>
              <a:buSzPts val="2400"/>
              <a:buChar char="▻"/>
              <a:defRPr/>
            </a:lvl6pPr>
            <a:lvl7pPr marL="5120512" lvl="6" indent="-609584">
              <a:spcBef>
                <a:spcPts val="1600"/>
              </a:spcBef>
              <a:spcAft>
                <a:spcPts val="0"/>
              </a:spcAft>
              <a:buSzPts val="2400"/>
              <a:buChar char="▻"/>
              <a:defRPr/>
            </a:lvl7pPr>
            <a:lvl8pPr marL="5852014" lvl="7" indent="-609584">
              <a:spcBef>
                <a:spcPts val="1600"/>
              </a:spcBef>
              <a:spcAft>
                <a:spcPts val="0"/>
              </a:spcAft>
              <a:buSzPts val="2400"/>
              <a:buChar char="▻"/>
              <a:defRPr/>
            </a:lvl8pPr>
            <a:lvl9pPr marL="6583516" lvl="8" indent="-609584">
              <a:spcBef>
                <a:spcPts val="1600"/>
              </a:spcBef>
              <a:spcAft>
                <a:spcPts val="1600"/>
              </a:spcAft>
              <a:buSzPts val="2400"/>
              <a:buChar char="▻"/>
              <a:defRPr/>
            </a:lvl9pPr>
          </a:lstStyle>
          <a:p>
            <a:pPr lvl="0"/>
            <a:r>
              <a:rPr lang="en-US"/>
              <a:t>Click to edit Master text styles</a:t>
            </a:r>
          </a:p>
        </p:txBody>
      </p:sp>
      <p:sp>
        <p:nvSpPr>
          <p:cNvPr id="80" name="Google Shape;80;p5"/>
          <p:cNvSpPr txBox="1">
            <a:spLocks noGrp="1"/>
          </p:cNvSpPr>
          <p:nvPr>
            <p:ph type="sldNum" idx="12"/>
          </p:nvPr>
        </p:nvSpPr>
        <p:spPr>
          <a:xfrm>
            <a:off x="12188800" y="7418400"/>
            <a:ext cx="2379840" cy="50496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8C11621D-F6CF-4F2E-849E-8CFB80FD3716}" type="slidenum">
              <a:rPr lang="en-US" smtClean="0"/>
              <a:t>‹#›</a:t>
            </a:fld>
            <a:endParaRPr lang="en-US"/>
          </a:p>
        </p:txBody>
      </p:sp>
    </p:spTree>
    <p:extLst>
      <p:ext uri="{BB962C8B-B14F-4D97-AF65-F5344CB8AC3E}">
        <p14:creationId xmlns:p14="http://schemas.microsoft.com/office/powerpoint/2010/main" val="3759126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8/31/2022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11621D-F6CF-4F2E-849E-8CFB80FD3716}" type="slidenum">
              <a:rPr lang="en-US" smtClean="0"/>
              <a:t>‹#›</a:t>
            </a:fld>
            <a:endParaRPr lang="en-US"/>
          </a:p>
        </p:txBody>
      </p:sp>
    </p:spTree>
    <p:extLst>
      <p:ext uri="{BB962C8B-B14F-4D97-AF65-F5344CB8AC3E}">
        <p14:creationId xmlns:p14="http://schemas.microsoft.com/office/powerpoint/2010/main" val="4289296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foote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7365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County of Fresno">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County of Fresno</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406996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City of Coalinga">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Coalinga</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4115877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City of Firebaugh">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Firebaugh</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1951021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ity of Fowler">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Fowler</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3843775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City of Fresno">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Fresno</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496798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City of Huron">
    <p:spTree>
      <p:nvGrpSpPr>
        <p:cNvPr id="1" name=""/>
        <p:cNvGrpSpPr/>
        <p:nvPr/>
      </p:nvGrpSpPr>
      <p:grpSpPr>
        <a:xfrm>
          <a:off x="0" y="0"/>
          <a:ext cx="0" cy="0"/>
          <a:chOff x="0" y="0"/>
          <a:chExt cx="0" cy="0"/>
        </a:xfrm>
      </p:grpSpPr>
      <p:sp>
        <p:nvSpPr>
          <p:cNvPr id="2" name="Title 1"/>
          <p:cNvSpPr>
            <a:spLocks noGrp="1"/>
          </p:cNvSpPr>
          <p:nvPr>
            <p:ph type="title"/>
          </p:nvPr>
        </p:nvSpPr>
        <p:spPr>
          <a:xfrm>
            <a:off x="731520" y="512442"/>
            <a:ext cx="13167360" cy="603631"/>
          </a:xfrm>
          <a:prstGeom prst="rect">
            <a:avLst/>
          </a:prstGeom>
        </p:spPr>
        <p:txBody>
          <a:bodyPr/>
          <a:lstStyle>
            <a:lvl1pPr>
              <a:defRPr>
                <a:solidFill>
                  <a:srgbClr val="1D448F"/>
                </a:solidFill>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31520" y="1442085"/>
            <a:ext cx="13167360" cy="5690236"/>
          </a:xfrm>
          <a:prstGeom prst="rect">
            <a:avLst/>
          </a:prstGeom>
        </p:spPr>
        <p:txBody>
          <a:bodyPr lIns="0" tIns="65311" rIns="0" bIns="65311"/>
          <a:lstStyle>
            <a:lvl1pPr marL="457200" indent="-342900">
              <a:lnSpc>
                <a:spcPct val="100000"/>
              </a:lnSpc>
              <a:spcBef>
                <a:spcPts val="1200"/>
              </a:spcBef>
              <a:spcAft>
                <a:spcPts val="1200"/>
              </a:spcAft>
              <a:buClr>
                <a:srgbClr val="01B1EA"/>
              </a:buClr>
              <a:defRPr b="1">
                <a:solidFill>
                  <a:schemeClr val="tx1"/>
                </a:solidFill>
                <a:latin typeface="Calibri" panose="020F0502020204030204" pitchFamily="34" charset="0"/>
              </a:defRPr>
            </a:lvl1pPr>
            <a:lvl2pPr marL="742950" indent="-285750">
              <a:spcBef>
                <a:spcPts val="0"/>
              </a:spcBef>
              <a:spcAft>
                <a:spcPts val="600"/>
              </a:spcAft>
              <a:buClr>
                <a:srgbClr val="01B1EA"/>
              </a:buClr>
              <a:buFont typeface="Wingdings" panose="05000000000000000000" pitchFamily="2" charset="2"/>
              <a:buChar char="§"/>
              <a:defRPr sz="2900">
                <a:solidFill>
                  <a:schemeClr val="tx1"/>
                </a:solidFill>
                <a:latin typeface="Calibri" panose="020F0502020204030204" pitchFamily="34" charset="0"/>
              </a:defRPr>
            </a:lvl2pPr>
            <a:lvl3pPr marL="742950" indent="285750">
              <a:spcBef>
                <a:spcPts val="0"/>
              </a:spcBef>
              <a:spcAft>
                <a:spcPts val="600"/>
              </a:spcAft>
              <a:buClr>
                <a:srgbClr val="01B1EA"/>
              </a:buClr>
              <a:buFont typeface="Arial" panose="020B0604020202020204" pitchFamily="34" charset="0"/>
              <a:buChar char="•"/>
              <a:defRPr sz="2600">
                <a:solidFill>
                  <a:schemeClr val="tx1"/>
                </a:solidFill>
                <a:latin typeface="Calibri Light" panose="020F0302020204030204" pitchFamily="34" charset="0"/>
              </a:defRPr>
            </a:lvl3pPr>
            <a:lvl4pPr marL="1428750" indent="-400050">
              <a:spcBef>
                <a:spcPts val="0"/>
              </a:spcBef>
              <a:spcAft>
                <a:spcPts val="600"/>
              </a:spcAft>
              <a:buClr>
                <a:srgbClr val="01B1EA"/>
              </a:buClr>
              <a:buFont typeface="Courier New" panose="02070309020205020404" pitchFamily="49" charset="0"/>
              <a:buChar char="o"/>
              <a:defRPr sz="2000">
                <a:solidFill>
                  <a:schemeClr val="tx1"/>
                </a:solidFill>
                <a:latin typeface="Calibri Light" panose="020F0302020204030204" pitchFamily="34" charset="0"/>
              </a:defRPr>
            </a:lvl4pPr>
            <a:lvl5pPr marL="1828800" indent="-400050">
              <a:spcBef>
                <a:spcPts val="0"/>
              </a:spcBef>
              <a:spcAft>
                <a:spcPts val="600"/>
              </a:spcAft>
              <a:buClr>
                <a:srgbClr val="01B1EA"/>
              </a:buClr>
              <a:buFont typeface="Wingdings" panose="05000000000000000000" pitchFamily="2" charset="2"/>
              <a:buChar char="§"/>
              <a:tabLst>
                <a:tab pos="1828800" algn="l"/>
              </a:tabLst>
              <a:defRPr sz="1800">
                <a:solidFill>
                  <a:schemeClr val="tx1"/>
                </a:solidFill>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5D07598E-CA56-4E9C-8804-55AEDD148E93}"/>
              </a:ext>
            </a:extLst>
          </p:cNvPr>
          <p:cNvSpPr/>
          <p:nvPr userDrawn="1"/>
        </p:nvSpPr>
        <p:spPr>
          <a:xfrm>
            <a:off x="0" y="7391400"/>
            <a:ext cx="14630400" cy="838200"/>
          </a:xfrm>
          <a:prstGeom prst="rect">
            <a:avLst/>
          </a:prstGeom>
          <a:gradFill>
            <a:gsLst>
              <a:gs pos="0">
                <a:srgbClr val="1D448F"/>
              </a:gs>
              <a:gs pos="100000">
                <a:srgbClr val="1D3E7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0" name="Rectangle 9">
            <a:extLst>
              <a:ext uri="{FF2B5EF4-FFF2-40B4-BE49-F238E27FC236}">
                <a16:creationId xmlns:a16="http://schemas.microsoft.com/office/drawing/2014/main" id="{4B2A4D2B-8172-4E0A-BBA6-73BD6C41D7F7}"/>
              </a:ext>
            </a:extLst>
          </p:cNvPr>
          <p:cNvSpPr/>
          <p:nvPr userDrawn="1"/>
        </p:nvSpPr>
        <p:spPr>
          <a:xfrm>
            <a:off x="304800" y="7559705"/>
            <a:ext cx="13182600" cy="501229"/>
          </a:xfrm>
          <a:prstGeom prst="rect">
            <a:avLst/>
          </a:prstGeom>
          <a:noFill/>
        </p:spPr>
        <p:txBody>
          <a:bodyPr wrap="square" lIns="0" tIns="65311" rIns="0" bIns="65311" anchor="ctr" anchorCtr="0">
            <a:spAutoFit/>
          </a:bodyPr>
          <a:lstStyle/>
          <a:p>
            <a:pPr algn="l"/>
            <a:r>
              <a:rPr lang="en-US" sz="2400" b="1" i="0" dirty="0">
                <a:solidFill>
                  <a:schemeClr val="bg1"/>
                </a:solidFill>
                <a:effectLst>
                  <a:outerShdw blurRad="50800" dist="38100" dir="2700000" algn="tl" rotWithShape="0">
                    <a:prstClr val="black">
                      <a:alpha val="40000"/>
                    </a:prstClr>
                  </a:outerShdw>
                </a:effectLst>
                <a:latin typeface="+mj-lt"/>
              </a:rPr>
              <a:t>Fresno County Multi-Jurisdictional </a:t>
            </a:r>
            <a:r>
              <a:rPr lang="en-US" sz="2400" b="1" i="0" dirty="0">
                <a:solidFill>
                  <a:srgbClr val="01B1EA"/>
                </a:solidFill>
                <a:effectLst>
                  <a:outerShdw blurRad="50800" dist="38100" dir="2700000" algn="tl" rotWithShape="0">
                    <a:prstClr val="black">
                      <a:alpha val="40000"/>
                    </a:prstClr>
                  </a:outerShdw>
                </a:effectLst>
                <a:latin typeface="+mj-lt"/>
              </a:rPr>
              <a:t>Housing Element Update | City of Huron</a:t>
            </a:r>
          </a:p>
        </p:txBody>
      </p:sp>
      <p:sp>
        <p:nvSpPr>
          <p:cNvPr id="13" name="Rectangle 12">
            <a:extLst>
              <a:ext uri="{FF2B5EF4-FFF2-40B4-BE49-F238E27FC236}">
                <a16:creationId xmlns:a16="http://schemas.microsoft.com/office/drawing/2014/main" id="{B04ACD26-1F88-4EA9-835A-4416C363EA8A}"/>
              </a:ext>
            </a:extLst>
          </p:cNvPr>
          <p:cNvSpPr/>
          <p:nvPr userDrawn="1"/>
        </p:nvSpPr>
        <p:spPr>
          <a:xfrm>
            <a:off x="0" y="7354824"/>
            <a:ext cx="14630400" cy="73152"/>
          </a:xfrm>
          <a:prstGeom prst="rect">
            <a:avLst/>
          </a:prstGeom>
          <a:gradFill>
            <a:gsLst>
              <a:gs pos="100000">
                <a:srgbClr val="01B1EA"/>
              </a:gs>
              <a:gs pos="0">
                <a:srgbClr val="1D448F"/>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11" name="Rectangle 10">
            <a:extLst>
              <a:ext uri="{FF2B5EF4-FFF2-40B4-BE49-F238E27FC236}">
                <a16:creationId xmlns:a16="http://schemas.microsoft.com/office/drawing/2014/main" id="{7B907434-F616-705E-CD20-3266EB271819}"/>
              </a:ext>
            </a:extLst>
          </p:cNvPr>
          <p:cNvSpPr/>
          <p:nvPr userDrawn="1"/>
        </p:nvSpPr>
        <p:spPr>
          <a:xfrm>
            <a:off x="12496800" y="7559704"/>
            <a:ext cx="1828800" cy="501229"/>
          </a:xfrm>
          <a:prstGeom prst="rect">
            <a:avLst/>
          </a:prstGeom>
          <a:noFill/>
        </p:spPr>
        <p:txBody>
          <a:bodyPr wrap="square" lIns="0" tIns="65311" rIns="0" bIns="65311" anchor="ctr" anchorCtr="0">
            <a:spAutoFit/>
          </a:bodyPr>
          <a:lstStyle/>
          <a:p>
            <a:pPr algn="r"/>
            <a:fld id="{93442B0E-EFF3-42B2-9F0A-DA5719F14D0D}" type="slidenum">
              <a:rPr lang="en-US" sz="2400" b="1" i="0" smtClean="0">
                <a:solidFill>
                  <a:schemeClr val="bg1"/>
                </a:solidFill>
                <a:effectLst>
                  <a:outerShdw blurRad="50800" dist="38100" dir="2700000" algn="tl" rotWithShape="0">
                    <a:prstClr val="black">
                      <a:alpha val="40000"/>
                    </a:prstClr>
                  </a:outerShdw>
                </a:effectLst>
                <a:latin typeface="+mj-lt"/>
              </a:rPr>
              <a:t>‹#›</a:t>
            </a:fld>
            <a:endParaRPr lang="en-US" sz="2400" b="1" i="0" dirty="0">
              <a:solidFill>
                <a:schemeClr val="bg1"/>
              </a:solidFill>
              <a:effectLst>
                <a:outerShdw blurRad="50800" dist="38100" dir="2700000" algn="tl" rotWithShape="0">
                  <a:prstClr val="black">
                    <a:alpha val="40000"/>
                  </a:prstClr>
                </a:outerShdw>
              </a:effectLst>
              <a:latin typeface="+mj-lt"/>
            </a:endParaRPr>
          </a:p>
        </p:txBody>
      </p:sp>
    </p:spTree>
    <p:extLst>
      <p:ext uri="{BB962C8B-B14F-4D97-AF65-F5344CB8AC3E}">
        <p14:creationId xmlns:p14="http://schemas.microsoft.com/office/powerpoint/2010/main" val="2521844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731520" y="613410"/>
            <a:ext cx="13167360" cy="60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3710" r:id="rId1"/>
    <p:sldLayoutId id="2147483713" r:id="rId2"/>
    <p:sldLayoutId id="2147483728" r:id="rId3"/>
    <p:sldLayoutId id="2147483692" r:id="rId4"/>
    <p:sldLayoutId id="2147483711"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12" r:id="rId19"/>
    <p:sldLayoutId id="2147483727" r:id="rId20"/>
    <p:sldLayoutId id="2147483697" r:id="rId21"/>
    <p:sldLayoutId id="2147483729" r:id="rId22"/>
    <p:sldLayoutId id="2147483730" r:id="rId23"/>
    <p:sldLayoutId id="2147483731" r:id="rId24"/>
  </p:sldLayoutIdLst>
  <p:hf hdr="0" ftr="0" dt="0"/>
  <p:txStyles>
    <p:titleStyle>
      <a:lvl1pPr algn="l" defTabSz="653110" rtl="0" eaLnBrk="0" fontAlgn="base" hangingPunct="0">
        <a:spcBef>
          <a:spcPct val="0"/>
        </a:spcBef>
        <a:spcAft>
          <a:spcPct val="0"/>
        </a:spcAft>
        <a:defRPr sz="5100" b="1" kern="1200">
          <a:solidFill>
            <a:schemeClr val="tx1"/>
          </a:solidFill>
          <a:latin typeface="Century Gothic" panose="020B0502020202020204" pitchFamily="34" charset="0"/>
          <a:ea typeface="Century Gothic" pitchFamily="34" charset="0"/>
          <a:cs typeface="Century Gothic" panose="020B0502020202020204" pitchFamily="34" charset="0"/>
        </a:defRPr>
      </a:lvl1pPr>
      <a:lvl2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2pPr>
      <a:lvl3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3pPr>
      <a:lvl4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4pPr>
      <a:lvl5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5pPr>
      <a:lvl6pPr marL="653110" algn="l" defTabSz="653110" rtl="0" fontAlgn="base">
        <a:spcBef>
          <a:spcPct val="0"/>
        </a:spcBef>
        <a:spcAft>
          <a:spcPct val="0"/>
        </a:spcAft>
        <a:defRPr sz="5100" b="1">
          <a:solidFill>
            <a:schemeClr val="tx1"/>
          </a:solidFill>
          <a:latin typeface="Century Gothic" pitchFamily="34" charset="0"/>
        </a:defRPr>
      </a:lvl6pPr>
      <a:lvl7pPr marL="1306220" algn="l" defTabSz="653110" rtl="0" fontAlgn="base">
        <a:spcBef>
          <a:spcPct val="0"/>
        </a:spcBef>
        <a:spcAft>
          <a:spcPct val="0"/>
        </a:spcAft>
        <a:defRPr sz="5100" b="1">
          <a:solidFill>
            <a:schemeClr val="tx1"/>
          </a:solidFill>
          <a:latin typeface="Century Gothic" pitchFamily="34" charset="0"/>
        </a:defRPr>
      </a:lvl7pPr>
      <a:lvl8pPr marL="1959331" algn="l" defTabSz="653110" rtl="0" fontAlgn="base">
        <a:spcBef>
          <a:spcPct val="0"/>
        </a:spcBef>
        <a:spcAft>
          <a:spcPct val="0"/>
        </a:spcAft>
        <a:defRPr sz="5100" b="1">
          <a:solidFill>
            <a:schemeClr val="tx1"/>
          </a:solidFill>
          <a:latin typeface="Century Gothic" pitchFamily="34" charset="0"/>
        </a:defRPr>
      </a:lvl8pPr>
      <a:lvl9pPr marL="2612441" algn="l" defTabSz="653110" rtl="0" fontAlgn="base">
        <a:spcBef>
          <a:spcPct val="0"/>
        </a:spcBef>
        <a:spcAft>
          <a:spcPct val="0"/>
        </a:spcAft>
        <a:defRPr sz="5100" b="1">
          <a:solidFill>
            <a:schemeClr val="tx1"/>
          </a:solidFill>
          <a:latin typeface="Century Gothic" pitchFamily="34" charset="0"/>
        </a:defRPr>
      </a:lvl9pPr>
    </p:titleStyle>
    <p:bodyStyle>
      <a:lvl1pPr marL="489833" indent="-489833" algn="l" defTabSz="653110" rtl="0" eaLnBrk="0" fontAlgn="base" hangingPunct="0">
        <a:lnSpc>
          <a:spcPct val="120000"/>
        </a:lnSpc>
        <a:spcBef>
          <a:spcPct val="20000"/>
        </a:spcBef>
        <a:spcAft>
          <a:spcPct val="0"/>
        </a:spcAft>
        <a:buFont typeface="Calibri Light" pitchFamily="34" charset="0"/>
        <a:buChar char="»"/>
        <a:defRPr sz="3400" kern="1200">
          <a:solidFill>
            <a:srgbClr val="595959"/>
          </a:solidFill>
          <a:latin typeface="Calibri Light" panose="020F0302020204030204" pitchFamily="34" charset="0"/>
          <a:ea typeface="+mn-ea"/>
          <a:cs typeface="+mn-cs"/>
        </a:defRPr>
      </a:lvl1pPr>
      <a:lvl2pPr marL="1306220" indent="-653110" algn="l" defTabSz="653110" rtl="0" eaLnBrk="0" fontAlgn="base" hangingPunct="0">
        <a:spcBef>
          <a:spcPct val="20000"/>
        </a:spcBef>
        <a:spcAft>
          <a:spcPct val="0"/>
        </a:spcAft>
        <a:buFont typeface="Arial" charset="0"/>
        <a:buChar char="•"/>
        <a:defRPr sz="3400" kern="1200">
          <a:solidFill>
            <a:srgbClr val="595959"/>
          </a:solidFill>
          <a:latin typeface="Calibri Light" panose="020F0302020204030204" pitchFamily="34" charset="0"/>
          <a:ea typeface="+mn-ea"/>
          <a:cs typeface="+mn-cs"/>
        </a:defRPr>
      </a:lvl2pPr>
      <a:lvl3pPr marL="1632776" indent="-326555" algn="l" defTabSz="653110" rtl="0" eaLnBrk="0" fontAlgn="base" hangingPunct="0">
        <a:spcBef>
          <a:spcPct val="20000"/>
        </a:spcBef>
        <a:spcAft>
          <a:spcPct val="0"/>
        </a:spcAft>
        <a:buFont typeface="Arial" charset="0"/>
        <a:buChar char="•"/>
        <a:defRPr sz="4300" kern="1200">
          <a:solidFill>
            <a:srgbClr val="595959"/>
          </a:solidFill>
          <a:latin typeface="Arial"/>
          <a:ea typeface="+mn-ea"/>
          <a:cs typeface="+mn-cs"/>
        </a:defRPr>
      </a:lvl3pPr>
      <a:lvl4pPr marL="2285886" indent="-326555" algn="l" defTabSz="653110" rtl="0" eaLnBrk="0" fontAlgn="base" hangingPunct="0">
        <a:spcBef>
          <a:spcPct val="20000"/>
        </a:spcBef>
        <a:spcAft>
          <a:spcPct val="0"/>
        </a:spcAft>
        <a:buFont typeface="Arial" charset="0"/>
        <a:buChar char="–"/>
        <a:defRPr sz="4300" kern="1200">
          <a:solidFill>
            <a:srgbClr val="595959"/>
          </a:solidFill>
          <a:latin typeface="Arial"/>
          <a:ea typeface="+mn-ea"/>
          <a:cs typeface="+mn-cs"/>
        </a:defRPr>
      </a:lvl4pPr>
      <a:lvl5pPr marL="2938996" indent="-326555" algn="l" defTabSz="653110" rtl="0" eaLnBrk="0" fontAlgn="base" hangingPunct="0">
        <a:spcBef>
          <a:spcPct val="20000"/>
        </a:spcBef>
        <a:spcAft>
          <a:spcPct val="0"/>
        </a:spcAft>
        <a:buFont typeface="Arial" charset="0"/>
        <a:buChar char="»"/>
        <a:defRPr sz="4300" kern="1200">
          <a:solidFill>
            <a:srgbClr val="595959"/>
          </a:solidFill>
          <a:latin typeface="Arial"/>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448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DBD5094-B042-06A3-2216-31F302118CF8}"/>
              </a:ext>
            </a:extLst>
          </p:cNvPr>
          <p:cNvSpPr txBox="1">
            <a:spLocks/>
          </p:cNvSpPr>
          <p:nvPr/>
        </p:nvSpPr>
        <p:spPr bwMode="auto">
          <a:xfrm>
            <a:off x="3657600" y="0"/>
            <a:ext cx="1098154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653110" rtl="0" eaLnBrk="0" fontAlgn="base" hangingPunct="0">
              <a:spcBef>
                <a:spcPct val="0"/>
              </a:spcBef>
              <a:spcAft>
                <a:spcPct val="0"/>
              </a:spcAft>
              <a:defRPr sz="5100" b="1" kern="1200">
                <a:solidFill>
                  <a:srgbClr val="1D3E72"/>
                </a:solidFill>
                <a:latin typeface="Century Gothic" panose="020B0502020202020204" pitchFamily="34" charset="0"/>
                <a:ea typeface="Century Gothic" pitchFamily="34" charset="0"/>
                <a:cs typeface="Century Gothic" panose="020B0502020202020204" pitchFamily="34" charset="0"/>
              </a:defRPr>
            </a:lvl1pPr>
            <a:lvl2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2pPr>
            <a:lvl3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3pPr>
            <a:lvl4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4pPr>
            <a:lvl5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5pPr>
            <a:lvl6pPr marL="653110" algn="l" defTabSz="653110" rtl="0" fontAlgn="base">
              <a:spcBef>
                <a:spcPct val="0"/>
              </a:spcBef>
              <a:spcAft>
                <a:spcPct val="0"/>
              </a:spcAft>
              <a:defRPr sz="5100" b="1">
                <a:solidFill>
                  <a:schemeClr val="tx1"/>
                </a:solidFill>
                <a:latin typeface="Century Gothic" pitchFamily="34" charset="0"/>
              </a:defRPr>
            </a:lvl6pPr>
            <a:lvl7pPr marL="1306220" algn="l" defTabSz="653110" rtl="0" fontAlgn="base">
              <a:spcBef>
                <a:spcPct val="0"/>
              </a:spcBef>
              <a:spcAft>
                <a:spcPct val="0"/>
              </a:spcAft>
              <a:defRPr sz="5100" b="1">
                <a:solidFill>
                  <a:schemeClr val="tx1"/>
                </a:solidFill>
                <a:latin typeface="Century Gothic" pitchFamily="34" charset="0"/>
              </a:defRPr>
            </a:lvl7pPr>
            <a:lvl8pPr marL="1959331" algn="l" defTabSz="653110" rtl="0" fontAlgn="base">
              <a:spcBef>
                <a:spcPct val="0"/>
              </a:spcBef>
              <a:spcAft>
                <a:spcPct val="0"/>
              </a:spcAft>
              <a:defRPr sz="5100" b="1">
                <a:solidFill>
                  <a:schemeClr val="tx1"/>
                </a:solidFill>
                <a:latin typeface="Century Gothic" pitchFamily="34" charset="0"/>
              </a:defRPr>
            </a:lvl8pPr>
            <a:lvl9pPr marL="2612441" algn="l" defTabSz="653110" rtl="0" fontAlgn="base">
              <a:spcBef>
                <a:spcPct val="0"/>
              </a:spcBef>
              <a:spcAft>
                <a:spcPct val="0"/>
              </a:spcAft>
              <a:defRPr sz="5100" b="1">
                <a:solidFill>
                  <a:schemeClr val="tx1"/>
                </a:solidFill>
                <a:latin typeface="Century Gothic" pitchFamily="34" charset="0"/>
              </a:defRPr>
            </a:lvl9pPr>
          </a:lstStyle>
          <a:p>
            <a:pPr marL="0" marR="0" lvl="0" indent="0" algn="l" defTabSz="653110" rtl="0" eaLnBrk="1" fontAlgn="base" latinLnBrk="0" hangingPunct="1">
              <a:lnSpc>
                <a:spcPct val="100000"/>
              </a:lnSpc>
              <a:spcBef>
                <a:spcPct val="0"/>
              </a:spcBef>
              <a:spcAft>
                <a:spcPct val="0"/>
              </a:spcAft>
              <a:buClrTx/>
              <a:buSzTx/>
              <a:buFontTx/>
              <a:buNone/>
              <a:tabLst/>
              <a:defRPr/>
            </a:pPr>
            <a:r>
              <a:rPr lang="es-ES" sz="4000" b="0" dirty="0">
                <a:solidFill>
                  <a:schemeClr val="bg1"/>
                </a:solidFill>
              </a:rPr>
              <a:t>Condado de Fresno Multi-Jurisdiccional 
</a:t>
            </a:r>
            <a:r>
              <a:rPr lang="es-ES" sz="4000" dirty="0">
                <a:solidFill>
                  <a:schemeClr val="bg1"/>
                </a:solidFill>
              </a:rPr>
              <a:t>Actualización del Elemento de Vivienda </a:t>
            </a:r>
            <a:r>
              <a:rPr kumimoji="0" lang="en-US" sz="6000" b="0" i="0" u="none" strike="noStrike" kern="1200" cap="none" spc="0" normalizeH="0" baseline="0" noProof="0" dirty="0">
                <a:ln>
                  <a:noFill/>
                </a:ln>
                <a:solidFill>
                  <a:srgbClr val="01B1EA"/>
                </a:solidFill>
                <a:effectLst/>
                <a:uLnTx/>
                <a:uFillTx/>
                <a:latin typeface="Arial" charset="0"/>
                <a:ea typeface="+mn-ea"/>
                <a:cs typeface="Arial" charset="0"/>
              </a:rPr>
              <a:t>Taller </a:t>
            </a:r>
            <a:r>
              <a:rPr kumimoji="0" lang="en-US" sz="6000" b="0" i="0" u="none" strike="noStrike" kern="1200" cap="none" spc="0" normalizeH="0" baseline="0" noProof="0" dirty="0" err="1">
                <a:ln>
                  <a:noFill/>
                </a:ln>
                <a:solidFill>
                  <a:srgbClr val="01B1EA"/>
                </a:solidFill>
                <a:effectLst/>
                <a:uLnTx/>
                <a:uFillTx/>
                <a:latin typeface="Arial" charset="0"/>
                <a:ea typeface="+mn-ea"/>
                <a:cs typeface="Arial" charset="0"/>
              </a:rPr>
              <a:t>Comunitario</a:t>
            </a:r>
            <a:r>
              <a:rPr kumimoji="0" lang="en-US" sz="6000" b="0" i="0" u="none" strike="noStrike" kern="1200" cap="none" spc="0" normalizeH="0" baseline="0" noProof="0" dirty="0">
                <a:ln>
                  <a:noFill/>
                </a:ln>
                <a:solidFill>
                  <a:srgbClr val="01B1EA"/>
                </a:solidFill>
                <a:effectLst/>
                <a:uLnTx/>
                <a:uFillTx/>
                <a:latin typeface="Arial" charset="0"/>
                <a:ea typeface="+mn-ea"/>
                <a:cs typeface="Arial" charset="0"/>
              </a:rPr>
              <a:t> </a:t>
            </a:r>
          </a:p>
          <a:p>
            <a:pPr marL="0" marR="0" lvl="0" indent="0" algn="l" defTabSz="65311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1B1EA"/>
                </a:solidFill>
                <a:effectLst/>
                <a:uLnTx/>
                <a:uFillTx/>
                <a:latin typeface="Arial" charset="0"/>
                <a:ea typeface="+mn-ea"/>
                <a:cs typeface="Arial" charset="0"/>
              </a:rPr>
              <a:t>Fecha</a:t>
            </a:r>
            <a:r>
              <a:rPr kumimoji="0" lang="en-US" sz="2400" b="0" i="0" u="none" strike="noStrike" kern="1200" cap="none" spc="0" normalizeH="0" baseline="0" noProof="0" dirty="0">
                <a:ln>
                  <a:noFill/>
                </a:ln>
                <a:solidFill>
                  <a:srgbClr val="01B1EA"/>
                </a:solidFill>
                <a:effectLst/>
                <a:uLnTx/>
                <a:uFillTx/>
                <a:latin typeface="Arial" charset="0"/>
                <a:ea typeface="+mn-ea"/>
                <a:cs typeface="Arial" charset="0"/>
              </a:rPr>
              <a:t> de la </a:t>
            </a:r>
            <a:r>
              <a:rPr kumimoji="0" lang="en-US" sz="2400" b="0" i="0" u="none" strike="noStrike" kern="1200" cap="none" spc="0" normalizeH="0" baseline="0" noProof="0" dirty="0" err="1">
                <a:ln>
                  <a:noFill/>
                </a:ln>
                <a:solidFill>
                  <a:srgbClr val="01B1EA"/>
                </a:solidFill>
                <a:effectLst/>
                <a:uLnTx/>
                <a:uFillTx/>
                <a:latin typeface="Arial" charset="0"/>
                <a:ea typeface="+mn-ea"/>
                <a:cs typeface="Arial" charset="0"/>
              </a:rPr>
              <a:t>reunión</a:t>
            </a:r>
            <a:r>
              <a:rPr kumimoji="0" lang="en-US" sz="2400" b="0" i="0" u="none" strike="noStrike" kern="1200" cap="none" spc="0" normalizeH="0" baseline="0" noProof="0" dirty="0">
                <a:ln>
                  <a:noFill/>
                </a:ln>
                <a:solidFill>
                  <a:srgbClr val="01B1EA"/>
                </a:solidFill>
                <a:effectLst/>
                <a:uLnTx/>
                <a:uFillTx/>
                <a:latin typeface="Arial" charset="0"/>
                <a:ea typeface="+mn-ea"/>
                <a:cs typeface="Arial" charset="0"/>
              </a:rPr>
              <a:t>: 31 de Agosto de 2022</a:t>
            </a:r>
          </a:p>
        </p:txBody>
      </p:sp>
    </p:spTree>
    <p:extLst>
      <p:ext uri="{BB962C8B-B14F-4D97-AF65-F5344CB8AC3E}">
        <p14:creationId xmlns:p14="http://schemas.microsoft.com/office/powerpoint/2010/main" val="2488641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8C13-7C6E-47E6-B0C3-C3139C394949}"/>
              </a:ext>
            </a:extLst>
          </p:cNvPr>
          <p:cNvSpPr>
            <a:spLocks noGrp="1"/>
          </p:cNvSpPr>
          <p:nvPr>
            <p:ph type="title"/>
          </p:nvPr>
        </p:nvSpPr>
        <p:spPr>
          <a:xfrm>
            <a:off x="731520" y="512064"/>
            <a:ext cx="13167360" cy="603631"/>
          </a:xfrm>
        </p:spPr>
        <p:txBody>
          <a:bodyPr/>
          <a:lstStyle/>
          <a:p>
            <a:r>
              <a:rPr lang="es-ES" dirty="0"/>
              <a:t>¿Cómo se determina el RHNA?</a:t>
            </a:r>
            <a:r>
              <a:rPr lang="en-US" dirty="0"/>
              <a:t> </a:t>
            </a:r>
          </a:p>
        </p:txBody>
      </p:sp>
      <p:sp>
        <p:nvSpPr>
          <p:cNvPr id="4" name="TextBox 3">
            <a:extLst>
              <a:ext uri="{FF2B5EF4-FFF2-40B4-BE49-F238E27FC236}">
                <a16:creationId xmlns:a16="http://schemas.microsoft.com/office/drawing/2014/main" id="{7A1A8D7A-0F82-4553-B598-4F379601BAD2}"/>
              </a:ext>
            </a:extLst>
          </p:cNvPr>
          <p:cNvSpPr txBox="1"/>
          <p:nvPr/>
        </p:nvSpPr>
        <p:spPr>
          <a:xfrm>
            <a:off x="468453" y="1493090"/>
            <a:ext cx="3749040" cy="646331"/>
          </a:xfrm>
          <a:prstGeom prst="rect">
            <a:avLst/>
          </a:prstGeom>
          <a:noFill/>
        </p:spPr>
        <p:txBody>
          <a:bodyPr wrap="square" rtlCol="0">
            <a:spAutoFit/>
          </a:bodyPr>
          <a:lstStyle/>
          <a:p>
            <a:pPr algn="ctr"/>
            <a:r>
              <a:rPr lang="en-US" sz="3600" dirty="0" err="1">
                <a:latin typeface="+mn-lt"/>
              </a:rPr>
              <a:t>Rol</a:t>
            </a:r>
            <a:r>
              <a:rPr lang="en-US" sz="3600" dirty="0">
                <a:latin typeface="+mn-lt"/>
              </a:rPr>
              <a:t> del Estado</a:t>
            </a:r>
          </a:p>
        </p:txBody>
      </p:sp>
      <p:sp>
        <p:nvSpPr>
          <p:cNvPr id="5" name="TextBox 4">
            <a:extLst>
              <a:ext uri="{FF2B5EF4-FFF2-40B4-BE49-F238E27FC236}">
                <a16:creationId xmlns:a16="http://schemas.microsoft.com/office/drawing/2014/main" id="{795B87CE-C014-4120-B9A8-5527229D15A5}"/>
              </a:ext>
            </a:extLst>
          </p:cNvPr>
          <p:cNvSpPr txBox="1"/>
          <p:nvPr/>
        </p:nvSpPr>
        <p:spPr>
          <a:xfrm>
            <a:off x="533400" y="2198652"/>
            <a:ext cx="3749040" cy="1938992"/>
          </a:xfrm>
          <a:prstGeom prst="rect">
            <a:avLst/>
          </a:prstGeom>
          <a:noFill/>
        </p:spPr>
        <p:txBody>
          <a:bodyPr wrap="square">
            <a:spAutoFit/>
          </a:bodyPr>
          <a:lstStyle/>
          <a:p>
            <a:pPr algn="ctr"/>
            <a:r>
              <a:rPr lang="es-ES" sz="2400" dirty="0">
                <a:latin typeface="+mn-lt"/>
              </a:rPr>
              <a:t>El Estado proyecta las necesidades futuras de vivienda en varios niveles de ingresos y asigna unidades a los COG en todo el estado</a:t>
            </a:r>
            <a:endParaRPr lang="en-US" sz="2400" dirty="0">
              <a:latin typeface="+mn-lt"/>
            </a:endParaRPr>
          </a:p>
        </p:txBody>
      </p:sp>
      <p:pic>
        <p:nvPicPr>
          <p:cNvPr id="6" name="Graphic 5" descr="Bank with solid fill">
            <a:extLst>
              <a:ext uri="{FF2B5EF4-FFF2-40B4-BE49-F238E27FC236}">
                <a16:creationId xmlns:a16="http://schemas.microsoft.com/office/drawing/2014/main" id="{4A38DCD3-8519-4F7A-9822-4306931E42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0600" y="5058440"/>
            <a:ext cx="2133600" cy="2133600"/>
          </a:xfrm>
          <a:prstGeom prst="rect">
            <a:avLst/>
          </a:prstGeom>
        </p:spPr>
      </p:pic>
      <p:sp>
        <p:nvSpPr>
          <p:cNvPr id="7" name="Arrow: Down 6">
            <a:extLst>
              <a:ext uri="{FF2B5EF4-FFF2-40B4-BE49-F238E27FC236}">
                <a16:creationId xmlns:a16="http://schemas.microsoft.com/office/drawing/2014/main" id="{28A470DB-AFDC-4FDC-83BC-907E9A9BEB27}"/>
              </a:ext>
            </a:extLst>
          </p:cNvPr>
          <p:cNvSpPr/>
          <p:nvPr/>
        </p:nvSpPr>
        <p:spPr>
          <a:xfrm rot="16200000">
            <a:off x="4727314" y="2265847"/>
            <a:ext cx="457200" cy="1188720"/>
          </a:xfrm>
          <a:prstGeom prst="downArrow">
            <a:avLst/>
          </a:prstGeom>
          <a:solidFill>
            <a:srgbClr val="74A7E6"/>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8" name="TextBox 7">
            <a:extLst>
              <a:ext uri="{FF2B5EF4-FFF2-40B4-BE49-F238E27FC236}">
                <a16:creationId xmlns:a16="http://schemas.microsoft.com/office/drawing/2014/main" id="{F8A65D75-76FA-408D-B8F5-4E66AC5D2724}"/>
              </a:ext>
            </a:extLst>
          </p:cNvPr>
          <p:cNvSpPr txBox="1"/>
          <p:nvPr/>
        </p:nvSpPr>
        <p:spPr>
          <a:xfrm>
            <a:off x="5638800" y="1493092"/>
            <a:ext cx="3749040" cy="646331"/>
          </a:xfrm>
          <a:prstGeom prst="rect">
            <a:avLst/>
          </a:prstGeom>
          <a:noFill/>
        </p:spPr>
        <p:txBody>
          <a:bodyPr wrap="square">
            <a:spAutoFit/>
          </a:bodyPr>
          <a:lstStyle/>
          <a:p>
            <a:pPr algn="ctr"/>
            <a:r>
              <a:rPr lang="en-US" sz="3600" dirty="0" err="1">
                <a:latin typeface="+mn-lt"/>
              </a:rPr>
              <a:t>Papel</a:t>
            </a:r>
            <a:r>
              <a:rPr lang="en-US" sz="3600" dirty="0">
                <a:latin typeface="+mn-lt"/>
              </a:rPr>
              <a:t> Regional  </a:t>
            </a:r>
          </a:p>
        </p:txBody>
      </p:sp>
      <p:sp>
        <p:nvSpPr>
          <p:cNvPr id="9" name="TextBox 8">
            <a:extLst>
              <a:ext uri="{FF2B5EF4-FFF2-40B4-BE49-F238E27FC236}">
                <a16:creationId xmlns:a16="http://schemas.microsoft.com/office/drawing/2014/main" id="{0A71BE12-D0D6-4334-80DC-12EC0918A445}"/>
              </a:ext>
            </a:extLst>
          </p:cNvPr>
          <p:cNvSpPr txBox="1"/>
          <p:nvPr/>
        </p:nvSpPr>
        <p:spPr>
          <a:xfrm>
            <a:off x="5410200" y="2198652"/>
            <a:ext cx="4191000" cy="1938992"/>
          </a:xfrm>
          <a:prstGeom prst="rect">
            <a:avLst/>
          </a:prstGeom>
          <a:noFill/>
        </p:spPr>
        <p:txBody>
          <a:bodyPr wrap="square">
            <a:spAutoFit/>
          </a:bodyPr>
          <a:lstStyle/>
          <a:p>
            <a:pPr algn="ctr"/>
            <a:r>
              <a:rPr lang="es-ES" sz="2400" dirty="0">
                <a:latin typeface="+mn-lt"/>
              </a:rPr>
              <a:t>El COG desarrolla una metodología para evaluar los factores de distribución de unidades a cada jurisdicción; metodología aprobada por HCD</a:t>
            </a:r>
            <a:r>
              <a:rPr lang="en-US" sz="2400" dirty="0">
                <a:latin typeface="+mn-lt"/>
              </a:rPr>
              <a:t> </a:t>
            </a:r>
          </a:p>
        </p:txBody>
      </p:sp>
      <p:sp>
        <p:nvSpPr>
          <p:cNvPr id="10" name="TextBox 9">
            <a:extLst>
              <a:ext uri="{FF2B5EF4-FFF2-40B4-BE49-F238E27FC236}">
                <a16:creationId xmlns:a16="http://schemas.microsoft.com/office/drawing/2014/main" id="{C81FF091-4365-4528-B14D-BC4AB60AC093}"/>
              </a:ext>
            </a:extLst>
          </p:cNvPr>
          <p:cNvSpPr txBox="1"/>
          <p:nvPr/>
        </p:nvSpPr>
        <p:spPr>
          <a:xfrm>
            <a:off x="5410200" y="4313685"/>
            <a:ext cx="4323847" cy="769441"/>
          </a:xfrm>
          <a:prstGeom prst="rect">
            <a:avLst/>
          </a:prstGeom>
          <a:noFill/>
        </p:spPr>
        <p:txBody>
          <a:bodyPr wrap="square">
            <a:spAutoFit/>
          </a:bodyPr>
          <a:lstStyle/>
          <a:p>
            <a:pPr algn="ctr"/>
            <a:r>
              <a:rPr lang="en-US" sz="2400" b="1" dirty="0">
                <a:solidFill>
                  <a:srgbClr val="74A7E6"/>
                </a:solidFill>
              </a:rPr>
              <a:t>Fresno COG RHNA = 58,298</a:t>
            </a:r>
          </a:p>
          <a:p>
            <a:pPr algn="ctr"/>
            <a:r>
              <a:rPr lang="es-ES" sz="2000" b="1" dirty="0">
                <a:solidFill>
                  <a:srgbClr val="74A7E6"/>
                </a:solidFill>
              </a:rPr>
              <a:t>Adoptado en junio de 2022</a:t>
            </a:r>
            <a:endParaRPr lang="en-US" sz="2000" b="1" dirty="0">
              <a:solidFill>
                <a:srgbClr val="74A7E6"/>
              </a:solidFill>
            </a:endParaRPr>
          </a:p>
        </p:txBody>
      </p:sp>
      <p:pic>
        <p:nvPicPr>
          <p:cNvPr id="11" name="Graphic 10" descr="Mortgage with solid fill">
            <a:extLst>
              <a:ext uri="{FF2B5EF4-FFF2-40B4-BE49-F238E27FC236}">
                <a16:creationId xmlns:a16="http://schemas.microsoft.com/office/drawing/2014/main" id="{A7776B2A-E6EA-488B-8BF3-0BD10370EC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5553" y="4897992"/>
            <a:ext cx="2255533" cy="2255533"/>
          </a:xfrm>
          <a:prstGeom prst="rect">
            <a:avLst/>
          </a:prstGeom>
        </p:spPr>
      </p:pic>
      <p:sp>
        <p:nvSpPr>
          <p:cNvPr id="12" name="Arrow: Down 11">
            <a:extLst>
              <a:ext uri="{FF2B5EF4-FFF2-40B4-BE49-F238E27FC236}">
                <a16:creationId xmlns:a16="http://schemas.microsoft.com/office/drawing/2014/main" id="{237301FC-C11E-4271-A707-EED91CA4543B}"/>
              </a:ext>
            </a:extLst>
          </p:cNvPr>
          <p:cNvSpPr/>
          <p:nvPr/>
        </p:nvSpPr>
        <p:spPr>
          <a:xfrm rot="16200000">
            <a:off x="9837420" y="2283209"/>
            <a:ext cx="457200" cy="1188720"/>
          </a:xfrm>
          <a:prstGeom prst="downArrow">
            <a:avLst/>
          </a:prstGeom>
          <a:solidFill>
            <a:srgbClr val="74A7E6"/>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5B457B6-6BBC-4C25-996E-4D9698D72CCE}"/>
              </a:ext>
            </a:extLst>
          </p:cNvPr>
          <p:cNvSpPr txBox="1"/>
          <p:nvPr/>
        </p:nvSpPr>
        <p:spPr>
          <a:xfrm>
            <a:off x="10744200" y="1493091"/>
            <a:ext cx="3749040" cy="646331"/>
          </a:xfrm>
          <a:prstGeom prst="rect">
            <a:avLst/>
          </a:prstGeom>
          <a:noFill/>
        </p:spPr>
        <p:txBody>
          <a:bodyPr wrap="square">
            <a:spAutoFit/>
          </a:bodyPr>
          <a:lstStyle/>
          <a:p>
            <a:pPr algn="ctr"/>
            <a:r>
              <a:rPr lang="en-US" sz="3600" dirty="0" err="1">
                <a:latin typeface="+mn-lt"/>
              </a:rPr>
              <a:t>Rol</a:t>
            </a:r>
            <a:r>
              <a:rPr lang="en-US" sz="3600" dirty="0">
                <a:latin typeface="+mn-lt"/>
              </a:rPr>
              <a:t> local</a:t>
            </a:r>
          </a:p>
        </p:txBody>
      </p:sp>
      <p:sp>
        <p:nvSpPr>
          <p:cNvPr id="14" name="TextBox 13">
            <a:extLst>
              <a:ext uri="{FF2B5EF4-FFF2-40B4-BE49-F238E27FC236}">
                <a16:creationId xmlns:a16="http://schemas.microsoft.com/office/drawing/2014/main" id="{730BCEBA-654F-44D9-AA49-4599AE357E0C}"/>
              </a:ext>
            </a:extLst>
          </p:cNvPr>
          <p:cNvSpPr txBox="1"/>
          <p:nvPr/>
        </p:nvSpPr>
        <p:spPr>
          <a:xfrm>
            <a:off x="10744200" y="2198652"/>
            <a:ext cx="3749040" cy="2308324"/>
          </a:xfrm>
          <a:prstGeom prst="rect">
            <a:avLst/>
          </a:prstGeom>
          <a:noFill/>
        </p:spPr>
        <p:txBody>
          <a:bodyPr wrap="square">
            <a:spAutoFit/>
          </a:bodyPr>
          <a:lstStyle/>
          <a:p>
            <a:pPr algn="ctr"/>
            <a:r>
              <a:rPr lang="es-ES" sz="2400" dirty="0">
                <a:latin typeface="+mn-lt"/>
              </a:rPr>
              <a:t>Las ciudades y los condados son unidades asignadas. Luego deben encontrar formas de acomodar: suficiente tierra con densidades apropiadas</a:t>
            </a:r>
            <a:r>
              <a:rPr lang="en-US" sz="2400" dirty="0">
                <a:latin typeface="+mn-lt"/>
              </a:rPr>
              <a:t> </a:t>
            </a:r>
          </a:p>
        </p:txBody>
      </p:sp>
      <p:pic>
        <p:nvPicPr>
          <p:cNvPr id="15" name="Graphic 14" descr="Neighborhood outline">
            <a:extLst>
              <a:ext uri="{FF2B5EF4-FFF2-40B4-BE49-F238E27FC236}">
                <a16:creationId xmlns:a16="http://schemas.microsoft.com/office/drawing/2014/main" id="{D42B05F7-C186-4B0C-BD5C-C3116B6E5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565761" y="4691280"/>
            <a:ext cx="2332562" cy="2332562"/>
          </a:xfrm>
          <a:prstGeom prst="rect">
            <a:avLst/>
          </a:prstGeom>
        </p:spPr>
      </p:pic>
      <p:sp>
        <p:nvSpPr>
          <p:cNvPr id="16" name="TextBox 15">
            <a:extLst>
              <a:ext uri="{FF2B5EF4-FFF2-40B4-BE49-F238E27FC236}">
                <a16:creationId xmlns:a16="http://schemas.microsoft.com/office/drawing/2014/main" id="{92BF486D-EE20-E466-EFB6-6192C38A6367}"/>
              </a:ext>
            </a:extLst>
          </p:cNvPr>
          <p:cNvSpPr txBox="1"/>
          <p:nvPr/>
        </p:nvSpPr>
        <p:spPr>
          <a:xfrm>
            <a:off x="474315" y="4460448"/>
            <a:ext cx="4481599" cy="461665"/>
          </a:xfrm>
          <a:prstGeom prst="rect">
            <a:avLst/>
          </a:prstGeom>
          <a:noFill/>
        </p:spPr>
        <p:txBody>
          <a:bodyPr wrap="square">
            <a:spAutoFit/>
          </a:bodyPr>
          <a:lstStyle/>
          <a:p>
            <a:r>
              <a:rPr lang="en-US" sz="2400" b="1" dirty="0">
                <a:solidFill>
                  <a:srgbClr val="74A7E6"/>
                </a:solidFill>
              </a:rPr>
              <a:t>Total RHNA = 2,502,971</a:t>
            </a:r>
          </a:p>
        </p:txBody>
      </p:sp>
    </p:spTree>
    <p:extLst>
      <p:ext uri="{BB962C8B-B14F-4D97-AF65-F5344CB8AC3E}">
        <p14:creationId xmlns:p14="http://schemas.microsoft.com/office/powerpoint/2010/main" val="2897672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F40320-BCD3-4B32-91B3-ECF18CBB9F49}"/>
              </a:ext>
            </a:extLst>
          </p:cNvPr>
          <p:cNvSpPr>
            <a:spLocks noGrp="1"/>
          </p:cNvSpPr>
          <p:nvPr>
            <p:ph type="title"/>
          </p:nvPr>
        </p:nvSpPr>
        <p:spPr>
          <a:xfrm>
            <a:off x="731520" y="512064"/>
            <a:ext cx="13167360" cy="603631"/>
          </a:xfrm>
        </p:spPr>
        <p:txBody>
          <a:bodyPr/>
          <a:lstStyle/>
          <a:p>
            <a:r>
              <a:rPr lang="en-US" dirty="0"/>
              <a:t>Fresno COG RHNA </a:t>
            </a:r>
          </a:p>
        </p:txBody>
      </p:sp>
      <p:graphicFrame>
        <p:nvGraphicFramePr>
          <p:cNvPr id="8" name="Chart 7">
            <a:extLst>
              <a:ext uri="{FF2B5EF4-FFF2-40B4-BE49-F238E27FC236}">
                <a16:creationId xmlns:a16="http://schemas.microsoft.com/office/drawing/2014/main" id="{A956D22D-C358-4E5F-B61C-4C05C30EB00D}"/>
              </a:ext>
            </a:extLst>
          </p:cNvPr>
          <p:cNvGraphicFramePr>
            <a:graphicFrameLocks/>
          </p:cNvGraphicFramePr>
          <p:nvPr>
            <p:extLst>
              <p:ext uri="{D42A27DB-BD31-4B8C-83A1-F6EECF244321}">
                <p14:modId xmlns:p14="http://schemas.microsoft.com/office/powerpoint/2010/main" val="1869676784"/>
              </p:ext>
            </p:extLst>
          </p:nvPr>
        </p:nvGraphicFramePr>
        <p:xfrm>
          <a:off x="381000" y="1354996"/>
          <a:ext cx="8482268" cy="6898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ABB296A9-4FC6-4B1B-B3E8-E57D7A809B16}"/>
              </a:ext>
            </a:extLst>
          </p:cNvPr>
          <p:cNvGraphicFramePr>
            <a:graphicFrameLocks noGrp="1"/>
          </p:cNvGraphicFramePr>
          <p:nvPr>
            <p:extLst>
              <p:ext uri="{D42A27DB-BD31-4B8C-83A1-F6EECF244321}">
                <p14:modId xmlns:p14="http://schemas.microsoft.com/office/powerpoint/2010/main" val="2761308450"/>
              </p:ext>
            </p:extLst>
          </p:nvPr>
        </p:nvGraphicFramePr>
        <p:xfrm>
          <a:off x="8905885" y="304800"/>
          <a:ext cx="5361876" cy="6985935"/>
        </p:xfrm>
        <a:graphic>
          <a:graphicData uri="http://schemas.openxmlformats.org/drawingml/2006/table">
            <a:tbl>
              <a:tblPr/>
              <a:tblGrid>
                <a:gridCol w="2161476">
                  <a:extLst>
                    <a:ext uri="{9D8B030D-6E8A-4147-A177-3AD203B41FA5}">
                      <a16:colId xmlns:a16="http://schemas.microsoft.com/office/drawing/2014/main" val="2214123363"/>
                    </a:ext>
                  </a:extLst>
                </a:gridCol>
                <a:gridCol w="1413108">
                  <a:extLst>
                    <a:ext uri="{9D8B030D-6E8A-4147-A177-3AD203B41FA5}">
                      <a16:colId xmlns:a16="http://schemas.microsoft.com/office/drawing/2014/main" val="922975233"/>
                    </a:ext>
                  </a:extLst>
                </a:gridCol>
                <a:gridCol w="1787292">
                  <a:extLst>
                    <a:ext uri="{9D8B030D-6E8A-4147-A177-3AD203B41FA5}">
                      <a16:colId xmlns:a16="http://schemas.microsoft.com/office/drawing/2014/main" val="3915257782"/>
                    </a:ext>
                  </a:extLst>
                </a:gridCol>
              </a:tblGrid>
              <a:tr h="1002161">
                <a:tc>
                  <a:txBody>
                    <a:bodyPr/>
                    <a:lstStyle/>
                    <a:p>
                      <a:pPr algn="ctr" fontAlgn="b"/>
                      <a:r>
                        <a:rPr lang="en-US" sz="2200" b="1" i="0" u="none" strike="noStrike" dirty="0" err="1">
                          <a:solidFill>
                            <a:srgbClr val="000000"/>
                          </a:solidFill>
                          <a:effectLst/>
                          <a:latin typeface="Calibri" panose="020F0502020204030204" pitchFamily="34" charset="0"/>
                        </a:rPr>
                        <a:t>Jurisdicción</a:t>
                      </a:r>
                      <a:endParaRPr lang="en-US" sz="22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A7E6"/>
                    </a:solidFill>
                  </a:tcPr>
                </a:tc>
                <a:tc>
                  <a:txBody>
                    <a:bodyPr/>
                    <a:lstStyle/>
                    <a:p>
                      <a:pPr algn="ctr" fontAlgn="b"/>
                      <a:endParaRPr lang="en-US" sz="2200" b="1" i="0" u="none" strike="noStrike" dirty="0">
                        <a:solidFill>
                          <a:srgbClr val="000000"/>
                        </a:solidFill>
                        <a:effectLst/>
                        <a:latin typeface="Calibri" panose="020F0502020204030204" pitchFamily="34" charset="0"/>
                      </a:endParaRPr>
                    </a:p>
                    <a:p>
                      <a:pPr algn="ctr" fontAlgn="b"/>
                      <a:r>
                        <a:rPr lang="en-US" sz="2200" b="1" i="0" u="none" strike="noStrike" dirty="0" err="1">
                          <a:solidFill>
                            <a:srgbClr val="000000"/>
                          </a:solidFill>
                          <a:effectLst/>
                          <a:latin typeface="Calibri" panose="020F0502020204030204" pitchFamily="34" charset="0"/>
                        </a:rPr>
                        <a:t>Asignación</a:t>
                      </a:r>
                      <a:r>
                        <a:rPr lang="en-US" sz="2200" b="1" i="0" u="none" strike="noStrike" dirty="0">
                          <a:solidFill>
                            <a:srgbClr val="000000"/>
                          </a:solidFill>
                          <a:effectLst/>
                          <a:latin typeface="Calibri" panose="020F0502020204030204" pitchFamily="34" charset="0"/>
                        </a:rPr>
                        <a:t> RHNA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A7E6"/>
                    </a:solidFill>
                  </a:tcPr>
                </a:tc>
                <a:tc>
                  <a:txBody>
                    <a:bodyPr/>
                    <a:lstStyle/>
                    <a:p>
                      <a:pPr algn="ctr" fontAlgn="b"/>
                      <a:endParaRPr lang="es-ES" sz="2200" b="1" i="0" u="none" strike="noStrike" dirty="0">
                        <a:solidFill>
                          <a:srgbClr val="000000"/>
                        </a:solidFill>
                        <a:effectLst/>
                        <a:latin typeface="Calibri" panose="020F0502020204030204" pitchFamily="34" charset="0"/>
                      </a:endParaRPr>
                    </a:p>
                    <a:p>
                      <a:pPr algn="ctr" fontAlgn="b"/>
                      <a:r>
                        <a:rPr lang="es-ES" sz="2200" b="1" i="0" u="none" strike="noStrike" dirty="0">
                          <a:solidFill>
                            <a:srgbClr val="000000"/>
                          </a:solidFill>
                          <a:effectLst/>
                          <a:latin typeface="Calibri" panose="020F0502020204030204" pitchFamily="34" charset="0"/>
                        </a:rPr>
                        <a:t>Porcentaje de Asignación de RHNA </a:t>
                      </a:r>
                      <a:endParaRPr lang="en-US" sz="2200" b="1"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4A7E6"/>
                    </a:solidFill>
                  </a:tcPr>
                </a:tc>
                <a:extLst>
                  <a:ext uri="{0D108BD9-81ED-4DB2-BD59-A6C34878D82A}">
                    <a16:rowId xmlns:a16="http://schemas.microsoft.com/office/drawing/2014/main" val="4157509855"/>
                  </a:ext>
                </a:extLst>
              </a:tr>
              <a:tr h="334411">
                <a:tc>
                  <a:txBody>
                    <a:bodyPr/>
                    <a:lstStyle/>
                    <a:p>
                      <a:pPr marL="117475" indent="0" algn="l" fontAlgn="b"/>
                      <a:r>
                        <a:rPr lang="en-US" sz="2000" b="0" i="0" u="none" strike="noStrike" dirty="0">
                          <a:solidFill>
                            <a:schemeClr val="tx1"/>
                          </a:solidFill>
                          <a:effectLst/>
                          <a:latin typeface="Calibri" panose="020F0502020204030204" pitchFamily="34" charset="0"/>
                        </a:rPr>
                        <a:t>Clovis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8,977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6699486"/>
                  </a:ext>
                </a:extLst>
              </a:tr>
              <a:tr h="334411">
                <a:tc>
                  <a:txBody>
                    <a:bodyPr/>
                    <a:lstStyle/>
                    <a:p>
                      <a:pPr marL="117475" indent="0" algn="l" fontAlgn="b"/>
                      <a:r>
                        <a:rPr lang="en-US" sz="2000" b="0" i="0" u="none" strike="noStrike" dirty="0">
                          <a:solidFill>
                            <a:schemeClr val="tx1"/>
                          </a:solidFill>
                          <a:effectLst/>
                          <a:latin typeface="Calibri" panose="020F0502020204030204" pitchFamily="34" charset="0"/>
                        </a:rPr>
                        <a:t>Coalinga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566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0382850"/>
                  </a:ext>
                </a:extLst>
              </a:tr>
              <a:tr h="334411">
                <a:tc>
                  <a:txBody>
                    <a:bodyPr/>
                    <a:lstStyle/>
                    <a:p>
                      <a:pPr marL="117475" indent="0" algn="l" fontAlgn="b"/>
                      <a:r>
                        <a:rPr lang="en-US" sz="2000" b="0" i="0" u="none" strike="noStrike" dirty="0">
                          <a:solidFill>
                            <a:schemeClr val="tx1"/>
                          </a:solidFill>
                          <a:effectLst/>
                          <a:latin typeface="Calibri" panose="020F0502020204030204" pitchFamily="34" charset="0"/>
                        </a:rPr>
                        <a:t>Firebaugh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443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03578"/>
                  </a:ext>
                </a:extLst>
              </a:tr>
              <a:tr h="334411">
                <a:tc>
                  <a:txBody>
                    <a:bodyPr/>
                    <a:lstStyle/>
                    <a:p>
                      <a:pPr marL="117475" indent="0" algn="l" fontAlgn="b"/>
                      <a:r>
                        <a:rPr lang="en-US" sz="2000" b="0" i="0" u="none" strike="noStrike" dirty="0">
                          <a:solidFill>
                            <a:schemeClr val="tx1"/>
                          </a:solidFill>
                          <a:effectLst/>
                          <a:latin typeface="Calibri" panose="020F0502020204030204" pitchFamily="34" charset="0"/>
                        </a:rPr>
                        <a:t>Fowler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339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4760776"/>
                  </a:ext>
                </a:extLst>
              </a:tr>
              <a:tr h="334411">
                <a:tc>
                  <a:txBody>
                    <a:bodyPr/>
                    <a:lstStyle/>
                    <a:p>
                      <a:pPr marL="117475" indent="0" algn="l" fontAlgn="b"/>
                      <a:r>
                        <a:rPr lang="en-US" sz="2000" b="1" i="0" u="none" strike="noStrike" dirty="0" err="1">
                          <a:solidFill>
                            <a:schemeClr val="tx1"/>
                          </a:solidFill>
                          <a:effectLst/>
                          <a:latin typeface="Calibri" panose="020F0502020204030204" pitchFamily="34" charset="0"/>
                        </a:rPr>
                        <a:t>Cuidad</a:t>
                      </a:r>
                      <a:r>
                        <a:rPr lang="en-US" sz="2000" b="1" i="0" u="none" strike="noStrike" dirty="0">
                          <a:solidFill>
                            <a:schemeClr val="tx1"/>
                          </a:solidFill>
                          <a:effectLst/>
                          <a:latin typeface="Calibri" panose="020F0502020204030204" pitchFamily="34" charset="0"/>
                        </a:rPr>
                        <a:t> de Fresno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1" i="0" u="none" strike="noStrike" dirty="0">
                          <a:solidFill>
                            <a:srgbClr val="000000"/>
                          </a:solidFill>
                          <a:effectLst/>
                          <a:latin typeface="Calibri" panose="020F0502020204030204" pitchFamily="34" charset="0"/>
                        </a:rPr>
                        <a:t>36,866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2000" b="1" i="0" u="none" strike="noStrike" dirty="0">
                          <a:solidFill>
                            <a:srgbClr val="000000"/>
                          </a:solidFill>
                          <a:effectLst/>
                          <a:latin typeface="Calibri" panose="020F0502020204030204" pitchFamily="34" charset="0"/>
                        </a:rPr>
                        <a:t>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13183978"/>
                  </a:ext>
                </a:extLst>
              </a:tr>
              <a:tr h="334411">
                <a:tc>
                  <a:txBody>
                    <a:bodyPr/>
                    <a:lstStyle/>
                    <a:p>
                      <a:pPr marL="117475" indent="0" algn="l" fontAlgn="b"/>
                      <a:r>
                        <a:rPr lang="en-US" sz="2000" b="0" i="0" u="none" strike="noStrike" dirty="0">
                          <a:solidFill>
                            <a:schemeClr val="tx1"/>
                          </a:solidFill>
                          <a:effectLst/>
                          <a:latin typeface="Calibri" panose="020F0502020204030204" pitchFamily="34" charset="0"/>
                        </a:rPr>
                        <a:t>Huron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4560184"/>
                  </a:ext>
                </a:extLst>
              </a:tr>
              <a:tr h="334411">
                <a:tc>
                  <a:txBody>
                    <a:bodyPr/>
                    <a:lstStyle/>
                    <a:p>
                      <a:pPr marL="117475" indent="0" algn="l" fontAlgn="b"/>
                      <a:r>
                        <a:rPr lang="en-US" sz="2000" b="0" i="0" u="none" strike="noStrike" dirty="0">
                          <a:solidFill>
                            <a:schemeClr val="tx1"/>
                          </a:solidFill>
                          <a:effectLst/>
                          <a:latin typeface="Calibri" panose="020F0502020204030204" pitchFamily="34" charset="0"/>
                        </a:rPr>
                        <a:t>Kerman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1,063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8238940"/>
                  </a:ext>
                </a:extLst>
              </a:tr>
              <a:tr h="334411">
                <a:tc>
                  <a:txBody>
                    <a:bodyPr/>
                    <a:lstStyle/>
                    <a:p>
                      <a:pPr marL="117475" indent="0" algn="l" fontAlgn="b"/>
                      <a:r>
                        <a:rPr lang="en-US" sz="2000" b="0" i="0" u="none" strike="noStrike" dirty="0">
                          <a:solidFill>
                            <a:schemeClr val="tx1"/>
                          </a:solidFill>
                          <a:effectLst/>
                          <a:latin typeface="Calibri" panose="020F0502020204030204" pitchFamily="34" charset="0"/>
                        </a:rPr>
                        <a:t>Kingsburg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882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840508"/>
                  </a:ext>
                </a:extLst>
              </a:tr>
              <a:tr h="334411">
                <a:tc>
                  <a:txBody>
                    <a:bodyPr/>
                    <a:lstStyle/>
                    <a:p>
                      <a:pPr marL="117475" indent="0" algn="l" fontAlgn="b"/>
                      <a:r>
                        <a:rPr lang="en-US" sz="2000" b="0" i="0" u="none" strike="noStrike" dirty="0">
                          <a:solidFill>
                            <a:schemeClr val="tx1"/>
                          </a:solidFill>
                          <a:effectLst/>
                          <a:latin typeface="Calibri" panose="020F0502020204030204" pitchFamily="34" charset="0"/>
                        </a:rPr>
                        <a:t>Mendota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642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0688295"/>
                  </a:ext>
                </a:extLst>
              </a:tr>
              <a:tr h="334411">
                <a:tc>
                  <a:txBody>
                    <a:bodyPr/>
                    <a:lstStyle/>
                    <a:p>
                      <a:pPr marL="117475" indent="0" algn="l" fontAlgn="b"/>
                      <a:r>
                        <a:rPr lang="en-US" sz="2000" b="0" i="0" u="none" strike="noStrike" dirty="0">
                          <a:solidFill>
                            <a:schemeClr val="tx1"/>
                          </a:solidFill>
                          <a:effectLst/>
                          <a:latin typeface="Calibri" panose="020F0502020204030204" pitchFamily="34" charset="0"/>
                        </a:rPr>
                        <a:t>Orange Cove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469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47593"/>
                  </a:ext>
                </a:extLst>
              </a:tr>
              <a:tr h="334411">
                <a:tc>
                  <a:txBody>
                    <a:bodyPr/>
                    <a:lstStyle/>
                    <a:p>
                      <a:pPr marL="117475" indent="0" algn="l" fontAlgn="b"/>
                      <a:r>
                        <a:rPr lang="en-US" sz="2000" b="0" i="0" u="none" strike="noStrike" dirty="0">
                          <a:solidFill>
                            <a:schemeClr val="tx1"/>
                          </a:solidFill>
                          <a:effectLst/>
                          <a:latin typeface="Calibri" panose="020F0502020204030204" pitchFamily="34" charset="0"/>
                        </a:rPr>
                        <a:t>Parlier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1943253"/>
                  </a:ext>
                </a:extLst>
              </a:tr>
              <a:tr h="334411">
                <a:tc>
                  <a:txBody>
                    <a:bodyPr/>
                    <a:lstStyle/>
                    <a:p>
                      <a:pPr marL="117475" indent="0" algn="l" fontAlgn="b"/>
                      <a:r>
                        <a:rPr lang="en-US" sz="2000" b="0" i="0" u="none" strike="noStrike" dirty="0">
                          <a:solidFill>
                            <a:schemeClr val="tx1"/>
                          </a:solidFill>
                          <a:effectLst/>
                          <a:latin typeface="Calibri" panose="020F0502020204030204" pitchFamily="34" charset="0"/>
                        </a:rPr>
                        <a:t>Reedley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1,463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1908342"/>
                  </a:ext>
                </a:extLst>
              </a:tr>
              <a:tr h="334411">
                <a:tc>
                  <a:txBody>
                    <a:bodyPr/>
                    <a:lstStyle/>
                    <a:p>
                      <a:pPr marL="117475" indent="0" algn="l" fontAlgn="b"/>
                      <a:r>
                        <a:rPr lang="en-US" sz="2000" b="0" i="0" u="none" strike="noStrike" dirty="0">
                          <a:solidFill>
                            <a:schemeClr val="tx1"/>
                          </a:solidFill>
                          <a:effectLst/>
                          <a:latin typeface="Calibri" panose="020F0502020204030204" pitchFamily="34" charset="0"/>
                        </a:rPr>
                        <a:t>Sanger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1,494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8020536"/>
                  </a:ext>
                </a:extLst>
              </a:tr>
              <a:tr h="334411">
                <a:tc>
                  <a:txBody>
                    <a:bodyPr/>
                    <a:lstStyle/>
                    <a:p>
                      <a:pPr marL="117475" indent="0" algn="l" fontAlgn="b"/>
                      <a:r>
                        <a:rPr lang="en-US" sz="2000" b="0" i="0" u="none" strike="noStrike" dirty="0">
                          <a:solidFill>
                            <a:schemeClr val="tx1"/>
                          </a:solidFill>
                          <a:effectLst/>
                          <a:latin typeface="Calibri" panose="020F0502020204030204" pitchFamily="34" charset="0"/>
                        </a:rPr>
                        <a:t>San Joaquin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&lt;1%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4816521"/>
                  </a:ext>
                </a:extLst>
              </a:tr>
              <a:tr h="334411">
                <a:tc>
                  <a:txBody>
                    <a:bodyPr/>
                    <a:lstStyle/>
                    <a:p>
                      <a:pPr marL="117475" indent="0" algn="l" fontAlgn="b"/>
                      <a:r>
                        <a:rPr lang="en-US" sz="2000" b="0" i="0" u="none" strike="noStrike" dirty="0">
                          <a:solidFill>
                            <a:schemeClr val="tx1"/>
                          </a:solidFill>
                          <a:effectLst/>
                          <a:latin typeface="Calibri" panose="020F0502020204030204" pitchFamily="34" charset="0"/>
                        </a:rPr>
                        <a:t>Selma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1,492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4505873"/>
                  </a:ext>
                </a:extLst>
              </a:tr>
              <a:tr h="611073">
                <a:tc>
                  <a:txBody>
                    <a:bodyPr/>
                    <a:lstStyle/>
                    <a:p>
                      <a:pPr marL="117475" marR="0" lvl="0" indent="0" algn="l" defTabSz="653110" rtl="0" eaLnBrk="1" fontAlgn="b" latinLnBrk="0" hangingPunct="1">
                        <a:lnSpc>
                          <a:spcPct val="100000"/>
                        </a:lnSpc>
                        <a:spcBef>
                          <a:spcPts val="0"/>
                        </a:spcBef>
                        <a:spcAft>
                          <a:spcPts val="0"/>
                        </a:spcAft>
                        <a:buClrTx/>
                        <a:buSzTx/>
                        <a:buFontTx/>
                        <a:buNone/>
                        <a:tabLst/>
                        <a:defRPr/>
                      </a:pPr>
                      <a:r>
                        <a:rPr lang="pt-BR" sz="2000" dirty="0"/>
                        <a:t>Condado de Fresno no incorporado</a:t>
                      </a:r>
                      <a:r>
                        <a:rPr lang="en-US" sz="2000" b="0" i="0" u="none" strike="noStrike" dirty="0">
                          <a:solidFill>
                            <a:schemeClr val="tx1"/>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Calibri" panose="020F0502020204030204" pitchFamily="34" charset="0"/>
                        </a:rPr>
                        <a:t>2,350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4841190"/>
                  </a:ext>
                </a:extLst>
              </a:tr>
            </a:tbl>
          </a:graphicData>
        </a:graphic>
      </p:graphicFrame>
    </p:spTree>
    <p:extLst>
      <p:ext uri="{BB962C8B-B14F-4D97-AF65-F5344CB8AC3E}">
        <p14:creationId xmlns:p14="http://schemas.microsoft.com/office/powerpoint/2010/main" val="209701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CDD54-34CD-27DF-14C7-CDA5CE27A233}"/>
              </a:ext>
            </a:extLst>
          </p:cNvPr>
          <p:cNvSpPr>
            <a:spLocks noGrp="1"/>
          </p:cNvSpPr>
          <p:nvPr>
            <p:ph type="title"/>
          </p:nvPr>
        </p:nvSpPr>
        <p:spPr>
          <a:xfrm>
            <a:off x="438779" y="719835"/>
            <a:ext cx="13752842" cy="603631"/>
          </a:xfrm>
        </p:spPr>
        <p:txBody>
          <a:bodyPr>
            <a:noAutofit/>
          </a:bodyPr>
          <a:lstStyle/>
          <a:p>
            <a:r>
              <a:rPr lang="es-ES" sz="5000" dirty="0"/>
              <a:t>Fresno (Ciudad) RHNA por nivel de ingresos
</a:t>
            </a:r>
            <a:endParaRPr lang="en-US" sz="5000" dirty="0"/>
          </a:p>
        </p:txBody>
      </p:sp>
      <p:sp>
        <p:nvSpPr>
          <p:cNvPr id="4" name="TextBox 3">
            <a:extLst>
              <a:ext uri="{FF2B5EF4-FFF2-40B4-BE49-F238E27FC236}">
                <a16:creationId xmlns:a16="http://schemas.microsoft.com/office/drawing/2014/main" id="{5ED92429-0973-4E6B-D870-0642F960F5CA}"/>
              </a:ext>
            </a:extLst>
          </p:cNvPr>
          <p:cNvSpPr txBox="1"/>
          <p:nvPr/>
        </p:nvSpPr>
        <p:spPr>
          <a:xfrm>
            <a:off x="10667780" y="2255079"/>
            <a:ext cx="3237461" cy="1421928"/>
          </a:xfrm>
          <a:prstGeom prst="rect">
            <a:avLst/>
          </a:prstGeom>
          <a:solidFill>
            <a:schemeClr val="accent1">
              <a:lumMod val="20000"/>
              <a:lumOff val="80000"/>
            </a:schemeClr>
          </a:solidFill>
          <a:ln w="38100">
            <a:solidFill>
              <a:srgbClr val="01C5FF"/>
            </a:solidFill>
          </a:ln>
        </p:spPr>
        <p:txBody>
          <a:bodyPr wrap="square" rtlCol="0">
            <a:spAutoFit/>
          </a:bodyPr>
          <a:lstStyle/>
          <a:p>
            <a:pPr algn="ctr"/>
            <a:r>
              <a:rPr lang="es-ES" sz="2880" dirty="0"/>
              <a:t>Total de </a:t>
            </a:r>
            <a:r>
              <a:rPr lang="es-ES" sz="2880" b="1" dirty="0"/>
              <a:t>15,324</a:t>
            </a:r>
            <a:r>
              <a:rPr lang="es-ES" sz="2880" dirty="0"/>
              <a:t> unidades de bajos ingresos</a:t>
            </a:r>
            <a:endParaRPr lang="en-US" sz="2880" dirty="0"/>
          </a:p>
        </p:txBody>
      </p:sp>
      <p:sp>
        <p:nvSpPr>
          <p:cNvPr id="6" name="TextBox 5">
            <a:extLst>
              <a:ext uri="{FF2B5EF4-FFF2-40B4-BE49-F238E27FC236}">
                <a16:creationId xmlns:a16="http://schemas.microsoft.com/office/drawing/2014/main" id="{CC19111D-BADA-A5BF-EDA1-16B0922B90AB}"/>
              </a:ext>
            </a:extLst>
          </p:cNvPr>
          <p:cNvSpPr txBox="1"/>
          <p:nvPr/>
        </p:nvSpPr>
        <p:spPr>
          <a:xfrm>
            <a:off x="10773137" y="4792999"/>
            <a:ext cx="3237461" cy="2529923"/>
          </a:xfrm>
          <a:prstGeom prst="rect">
            <a:avLst/>
          </a:prstGeom>
          <a:solidFill>
            <a:schemeClr val="accent1">
              <a:lumMod val="20000"/>
              <a:lumOff val="80000"/>
            </a:schemeClr>
          </a:solidFill>
        </p:spPr>
        <p:txBody>
          <a:bodyPr wrap="square" rtlCol="0">
            <a:spAutoFit/>
          </a:bodyPr>
          <a:lstStyle/>
          <a:p>
            <a:pPr>
              <a:buClr>
                <a:srgbClr val="4F82C3"/>
              </a:buClr>
            </a:pPr>
            <a:r>
              <a:rPr lang="es-ES" sz="2640" dirty="0"/>
              <a:t>En comparación: </a:t>
            </a:r>
          </a:p>
          <a:p>
            <a:pPr marL="457200" indent="-457200">
              <a:buClr>
                <a:srgbClr val="4F82C3"/>
              </a:buClr>
              <a:buFont typeface="Wingdings" panose="05000000000000000000" pitchFamily="2" charset="2"/>
              <a:buChar char="Ø"/>
            </a:pPr>
            <a:r>
              <a:rPr lang="es-ES" sz="2640" dirty="0"/>
              <a:t>Ciudad de Clovis</a:t>
            </a:r>
            <a:br>
              <a:rPr lang="es-ES" sz="2640" dirty="0"/>
            </a:br>
            <a:r>
              <a:rPr lang="es-ES" sz="2640" dirty="0"/>
              <a:t>RHNA: 8,977
RHNA del Condado de Fresno: 2,350</a:t>
            </a:r>
            <a:endParaRPr lang="en-US" sz="2640" dirty="0"/>
          </a:p>
        </p:txBody>
      </p:sp>
      <p:graphicFrame>
        <p:nvGraphicFramePr>
          <p:cNvPr id="9" name="Table 8">
            <a:extLst>
              <a:ext uri="{FF2B5EF4-FFF2-40B4-BE49-F238E27FC236}">
                <a16:creationId xmlns:a16="http://schemas.microsoft.com/office/drawing/2014/main" id="{7A69CB0E-87C4-72E6-7477-5DBD46FFF447}"/>
              </a:ext>
            </a:extLst>
          </p:cNvPr>
          <p:cNvGraphicFramePr>
            <a:graphicFrameLocks noGrp="1"/>
          </p:cNvGraphicFramePr>
          <p:nvPr>
            <p:extLst>
              <p:ext uri="{D42A27DB-BD31-4B8C-83A1-F6EECF244321}">
                <p14:modId xmlns:p14="http://schemas.microsoft.com/office/powerpoint/2010/main" val="1654095180"/>
              </p:ext>
            </p:extLst>
          </p:nvPr>
        </p:nvGraphicFramePr>
        <p:xfrm>
          <a:off x="619802" y="1057972"/>
          <a:ext cx="9494707" cy="5913120"/>
        </p:xfrm>
        <a:graphic>
          <a:graphicData uri="http://schemas.openxmlformats.org/drawingml/2006/table">
            <a:tbl>
              <a:tblPr firstRow="1" bandRow="1">
                <a:tableStyleId>{7DF18680-E054-41AD-8BC1-D1AEF772440D}</a:tableStyleId>
              </a:tblPr>
              <a:tblGrid>
                <a:gridCol w="3049186">
                  <a:extLst>
                    <a:ext uri="{9D8B030D-6E8A-4147-A177-3AD203B41FA5}">
                      <a16:colId xmlns:a16="http://schemas.microsoft.com/office/drawing/2014/main" val="1355286673"/>
                    </a:ext>
                  </a:extLst>
                </a:gridCol>
                <a:gridCol w="2148507">
                  <a:extLst>
                    <a:ext uri="{9D8B030D-6E8A-4147-A177-3AD203B41FA5}">
                      <a16:colId xmlns:a16="http://schemas.microsoft.com/office/drawing/2014/main" val="4264761636"/>
                    </a:ext>
                  </a:extLst>
                </a:gridCol>
                <a:gridCol w="2148507">
                  <a:extLst>
                    <a:ext uri="{9D8B030D-6E8A-4147-A177-3AD203B41FA5}">
                      <a16:colId xmlns:a16="http://schemas.microsoft.com/office/drawing/2014/main" val="2980654597"/>
                    </a:ext>
                  </a:extLst>
                </a:gridCol>
                <a:gridCol w="2148507">
                  <a:extLst>
                    <a:ext uri="{9D8B030D-6E8A-4147-A177-3AD203B41FA5}">
                      <a16:colId xmlns:a16="http://schemas.microsoft.com/office/drawing/2014/main" val="383995905"/>
                    </a:ext>
                  </a:extLst>
                </a:gridCol>
              </a:tblGrid>
              <a:tr h="1521799">
                <a:tc>
                  <a:txBody>
                    <a:bodyPr/>
                    <a:lstStyle/>
                    <a:p>
                      <a:pPr algn="l"/>
                      <a:endParaRPr lang="en-US" sz="2400" b="1" dirty="0">
                        <a:solidFill>
                          <a:schemeClr val="bg1"/>
                        </a:solidFill>
                      </a:endParaRPr>
                    </a:p>
                    <a:p>
                      <a:pPr algn="l"/>
                      <a:r>
                        <a:rPr lang="en-US" sz="2400" b="1" dirty="0">
                          <a:solidFill>
                            <a:schemeClr val="bg1"/>
                          </a:solidFill>
                        </a:rPr>
                        <a:t>Nivel de </a:t>
                      </a:r>
                      <a:r>
                        <a:rPr lang="en-US" sz="2400" b="1" dirty="0" err="1">
                          <a:solidFill>
                            <a:schemeClr val="bg1"/>
                          </a:solidFill>
                        </a:rPr>
                        <a:t>ingresos</a:t>
                      </a:r>
                      <a:r>
                        <a:rPr lang="en-US" sz="2400" b="1" dirty="0">
                          <a:solidFill>
                            <a:schemeClr val="bg1"/>
                          </a:solidFill>
                        </a:rPr>
                        <a:t> 
</a:t>
                      </a:r>
                    </a:p>
                  </a:txBody>
                  <a:tcPr marL="274320" marR="27432" anchor="ctr">
                    <a:lnT w="38100" cap="flat" cmpd="sng" algn="ctr">
                      <a:solidFill>
                        <a:schemeClr val="accent5"/>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800" dirty="0"/>
                        <a:t>RHNA 2015-2023 (</a:t>
                      </a:r>
                      <a:r>
                        <a:rPr lang="en-US" sz="2800" dirty="0" err="1"/>
                        <a:t>unidades</a:t>
                      </a:r>
                      <a:r>
                        <a:rPr lang="en-US" sz="2800" dirty="0"/>
                        <a:t>) 
</a:t>
                      </a:r>
                    </a:p>
                  </a:txBody>
                  <a:tcPr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800" dirty="0"/>
                        <a:t>RHNA 2023-2031 (</a:t>
                      </a:r>
                      <a:r>
                        <a:rPr lang="en-US" sz="2800" dirty="0" err="1"/>
                        <a:t>unidades</a:t>
                      </a:r>
                      <a:r>
                        <a:rPr lang="en-US" sz="2800" dirty="0"/>
                        <a:t>) 
</a:t>
                      </a:r>
                    </a:p>
                  </a:txBody>
                  <a:tcPr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r>
                        <a:rPr lang="en-US" sz="2800" dirty="0" err="1"/>
                        <a:t>Aumento</a:t>
                      </a:r>
                      <a:r>
                        <a:rPr lang="en-US" sz="2800" dirty="0"/>
                        <a:t> </a:t>
                      </a:r>
                      <a:r>
                        <a:rPr lang="en-US" sz="2800" dirty="0" err="1"/>
                        <a:t>porcentual</a:t>
                      </a:r>
                      <a:r>
                        <a:rPr lang="en-US" sz="2800" dirty="0"/>
                        <a:t>
</a:t>
                      </a:r>
                    </a:p>
                  </a:txBody>
                  <a:tcPr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extLst>
                  <a:ext uri="{0D108BD9-81ED-4DB2-BD59-A6C34878D82A}">
                    <a16:rowId xmlns:a16="http://schemas.microsoft.com/office/drawing/2014/main" val="3224497593"/>
                  </a:ext>
                </a:extLst>
              </a:tr>
              <a:tr h="696416">
                <a:tc>
                  <a:txBody>
                    <a:bodyPr/>
                    <a:lstStyle/>
                    <a:p>
                      <a:r>
                        <a:rPr lang="en-US" sz="2400" dirty="0" err="1"/>
                        <a:t>Ingresos</a:t>
                      </a:r>
                      <a:r>
                        <a:rPr lang="en-US" sz="2400" dirty="0"/>
                        <a:t> </a:t>
                      </a:r>
                      <a:r>
                        <a:rPr lang="en-US" sz="2400" dirty="0" err="1"/>
                        <a:t>muy</a:t>
                      </a:r>
                      <a:r>
                        <a:rPr lang="en-US" sz="2400" dirty="0"/>
                        <a:t> </a:t>
                      </a:r>
                      <a:r>
                        <a:rPr lang="en-US" sz="2400" dirty="0" err="1"/>
                        <a:t>bajos</a:t>
                      </a:r>
                      <a:r>
                        <a:rPr lang="en-US" sz="2400" dirty="0"/>
                        <a:t> 
(&lt;50% of AMI)</a:t>
                      </a:r>
                    </a:p>
                  </a:txBody>
                  <a:tcPr>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400" b="0" dirty="0">
                          <a:solidFill>
                            <a:srgbClr val="000000"/>
                          </a:solidFill>
                          <a:effectLst/>
                          <a:latin typeface="+mn-lt"/>
                          <a:ea typeface="Calibri" panose="020F0502020204030204" pitchFamily="34" charset="0"/>
                          <a:cs typeface="Times New Roman" panose="02020603050405020304" pitchFamily="18" charset="0"/>
                        </a:rPr>
                        <a:t>5,666</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panose="02020603050405020304" pitchFamily="18" charset="0"/>
                        </a:rPr>
                        <a:t>9,440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400" b="0" dirty="0">
                          <a:solidFill>
                            <a:srgbClr val="000000"/>
                          </a:solidFill>
                          <a:effectLst/>
                          <a:latin typeface="+mn-lt"/>
                          <a:ea typeface="Calibri" panose="020F0502020204030204" pitchFamily="34" charset="0"/>
                          <a:cs typeface="Times New Roman" panose="02020603050405020304" pitchFamily="18" charset="0"/>
                        </a:rPr>
                        <a:t>67%</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654436618"/>
                  </a:ext>
                </a:extLst>
              </a:tr>
              <a:tr h="696416">
                <a:tc>
                  <a:txBody>
                    <a:bodyPr/>
                    <a:lstStyle/>
                    <a:p>
                      <a:r>
                        <a:rPr lang="es-ES" sz="2400" dirty="0"/>
                        <a:t>Bajos ingresos 
(51-80% de AMI)</a:t>
                      </a:r>
                      <a:endParaRPr lang="en-US" sz="2400" dirty="0"/>
                    </a:p>
                  </a:txBody>
                  <a:tcPr>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400" b="0" dirty="0">
                          <a:solidFill>
                            <a:srgbClr val="000000"/>
                          </a:solidFill>
                          <a:effectLst/>
                          <a:latin typeface="+mn-lt"/>
                          <a:ea typeface="Calibri" panose="020F0502020204030204" pitchFamily="34" charset="0"/>
                          <a:cs typeface="Times New Roman" panose="02020603050405020304" pitchFamily="18" charset="0"/>
                        </a:rPr>
                        <a:t>3,289</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panose="02020603050405020304" pitchFamily="18" charset="0"/>
                        </a:rPr>
                        <a:t>5,884</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400" b="0" dirty="0">
                          <a:solidFill>
                            <a:srgbClr val="000000"/>
                          </a:solidFill>
                          <a:effectLst/>
                          <a:latin typeface="+mn-lt"/>
                          <a:ea typeface="Calibri" panose="020F0502020204030204" pitchFamily="34" charset="0"/>
                          <a:cs typeface="Times New Roman" panose="02020603050405020304" pitchFamily="18" charset="0"/>
                        </a:rPr>
                        <a:t>79%</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3657359075"/>
                  </a:ext>
                </a:extLst>
              </a:tr>
              <a:tr h="696416">
                <a:tc>
                  <a:txBody>
                    <a:bodyPr/>
                    <a:lstStyle/>
                    <a:p>
                      <a:r>
                        <a:rPr lang="en-US" sz="2400" dirty="0" err="1"/>
                        <a:t>Ingresos</a:t>
                      </a:r>
                      <a:r>
                        <a:rPr lang="en-US" sz="2400" dirty="0"/>
                        <a:t> </a:t>
                      </a:r>
                      <a:r>
                        <a:rPr lang="en-US" sz="2400" dirty="0" err="1"/>
                        <a:t>moderados</a:t>
                      </a:r>
                      <a:r>
                        <a:rPr lang="en-US" sz="2400" dirty="0"/>
                        <a:t> 
(81-120% de AMI)</a:t>
                      </a:r>
                    </a:p>
                  </a:txBody>
                  <a:tcPr>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0" dirty="0">
                          <a:solidFill>
                            <a:srgbClr val="000000"/>
                          </a:solidFill>
                          <a:effectLst/>
                          <a:latin typeface="+mn-lt"/>
                          <a:ea typeface="Calibri" panose="020F0502020204030204" pitchFamily="34" charset="0"/>
                          <a:cs typeface="Times New Roman" panose="02020603050405020304" pitchFamily="18" charset="0"/>
                        </a:rPr>
                        <a:t>3,571</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panose="02020603050405020304" pitchFamily="18" charset="0"/>
                        </a:rPr>
                        <a:t>5,638</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tc>
                  <a:txBody>
                    <a:bodyPr/>
                    <a:lstStyle/>
                    <a:p>
                      <a:pPr marL="0" marR="0" algn="ctr">
                        <a:spcBef>
                          <a:spcPts val="480"/>
                        </a:spcBef>
                        <a:spcAft>
                          <a:spcPts val="480"/>
                        </a:spcAft>
                      </a:pPr>
                      <a:r>
                        <a:rPr lang="en-US" sz="2400" b="0" dirty="0">
                          <a:solidFill>
                            <a:srgbClr val="000000"/>
                          </a:solidFill>
                          <a:effectLst/>
                          <a:latin typeface="+mn-lt"/>
                          <a:ea typeface="Calibri" panose="020F0502020204030204" pitchFamily="34" charset="0"/>
                          <a:cs typeface="Times New Roman" panose="02020603050405020304" pitchFamily="18" charset="0"/>
                        </a:rPr>
                        <a:t>58%</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bg1"/>
                    </a:solidFill>
                  </a:tcPr>
                </a:tc>
                <a:extLst>
                  <a:ext uri="{0D108BD9-81ED-4DB2-BD59-A6C34878D82A}">
                    <a16:rowId xmlns:a16="http://schemas.microsoft.com/office/drawing/2014/main" val="3523345840"/>
                  </a:ext>
                </a:extLst>
              </a:tr>
              <a:tr h="1005935">
                <a:tc>
                  <a:txBody>
                    <a:bodyPr/>
                    <a:lstStyle/>
                    <a:p>
                      <a:r>
                        <a:rPr lang="es-ES" sz="2400" dirty="0"/>
                        <a:t>Ingresos por encima de los moderados 
</a:t>
                      </a:r>
                      <a:r>
                        <a:rPr lang="en-US" sz="2400" dirty="0"/>
                        <a:t>(&gt;120% of AMI) </a:t>
                      </a:r>
                    </a:p>
                  </a:txBody>
                  <a:tcPr>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400" b="0" dirty="0">
                          <a:solidFill>
                            <a:srgbClr val="000000"/>
                          </a:solidFill>
                          <a:effectLst/>
                          <a:latin typeface="+mn-lt"/>
                          <a:ea typeface="Calibri" panose="020F0502020204030204" pitchFamily="34" charset="0"/>
                          <a:cs typeface="Times New Roman" panose="02020603050405020304" pitchFamily="18" charset="0"/>
                        </a:rPr>
                        <a:t>11,039</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panose="02020603050405020304" pitchFamily="18" charset="0"/>
                        </a:rPr>
                        <a:t>15,904</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400" b="0" dirty="0">
                          <a:solidFill>
                            <a:srgbClr val="000000"/>
                          </a:solidFill>
                          <a:effectLst/>
                          <a:latin typeface="+mn-lt"/>
                          <a:ea typeface="Calibri" panose="020F0502020204030204" pitchFamily="34" charset="0"/>
                          <a:cs typeface="Times New Roman" panose="02020603050405020304" pitchFamily="18" charset="0"/>
                        </a:rPr>
                        <a:t>44%</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594080728"/>
                  </a:ext>
                </a:extLst>
              </a:tr>
              <a:tr h="391593">
                <a:tc>
                  <a:txBody>
                    <a:bodyPr/>
                    <a:lstStyle/>
                    <a:p>
                      <a:r>
                        <a:rPr lang="en-US" sz="2400" b="1" dirty="0"/>
                        <a:t>TOTAL</a:t>
                      </a:r>
                    </a:p>
                  </a:txBody>
                  <a:tcPr>
                    <a:lnR w="12700" cap="flat" cmpd="sng" algn="ctr">
                      <a:solidFill>
                        <a:srgbClr val="1B2253"/>
                      </a:solidFill>
                      <a:prstDash val="solid"/>
                      <a:round/>
                      <a:headEnd type="none" w="med" len="med"/>
                      <a:tailEnd type="none" w="med" len="med"/>
                    </a:lnR>
                    <a:lnB w="38100" cap="flat" cmpd="sng" algn="ctr">
                      <a:solidFill>
                        <a:schemeClr val="accent5"/>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400" b="1">
                          <a:solidFill>
                            <a:srgbClr val="000000"/>
                          </a:solidFill>
                          <a:effectLst/>
                          <a:latin typeface="+mn-lt"/>
                          <a:ea typeface="Calibri" panose="020F0502020204030204" pitchFamily="34" charset="0"/>
                          <a:cs typeface="Times New Roman" panose="02020603050405020304" pitchFamily="18" charset="0"/>
                        </a:rPr>
                        <a:t>23,565</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B w="38100" cap="flat" cmpd="sng" algn="ctr">
                      <a:solidFill>
                        <a:schemeClr val="accent5"/>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panose="02020603050405020304" pitchFamily="18" charset="0"/>
                        </a:rPr>
                        <a:t>36,866</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B w="38100" cap="flat" cmpd="sng" algn="ctr">
                      <a:solidFill>
                        <a:schemeClr val="accent5"/>
                      </a:solidFill>
                      <a:prstDash val="solid"/>
                      <a:round/>
                      <a:headEnd type="none" w="med" len="med"/>
                      <a:tailEnd type="none" w="med" len="med"/>
                    </a:lnB>
                    <a:solidFill>
                      <a:schemeClr val="bg1"/>
                    </a:solidFill>
                  </a:tcPr>
                </a:tc>
                <a:tc>
                  <a:txBody>
                    <a:bodyPr/>
                    <a:lstStyle/>
                    <a:p>
                      <a:pPr marL="0" marR="0" algn="ctr">
                        <a:spcBef>
                          <a:spcPts val="480"/>
                        </a:spcBef>
                        <a:spcAft>
                          <a:spcPts val="480"/>
                        </a:spcAft>
                      </a:pPr>
                      <a:r>
                        <a:rPr lang="en-US" sz="2400" b="1" dirty="0">
                          <a:solidFill>
                            <a:srgbClr val="000000"/>
                          </a:solidFill>
                          <a:effectLst/>
                          <a:latin typeface="+mn-lt"/>
                          <a:ea typeface="Calibri" panose="020F0502020204030204" pitchFamily="34" charset="0"/>
                          <a:cs typeface="Times New Roman" panose="02020603050405020304" pitchFamily="18" charset="0"/>
                        </a:rPr>
                        <a:t>56%</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B w="3810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3869277356"/>
                  </a:ext>
                </a:extLst>
              </a:tr>
            </a:tbl>
          </a:graphicData>
        </a:graphic>
      </p:graphicFrame>
      <p:sp>
        <p:nvSpPr>
          <p:cNvPr id="8" name="Rectangle 7">
            <a:extLst>
              <a:ext uri="{FF2B5EF4-FFF2-40B4-BE49-F238E27FC236}">
                <a16:creationId xmlns:a16="http://schemas.microsoft.com/office/drawing/2014/main" id="{2B50A794-AEB7-ED70-3B17-A80B693AA350}"/>
              </a:ext>
            </a:extLst>
          </p:cNvPr>
          <p:cNvSpPr/>
          <p:nvPr/>
        </p:nvSpPr>
        <p:spPr>
          <a:xfrm>
            <a:off x="619802" y="2861446"/>
            <a:ext cx="9494707" cy="1631121"/>
          </a:xfrm>
          <a:prstGeom prst="rect">
            <a:avLst/>
          </a:prstGeom>
          <a:noFill/>
          <a:ln w="38100">
            <a:solidFill>
              <a:srgbClr val="01C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C69047-4C25-DB1A-7A01-8C2DBA9ADCDD}"/>
              </a:ext>
            </a:extLst>
          </p:cNvPr>
          <p:cNvSpPr txBox="1"/>
          <p:nvPr/>
        </p:nvSpPr>
        <p:spPr>
          <a:xfrm>
            <a:off x="438779" y="6968979"/>
            <a:ext cx="10628851" cy="707886"/>
          </a:xfrm>
          <a:prstGeom prst="rect">
            <a:avLst/>
          </a:prstGeom>
          <a:noFill/>
        </p:spPr>
        <p:txBody>
          <a:bodyPr wrap="square" rtlCol="0">
            <a:spAutoFit/>
          </a:bodyPr>
          <a:lstStyle/>
          <a:p>
            <a:r>
              <a:rPr lang="es-ES" sz="2000" i="1" dirty="0">
                <a:latin typeface="+mn-lt"/>
              </a:rPr>
              <a:t>Ingreso medio (AMI) del área del condado de Fresno 2022 para un hogar de 4 personas = $80,300
</a:t>
            </a:r>
            <a:endParaRPr lang="en-US" sz="2000" i="1" dirty="0">
              <a:latin typeface="+mn-lt"/>
            </a:endParaRPr>
          </a:p>
        </p:txBody>
      </p:sp>
      <p:sp>
        <p:nvSpPr>
          <p:cNvPr id="10" name="TextBox 9">
            <a:extLst>
              <a:ext uri="{FF2B5EF4-FFF2-40B4-BE49-F238E27FC236}">
                <a16:creationId xmlns:a16="http://schemas.microsoft.com/office/drawing/2014/main" id="{DD3C06D4-927D-C43D-2594-B7CB2EF8AEFB}"/>
              </a:ext>
            </a:extLst>
          </p:cNvPr>
          <p:cNvSpPr txBox="1"/>
          <p:nvPr/>
        </p:nvSpPr>
        <p:spPr>
          <a:xfrm>
            <a:off x="11582400" y="7403143"/>
            <a:ext cx="2590800" cy="830997"/>
          </a:xfrm>
          <a:prstGeom prst="rect">
            <a:avLst/>
          </a:prstGeom>
          <a:noFill/>
        </p:spPr>
        <p:txBody>
          <a:bodyPr wrap="square">
            <a:spAutoFit/>
          </a:bodyPr>
          <a:lstStyle/>
          <a:p>
            <a:r>
              <a:rPr lang="en-US" sz="1600" i="1" dirty="0">
                <a:solidFill>
                  <a:schemeClr val="bg1"/>
                </a:solidFill>
                <a:latin typeface="+mn-lt"/>
              </a:rPr>
              <a:t>Source: HCD 2022 Income Limits; FCOG RHNA Methodology, July 2022. </a:t>
            </a:r>
          </a:p>
        </p:txBody>
      </p:sp>
    </p:spTree>
    <p:extLst>
      <p:ext uri="{BB962C8B-B14F-4D97-AF65-F5344CB8AC3E}">
        <p14:creationId xmlns:p14="http://schemas.microsoft.com/office/powerpoint/2010/main" val="2729247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990600" y="2445995"/>
            <a:ext cx="12725400" cy="2031325"/>
          </a:xfrm>
        </p:spPr>
        <p:txBody>
          <a:bodyPr/>
          <a:lstStyle/>
          <a:p>
            <a:pPr algn="ctr"/>
            <a:r>
              <a:rPr lang="es-ES" sz="6600" dirty="0"/>
              <a:t>Datos de Fondo del Elemento de Vivienda</a:t>
            </a:r>
            <a:endParaRPr lang="en-US" sz="6600" dirty="0"/>
          </a:p>
        </p:txBody>
      </p:sp>
    </p:spTree>
    <p:extLst>
      <p:ext uri="{BB962C8B-B14F-4D97-AF65-F5344CB8AC3E}">
        <p14:creationId xmlns:p14="http://schemas.microsoft.com/office/powerpoint/2010/main" val="4256732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AD27F-4303-4F6C-B975-373289A47534}"/>
              </a:ext>
            </a:extLst>
          </p:cNvPr>
          <p:cNvSpPr>
            <a:spLocks noGrp="1"/>
          </p:cNvSpPr>
          <p:nvPr>
            <p:ph type="title"/>
          </p:nvPr>
        </p:nvSpPr>
        <p:spPr>
          <a:xfrm>
            <a:off x="731520" y="512064"/>
            <a:ext cx="13167360" cy="603631"/>
          </a:xfrm>
        </p:spPr>
        <p:txBody>
          <a:bodyPr/>
          <a:lstStyle/>
          <a:p>
            <a:r>
              <a:rPr lang="es-ES" sz="4400" dirty="0"/>
              <a:t>Hogares por Categoría de Ingresos</a:t>
            </a:r>
            <a:endParaRPr lang="en-US" sz="4400" dirty="0"/>
          </a:p>
        </p:txBody>
      </p:sp>
      <p:sp>
        <p:nvSpPr>
          <p:cNvPr id="8" name="TextBox 7">
            <a:extLst>
              <a:ext uri="{FF2B5EF4-FFF2-40B4-BE49-F238E27FC236}">
                <a16:creationId xmlns:a16="http://schemas.microsoft.com/office/drawing/2014/main" id="{C73A644B-1076-4DD0-B738-FB2B3A8B5D25}"/>
              </a:ext>
            </a:extLst>
          </p:cNvPr>
          <p:cNvSpPr txBox="1"/>
          <p:nvPr/>
        </p:nvSpPr>
        <p:spPr>
          <a:xfrm>
            <a:off x="11582400" y="7403143"/>
            <a:ext cx="2590800" cy="338554"/>
          </a:xfrm>
          <a:prstGeom prst="rect">
            <a:avLst/>
          </a:prstGeom>
          <a:noFill/>
        </p:spPr>
        <p:txBody>
          <a:bodyPr wrap="square">
            <a:spAutoFit/>
          </a:bodyPr>
          <a:lstStyle/>
          <a:p>
            <a:r>
              <a:rPr lang="en-US" sz="1600" i="1" dirty="0">
                <a:solidFill>
                  <a:schemeClr val="bg1"/>
                </a:solidFill>
                <a:latin typeface="+mn-lt"/>
              </a:rPr>
              <a:t>Fuente: 2014-2018 CHAS</a:t>
            </a:r>
          </a:p>
        </p:txBody>
      </p:sp>
      <p:graphicFrame>
        <p:nvGraphicFramePr>
          <p:cNvPr id="6" name="Chart 5">
            <a:extLst>
              <a:ext uri="{FF2B5EF4-FFF2-40B4-BE49-F238E27FC236}">
                <a16:creationId xmlns:a16="http://schemas.microsoft.com/office/drawing/2014/main" id="{398F8B3C-4C58-070C-A845-FFEEE8088DE2}"/>
              </a:ext>
            </a:extLst>
          </p:cNvPr>
          <p:cNvGraphicFramePr>
            <a:graphicFrameLocks/>
          </p:cNvGraphicFramePr>
          <p:nvPr>
            <p:extLst>
              <p:ext uri="{D42A27DB-BD31-4B8C-83A1-F6EECF244321}">
                <p14:modId xmlns:p14="http://schemas.microsoft.com/office/powerpoint/2010/main" val="2093769254"/>
              </p:ext>
            </p:extLst>
          </p:nvPr>
        </p:nvGraphicFramePr>
        <p:xfrm>
          <a:off x="141514" y="1115695"/>
          <a:ext cx="14173200" cy="61672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8659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C57C-A92E-4425-B8DE-BCE9B3BFCD43}"/>
              </a:ext>
            </a:extLst>
          </p:cNvPr>
          <p:cNvSpPr>
            <a:spLocks noGrp="1"/>
          </p:cNvSpPr>
          <p:nvPr>
            <p:ph type="title"/>
          </p:nvPr>
        </p:nvSpPr>
        <p:spPr>
          <a:xfrm>
            <a:off x="731520" y="512064"/>
            <a:ext cx="13167360" cy="603631"/>
          </a:xfrm>
        </p:spPr>
        <p:txBody>
          <a:bodyPr/>
          <a:lstStyle/>
          <a:p>
            <a:r>
              <a:rPr lang="es-ES" sz="4400" dirty="0"/>
              <a:t>¿Qué tan asequible es el Condado de Fresno?</a:t>
            </a:r>
            <a:endParaRPr lang="en-US" sz="4400" dirty="0"/>
          </a:p>
        </p:txBody>
      </p:sp>
      <p:graphicFrame>
        <p:nvGraphicFramePr>
          <p:cNvPr id="4" name="Table 3">
            <a:extLst>
              <a:ext uri="{FF2B5EF4-FFF2-40B4-BE49-F238E27FC236}">
                <a16:creationId xmlns:a16="http://schemas.microsoft.com/office/drawing/2014/main" id="{5131AA6B-B187-4BE4-B98F-9F10096C86C1}"/>
              </a:ext>
            </a:extLst>
          </p:cNvPr>
          <p:cNvGraphicFramePr>
            <a:graphicFrameLocks noGrp="1"/>
          </p:cNvGraphicFramePr>
          <p:nvPr>
            <p:extLst>
              <p:ext uri="{D42A27DB-BD31-4B8C-83A1-F6EECF244321}">
                <p14:modId xmlns:p14="http://schemas.microsoft.com/office/powerpoint/2010/main" val="1609306850"/>
              </p:ext>
            </p:extLst>
          </p:nvPr>
        </p:nvGraphicFramePr>
        <p:xfrm>
          <a:off x="533400" y="1252728"/>
          <a:ext cx="6265400" cy="6062472"/>
        </p:xfrm>
        <a:graphic>
          <a:graphicData uri="http://schemas.openxmlformats.org/drawingml/2006/table">
            <a:tbl>
              <a:tblPr firstRow="1" bandRow="1">
                <a:tableStyleId>{7DF18680-E054-41AD-8BC1-D1AEF772440D}</a:tableStyleId>
              </a:tblPr>
              <a:tblGrid>
                <a:gridCol w="1676400">
                  <a:extLst>
                    <a:ext uri="{9D8B030D-6E8A-4147-A177-3AD203B41FA5}">
                      <a16:colId xmlns:a16="http://schemas.microsoft.com/office/drawing/2014/main" val="2925013182"/>
                    </a:ext>
                  </a:extLst>
                </a:gridCol>
                <a:gridCol w="855200">
                  <a:extLst>
                    <a:ext uri="{9D8B030D-6E8A-4147-A177-3AD203B41FA5}">
                      <a16:colId xmlns:a16="http://schemas.microsoft.com/office/drawing/2014/main" val="2646913803"/>
                    </a:ext>
                  </a:extLst>
                </a:gridCol>
                <a:gridCol w="1143000">
                  <a:extLst>
                    <a:ext uri="{9D8B030D-6E8A-4147-A177-3AD203B41FA5}">
                      <a16:colId xmlns:a16="http://schemas.microsoft.com/office/drawing/2014/main" val="819567339"/>
                    </a:ext>
                  </a:extLst>
                </a:gridCol>
                <a:gridCol w="1447800">
                  <a:extLst>
                    <a:ext uri="{9D8B030D-6E8A-4147-A177-3AD203B41FA5}">
                      <a16:colId xmlns:a16="http://schemas.microsoft.com/office/drawing/2014/main" val="3648617536"/>
                    </a:ext>
                  </a:extLst>
                </a:gridCol>
                <a:gridCol w="1143000">
                  <a:extLst>
                    <a:ext uri="{9D8B030D-6E8A-4147-A177-3AD203B41FA5}">
                      <a16:colId xmlns:a16="http://schemas.microsoft.com/office/drawing/2014/main" val="2815855775"/>
                    </a:ext>
                  </a:extLst>
                </a:gridCol>
              </a:tblGrid>
              <a:tr h="914940">
                <a:tc>
                  <a:txBody>
                    <a:bodyPr/>
                    <a:lstStyle/>
                    <a:p>
                      <a:pPr algn="just"/>
                      <a:r>
                        <a:rPr lang="en-US" sz="1600" b="1" dirty="0" err="1">
                          <a:solidFill>
                            <a:schemeClr val="bg1"/>
                          </a:solidFill>
                        </a:rPr>
                        <a:t>Jurisdicción</a:t>
                      </a:r>
                      <a:endParaRPr lang="en-US" sz="1600" b="1" dirty="0">
                        <a:solidFill>
                          <a:schemeClr val="bg1"/>
                        </a:solidFill>
                      </a:endParaRPr>
                    </a:p>
                  </a:txBody>
                  <a:tcPr marL="274320" marR="27432"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ctr" defTabSz="800100"/>
                      <a:endParaRPr lang="en-US" sz="1600" b="1" dirty="0">
                        <a:solidFill>
                          <a:schemeClr val="bg1"/>
                        </a:solidFill>
                      </a:endParaRPr>
                    </a:p>
                    <a:p>
                      <a:pPr algn="ctr" defTabSz="800100"/>
                      <a:r>
                        <a:rPr lang="en-US" sz="1600" b="1" dirty="0" err="1">
                          <a:solidFill>
                            <a:schemeClr val="bg1"/>
                          </a:solidFill>
                        </a:rPr>
                        <a:t>Unidades</a:t>
                      </a:r>
                      <a:r>
                        <a:rPr lang="en-US" sz="1600" b="1" dirty="0">
                          <a:solidFill>
                            <a:schemeClr val="bg1"/>
                          </a:solidFill>
                        </a:rPr>
                        <a:t> </a:t>
                      </a:r>
                      <a:r>
                        <a:rPr lang="en-US" sz="1600" b="1" dirty="0" err="1">
                          <a:solidFill>
                            <a:schemeClr val="bg1"/>
                          </a:solidFill>
                        </a:rPr>
                        <a:t>vendidas</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marL="0" indent="0" algn="ctr"/>
                      <a:endParaRPr lang="en-US" sz="1600" b="1" dirty="0">
                        <a:solidFill>
                          <a:schemeClr val="bg1"/>
                        </a:solidFill>
                      </a:endParaRPr>
                    </a:p>
                    <a:p>
                      <a:pPr marL="0" indent="0" algn="ctr"/>
                      <a:r>
                        <a:rPr lang="en-US" sz="1600" b="1" dirty="0" err="1">
                          <a:solidFill>
                            <a:schemeClr val="bg1"/>
                          </a:solidFill>
                        </a:rPr>
                        <a:t>Mediana</a:t>
                      </a:r>
                      <a:r>
                        <a:rPr lang="en-US" sz="1600" b="1" dirty="0">
                          <a:solidFill>
                            <a:schemeClr val="bg1"/>
                          </a:solidFill>
                        </a:rPr>
                        <a:t> $ Mayo 2022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l"/>
                      <a:endParaRPr lang="en-US" sz="1600" b="1" dirty="0">
                        <a:solidFill>
                          <a:schemeClr val="bg1"/>
                        </a:solidFill>
                      </a:endParaRPr>
                    </a:p>
                    <a:p>
                      <a:pPr algn="l"/>
                      <a:r>
                        <a:rPr lang="en-US" sz="1600" b="1" dirty="0" err="1">
                          <a:solidFill>
                            <a:schemeClr val="bg1"/>
                          </a:solidFill>
                        </a:rPr>
                        <a:t>Mediana</a:t>
                      </a:r>
                      <a:r>
                        <a:rPr lang="en-US" sz="1600" b="1" dirty="0">
                          <a:solidFill>
                            <a:schemeClr val="bg1"/>
                          </a:solidFill>
                        </a:rPr>
                        <a:t> $ Mayo 2021
</a:t>
                      </a:r>
                    </a:p>
                  </a:txBody>
                  <a:tcPr marL="274320" marR="27432"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ctr"/>
                      <a:r>
                        <a:rPr lang="es-ES" sz="1600" b="1" dirty="0">
                          <a:solidFill>
                            <a:schemeClr val="bg1"/>
                          </a:solidFill>
                        </a:rPr>
                        <a:t>% De cambio de año a año 
</a:t>
                      </a:r>
                      <a:endParaRPr lang="en-US" sz="1600" b="1" dirty="0">
                        <a:solidFill>
                          <a:schemeClr val="bg1"/>
                        </a:solidFill>
                      </a:endParaRPr>
                    </a:p>
                  </a:txBody>
                  <a:tcPr marL="137160" marR="137160" marT="137160" marB="13716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extLst>
                  <a:ext uri="{0D108BD9-81ED-4DB2-BD59-A6C34878D82A}">
                    <a16:rowId xmlns:a16="http://schemas.microsoft.com/office/drawing/2014/main" val="2364025582"/>
                  </a:ext>
                </a:extLst>
              </a:tr>
              <a:tr h="370445">
                <a:tc>
                  <a:txBody>
                    <a:bodyPr/>
                    <a:lstStyle/>
                    <a:p>
                      <a:pPr algn="l"/>
                      <a:r>
                        <a:rPr lang="es-ES" sz="1600" b="0" dirty="0">
                          <a:solidFill>
                            <a:schemeClr val="tx1"/>
                          </a:solidFill>
                        </a:rPr>
                        <a:t>Condado de Fresno (en todo el condado)</a:t>
                      </a:r>
                      <a:endParaRPr lang="en-US" sz="1600" b="0" dirty="0">
                        <a:solidFill>
                          <a:schemeClr val="tx1"/>
                        </a:solidFill>
                      </a:endParaRP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1,135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$346,500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15.4%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28008688"/>
                  </a:ext>
                </a:extLst>
              </a:tr>
              <a:tr h="244380">
                <a:tc>
                  <a:txBody>
                    <a:bodyPr/>
                    <a:lstStyle/>
                    <a:p>
                      <a:pPr algn="l"/>
                      <a:r>
                        <a:rPr lang="en-US" sz="1600" b="0" dirty="0">
                          <a:solidFill>
                            <a:schemeClr val="tx1"/>
                          </a:solidFill>
                        </a:rPr>
                        <a:t>Coalinga </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$290,000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28.9%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8565223"/>
                  </a:ext>
                </a:extLst>
              </a:tr>
              <a:tr h="338328">
                <a:tc>
                  <a:txBody>
                    <a:bodyPr/>
                    <a:lstStyle/>
                    <a:p>
                      <a:pPr algn="l"/>
                      <a:r>
                        <a:rPr lang="en-US" sz="1600" b="0" dirty="0">
                          <a:solidFill>
                            <a:schemeClr val="tx1"/>
                          </a:solidFill>
                        </a:rPr>
                        <a:t>Firebaugh</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$305,000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$310,000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dirty="0">
                          <a:solidFill>
                            <a:srgbClr val="000000"/>
                          </a:solidFill>
                          <a:effectLst/>
                          <a:latin typeface="Calibri" panose="020F0502020204030204" pitchFamily="34" charset="0"/>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3643904"/>
                  </a:ext>
                </a:extLst>
              </a:tr>
              <a:tr h="338328">
                <a:tc>
                  <a:txBody>
                    <a:bodyPr/>
                    <a:lstStyle/>
                    <a:p>
                      <a:pPr algn="l"/>
                      <a:r>
                        <a:rPr lang="en-US" sz="1600" b="0" dirty="0">
                          <a:solidFill>
                            <a:schemeClr val="tx1"/>
                          </a:solidFill>
                        </a:rPr>
                        <a:t>Fowler</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$455,000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$404,750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56564158"/>
                  </a:ext>
                </a:extLst>
              </a:tr>
              <a:tr h="338328">
                <a:tc>
                  <a:txBody>
                    <a:bodyPr/>
                    <a:lstStyle/>
                    <a:p>
                      <a:pPr algn="l"/>
                      <a:r>
                        <a:rPr lang="en-US" sz="1800" b="1" dirty="0">
                          <a:solidFill>
                            <a:schemeClr val="tx1"/>
                          </a:solidFill>
                        </a:rPr>
                        <a:t>Fresno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685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$389,500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$325,000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en-US" sz="1800" b="1" i="0" u="none" strike="noStrike" dirty="0">
                          <a:solidFill>
                            <a:srgbClr val="000000"/>
                          </a:solidFill>
                          <a:effectLst/>
                          <a:latin typeface="Calibri" panose="020F0502020204030204" pitchFamily="34" charset="0"/>
                        </a:rPr>
                        <a:t>19.8%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5305133"/>
                  </a:ext>
                </a:extLst>
              </a:tr>
              <a:tr h="338328">
                <a:tc>
                  <a:txBody>
                    <a:bodyPr/>
                    <a:lstStyle/>
                    <a:p>
                      <a:pPr algn="l"/>
                      <a:r>
                        <a:rPr lang="en-US" sz="1600" b="0" dirty="0">
                          <a:solidFill>
                            <a:schemeClr val="tx1"/>
                          </a:solidFill>
                        </a:rPr>
                        <a:t>Kerman</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$328,000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$295,000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46088079"/>
                  </a:ext>
                </a:extLst>
              </a:tr>
              <a:tr h="338328">
                <a:tc>
                  <a:txBody>
                    <a:bodyPr/>
                    <a:lstStyle/>
                    <a:p>
                      <a:pPr algn="l"/>
                      <a:r>
                        <a:rPr lang="en-US" sz="1600" b="0" dirty="0">
                          <a:solidFill>
                            <a:schemeClr val="tx1"/>
                          </a:solidFill>
                        </a:rPr>
                        <a:t>Kingsburg</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a:solidFill>
                            <a:srgbClr val="000000"/>
                          </a:solidFill>
                          <a:effectLst/>
                          <a:latin typeface="Calibri" panose="020F0502020204030204"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$451,000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9042990"/>
                  </a:ext>
                </a:extLst>
              </a:tr>
              <a:tr h="338328">
                <a:tc>
                  <a:txBody>
                    <a:bodyPr/>
                    <a:lstStyle/>
                    <a:p>
                      <a:pPr algn="l"/>
                      <a:r>
                        <a:rPr lang="en-US" sz="1600" b="0" dirty="0">
                          <a:solidFill>
                            <a:schemeClr val="tx1"/>
                          </a:solidFill>
                        </a:rPr>
                        <a:t>Mendota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a:solidFill>
                            <a:srgbClr val="000000"/>
                          </a:solidFill>
                          <a:effectLst/>
                          <a:latin typeface="Calibri" panose="020F0502020204030204" pitchFamily="34" charset="0"/>
                        </a:rPr>
                        <a:t>$193,500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$225,000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-14.0%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22992839"/>
                  </a:ext>
                </a:extLst>
              </a:tr>
              <a:tr h="338328">
                <a:tc>
                  <a:txBody>
                    <a:bodyPr/>
                    <a:lstStyle/>
                    <a:p>
                      <a:pPr algn="l"/>
                      <a:r>
                        <a:rPr lang="en-US" sz="1600" b="0" dirty="0">
                          <a:solidFill>
                            <a:schemeClr val="tx1"/>
                          </a:solidFill>
                        </a:rPr>
                        <a:t>Parlier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$267,500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$283,500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-5.6%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08860071"/>
                  </a:ext>
                </a:extLst>
              </a:tr>
              <a:tr h="338328">
                <a:tc>
                  <a:txBody>
                    <a:bodyPr/>
                    <a:lstStyle/>
                    <a:p>
                      <a:pPr algn="l"/>
                      <a:r>
                        <a:rPr lang="en-US" sz="1600" b="0" dirty="0">
                          <a:solidFill>
                            <a:schemeClr val="tx1"/>
                          </a:solidFill>
                        </a:rPr>
                        <a:t>Reedley</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a:solidFill>
                            <a:srgbClr val="000000"/>
                          </a:solidFill>
                          <a:effectLst/>
                          <a:latin typeface="Calibri" panose="020F0502020204030204" pitchFamily="34" charset="0"/>
                        </a:rPr>
                        <a:t>24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$320,000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$305,000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4.9%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35669557"/>
                  </a:ext>
                </a:extLst>
              </a:tr>
              <a:tr h="338328">
                <a:tc>
                  <a:txBody>
                    <a:bodyPr/>
                    <a:lstStyle/>
                    <a:p>
                      <a:pPr algn="l"/>
                      <a:r>
                        <a:rPr lang="en-US" sz="1600" b="0" dirty="0">
                          <a:solidFill>
                            <a:schemeClr val="tx1"/>
                          </a:solidFill>
                        </a:rPr>
                        <a:t>Sanger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$371,000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$400,000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-7.3%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745636"/>
                  </a:ext>
                </a:extLst>
              </a:tr>
              <a:tr h="338328">
                <a:tc>
                  <a:txBody>
                    <a:bodyPr/>
                    <a:lstStyle/>
                    <a:p>
                      <a:pPr algn="l"/>
                      <a:r>
                        <a:rPr lang="en-US" sz="1600" b="0" dirty="0">
                          <a:solidFill>
                            <a:schemeClr val="tx1"/>
                          </a:solidFill>
                        </a:rPr>
                        <a:t>Selma </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a:solidFill>
                            <a:srgbClr val="000000"/>
                          </a:solidFill>
                          <a:effectLst/>
                          <a:latin typeface="Calibri" panose="020F0502020204030204" pitchFamily="34" charset="0"/>
                        </a:rPr>
                        <a:t>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$300,000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$272,500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10.1%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74062491"/>
                  </a:ext>
                </a:extLst>
              </a:tr>
            </a:tbl>
          </a:graphicData>
        </a:graphic>
      </p:graphicFrame>
      <p:graphicFrame>
        <p:nvGraphicFramePr>
          <p:cNvPr id="7" name="Table 6">
            <a:extLst>
              <a:ext uri="{FF2B5EF4-FFF2-40B4-BE49-F238E27FC236}">
                <a16:creationId xmlns:a16="http://schemas.microsoft.com/office/drawing/2014/main" id="{D7D536E5-DCE2-49A3-8D04-5D9110561991}"/>
              </a:ext>
            </a:extLst>
          </p:cNvPr>
          <p:cNvGraphicFramePr>
            <a:graphicFrameLocks noGrp="1"/>
          </p:cNvGraphicFramePr>
          <p:nvPr>
            <p:extLst>
              <p:ext uri="{D42A27DB-BD31-4B8C-83A1-F6EECF244321}">
                <p14:modId xmlns:p14="http://schemas.microsoft.com/office/powerpoint/2010/main" val="2870342894"/>
              </p:ext>
            </p:extLst>
          </p:nvPr>
        </p:nvGraphicFramePr>
        <p:xfrm>
          <a:off x="7241528" y="4816319"/>
          <a:ext cx="6784324" cy="1458860"/>
        </p:xfrm>
        <a:graphic>
          <a:graphicData uri="http://schemas.openxmlformats.org/drawingml/2006/table">
            <a:tbl>
              <a:tblPr firstRow="1" bandRow="1">
                <a:tableStyleId>{7DF18680-E054-41AD-8BC1-D1AEF772440D}</a:tableStyleId>
              </a:tblPr>
              <a:tblGrid>
                <a:gridCol w="2080527">
                  <a:extLst>
                    <a:ext uri="{9D8B030D-6E8A-4147-A177-3AD203B41FA5}">
                      <a16:colId xmlns:a16="http://schemas.microsoft.com/office/drawing/2014/main" val="2885266559"/>
                    </a:ext>
                  </a:extLst>
                </a:gridCol>
                <a:gridCol w="2425174">
                  <a:extLst>
                    <a:ext uri="{9D8B030D-6E8A-4147-A177-3AD203B41FA5}">
                      <a16:colId xmlns:a16="http://schemas.microsoft.com/office/drawing/2014/main" val="4159874199"/>
                    </a:ext>
                  </a:extLst>
                </a:gridCol>
                <a:gridCol w="2278623">
                  <a:extLst>
                    <a:ext uri="{9D8B030D-6E8A-4147-A177-3AD203B41FA5}">
                      <a16:colId xmlns:a16="http://schemas.microsoft.com/office/drawing/2014/main" val="3189967094"/>
                    </a:ext>
                  </a:extLst>
                </a:gridCol>
              </a:tblGrid>
              <a:tr h="387044">
                <a:tc>
                  <a:txBody>
                    <a:bodyPr/>
                    <a:lstStyle/>
                    <a:p>
                      <a:pPr algn="ctr"/>
                      <a:r>
                        <a:rPr lang="en-US" sz="1600" b="1" dirty="0" err="1">
                          <a:solidFill>
                            <a:schemeClr val="bg1"/>
                          </a:solidFill>
                        </a:rPr>
                        <a:t>Jurisdicción</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marL="0" indent="0" algn="ctr"/>
                      <a:r>
                        <a:rPr lang="en-US" sz="1600" b="1" dirty="0" err="1">
                          <a:solidFill>
                            <a:schemeClr val="bg1"/>
                          </a:solidFill>
                        </a:rPr>
                        <a:t>Unidades</a:t>
                      </a:r>
                      <a:r>
                        <a:rPr lang="en-US" sz="1600" b="1" dirty="0">
                          <a:solidFill>
                            <a:schemeClr val="bg1"/>
                          </a:solidFill>
                        </a:rPr>
                        <a:t> </a:t>
                      </a:r>
                      <a:r>
                        <a:rPr lang="en-US" sz="1600" b="1" dirty="0" err="1">
                          <a:solidFill>
                            <a:schemeClr val="bg1"/>
                          </a:solidFill>
                        </a:rPr>
                        <a:t>vendidas</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tc>
                  <a:txBody>
                    <a:bodyPr/>
                    <a:lstStyle/>
                    <a:p>
                      <a:pPr algn="ctr"/>
                      <a:r>
                        <a:rPr lang="en-US" sz="1600" b="1" dirty="0" err="1">
                          <a:solidFill>
                            <a:schemeClr val="bg1"/>
                          </a:solidFill>
                        </a:rPr>
                        <a:t>Promedio</a:t>
                      </a:r>
                      <a:endParaRPr lang="en-US" sz="1600" b="1" dirty="0">
                        <a:solidFill>
                          <a:schemeClr val="bg1"/>
                        </a:solidFill>
                      </a:endParaRPr>
                    </a:p>
                  </a:txBody>
                  <a:tcPr marL="0" marR="0" anchor="ct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1D448F"/>
                    </a:solidFill>
                  </a:tcPr>
                </a:tc>
                <a:extLst>
                  <a:ext uri="{0D108BD9-81ED-4DB2-BD59-A6C34878D82A}">
                    <a16:rowId xmlns:a16="http://schemas.microsoft.com/office/drawing/2014/main" val="3848500601"/>
                  </a:ext>
                </a:extLst>
              </a:tr>
              <a:tr h="357272">
                <a:tc>
                  <a:txBody>
                    <a:bodyPr/>
                    <a:lstStyle/>
                    <a:p>
                      <a:pPr algn="l"/>
                      <a:r>
                        <a:rPr lang="en-US" sz="1600" b="0" dirty="0">
                          <a:solidFill>
                            <a:schemeClr val="tx1"/>
                          </a:solidFill>
                        </a:rPr>
                        <a:t>*Huron </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$201,676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937606788"/>
                  </a:ext>
                </a:extLst>
              </a:tr>
              <a:tr h="357272">
                <a:tc>
                  <a:txBody>
                    <a:bodyPr/>
                    <a:lstStyle/>
                    <a:p>
                      <a:pPr algn="l"/>
                      <a:r>
                        <a:rPr lang="en-US" sz="1600" b="0" dirty="0">
                          <a:solidFill>
                            <a:schemeClr val="tx1"/>
                          </a:solidFill>
                        </a:rPr>
                        <a:t>*Orange Cove</a:t>
                      </a:r>
                    </a:p>
                  </a:txBody>
                  <a:tcPr anchor="ctr">
                    <a:lnL w="12700" cmpd="sng">
                      <a:noFill/>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$329,796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5724063"/>
                  </a:ext>
                </a:extLst>
              </a:tr>
              <a:tr h="357272">
                <a:tc>
                  <a:txBody>
                    <a:bodyPr/>
                    <a:lstStyle/>
                    <a:p>
                      <a:pPr algn="l"/>
                      <a:r>
                        <a:rPr lang="en-US" sz="1600" b="0" dirty="0">
                          <a:solidFill>
                            <a:schemeClr val="tx1"/>
                          </a:solidFill>
                        </a:rPr>
                        <a:t>*San Joaquin </a:t>
                      </a: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$304,931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55424991"/>
                  </a:ext>
                </a:extLst>
              </a:tr>
            </a:tbl>
          </a:graphicData>
        </a:graphic>
      </p:graphicFrame>
      <p:sp>
        <p:nvSpPr>
          <p:cNvPr id="11" name="TextBox 10">
            <a:extLst>
              <a:ext uri="{FF2B5EF4-FFF2-40B4-BE49-F238E27FC236}">
                <a16:creationId xmlns:a16="http://schemas.microsoft.com/office/drawing/2014/main" id="{CD5AC15C-00E1-468B-AE70-8A25909A92A0}"/>
              </a:ext>
            </a:extLst>
          </p:cNvPr>
          <p:cNvSpPr txBox="1"/>
          <p:nvPr/>
        </p:nvSpPr>
        <p:spPr>
          <a:xfrm>
            <a:off x="7374876" y="6357205"/>
            <a:ext cx="5752334" cy="338554"/>
          </a:xfrm>
          <a:prstGeom prst="rect">
            <a:avLst/>
          </a:prstGeom>
          <a:noFill/>
        </p:spPr>
        <p:txBody>
          <a:bodyPr wrap="square">
            <a:spAutoFit/>
          </a:bodyPr>
          <a:lstStyle/>
          <a:p>
            <a:r>
              <a:rPr lang="es-ES" sz="1600" i="1" dirty="0">
                <a:solidFill>
                  <a:srgbClr val="000000"/>
                </a:solidFill>
                <a:latin typeface="Calibri" panose="020F0502020204030204" pitchFamily="34" charset="0"/>
              </a:rPr>
              <a:t>* Datos recopilados de la encuesta de </a:t>
            </a:r>
            <a:r>
              <a:rPr lang="es-ES" sz="1600" i="1" dirty="0" err="1">
                <a:solidFill>
                  <a:srgbClr val="000000"/>
                </a:solidFill>
                <a:latin typeface="Calibri" panose="020F0502020204030204" pitchFamily="34" charset="0"/>
              </a:rPr>
              <a:t>Zillow</a:t>
            </a:r>
            <a:r>
              <a:rPr lang="es-ES" sz="1600" i="1" dirty="0">
                <a:solidFill>
                  <a:srgbClr val="000000"/>
                </a:solidFill>
                <a:latin typeface="Calibri" panose="020F0502020204030204" pitchFamily="34" charset="0"/>
              </a:rPr>
              <a:t> y </a:t>
            </a:r>
            <a:r>
              <a:rPr lang="es-ES" sz="1600" i="1" dirty="0" err="1">
                <a:solidFill>
                  <a:srgbClr val="000000"/>
                </a:solidFill>
                <a:latin typeface="Calibri" panose="020F0502020204030204" pitchFamily="34" charset="0"/>
              </a:rPr>
              <a:t>Redfin</a:t>
            </a:r>
            <a:endParaRPr lang="en-US" sz="1600" i="1" dirty="0"/>
          </a:p>
        </p:txBody>
      </p:sp>
      <p:sp>
        <p:nvSpPr>
          <p:cNvPr id="13" name="TextBox 12">
            <a:extLst>
              <a:ext uri="{FF2B5EF4-FFF2-40B4-BE49-F238E27FC236}">
                <a16:creationId xmlns:a16="http://schemas.microsoft.com/office/drawing/2014/main" id="{89FEE222-E3EF-48E8-8CD4-D3A2AE727522}"/>
              </a:ext>
            </a:extLst>
          </p:cNvPr>
          <p:cNvSpPr txBox="1"/>
          <p:nvPr/>
        </p:nvSpPr>
        <p:spPr>
          <a:xfrm>
            <a:off x="8991600" y="7424822"/>
            <a:ext cx="5638800" cy="584775"/>
          </a:xfrm>
          <a:prstGeom prst="rect">
            <a:avLst/>
          </a:prstGeom>
          <a:noFill/>
        </p:spPr>
        <p:txBody>
          <a:bodyPr wrap="square">
            <a:spAutoFit/>
          </a:bodyPr>
          <a:lstStyle/>
          <a:p>
            <a:r>
              <a:rPr lang="es-ES" sz="1600" i="1" dirty="0">
                <a:solidFill>
                  <a:schemeClr val="bg1"/>
                </a:solidFill>
                <a:latin typeface="+mn-lt"/>
              </a:rPr>
              <a:t>Fuente: </a:t>
            </a:r>
            <a:r>
              <a:rPr lang="es-ES" sz="1600" i="1" dirty="0" err="1">
                <a:solidFill>
                  <a:schemeClr val="bg1"/>
                </a:solidFill>
                <a:latin typeface="+mn-lt"/>
              </a:rPr>
              <a:t>CoreLogic</a:t>
            </a:r>
            <a:r>
              <a:rPr lang="es-ES" sz="1600" i="1" dirty="0">
                <a:solidFill>
                  <a:schemeClr val="bg1"/>
                </a:solidFill>
                <a:latin typeface="+mn-lt"/>
              </a:rPr>
              <a:t>, Actividad de venta de viviendas de California por ciudad (mayo de 2022) y </a:t>
            </a:r>
            <a:r>
              <a:rPr lang="es-ES" sz="1600" i="1" dirty="0" err="1">
                <a:solidFill>
                  <a:schemeClr val="bg1"/>
                </a:solidFill>
                <a:latin typeface="+mn-lt"/>
              </a:rPr>
              <a:t>Redfin</a:t>
            </a:r>
            <a:r>
              <a:rPr lang="es-ES" sz="1600" i="1" dirty="0">
                <a:solidFill>
                  <a:schemeClr val="bg1"/>
                </a:solidFill>
                <a:latin typeface="+mn-lt"/>
              </a:rPr>
              <a:t> y </a:t>
            </a:r>
            <a:r>
              <a:rPr lang="es-ES" sz="1600" i="1" dirty="0" err="1">
                <a:solidFill>
                  <a:schemeClr val="bg1"/>
                </a:solidFill>
                <a:latin typeface="+mn-lt"/>
              </a:rPr>
              <a:t>Zillow</a:t>
            </a:r>
            <a:r>
              <a:rPr lang="es-ES" sz="1600" i="1" dirty="0">
                <a:solidFill>
                  <a:schemeClr val="bg1"/>
                </a:solidFill>
                <a:latin typeface="+mn-lt"/>
              </a:rPr>
              <a:t>, 2021-2022 </a:t>
            </a:r>
            <a:endParaRPr lang="en-US" sz="1600" i="1" dirty="0">
              <a:solidFill>
                <a:schemeClr val="bg1"/>
              </a:solidFill>
              <a:latin typeface="+mn-lt"/>
            </a:endParaRPr>
          </a:p>
        </p:txBody>
      </p:sp>
      <p:graphicFrame>
        <p:nvGraphicFramePr>
          <p:cNvPr id="3" name="Table 2">
            <a:extLst>
              <a:ext uri="{FF2B5EF4-FFF2-40B4-BE49-F238E27FC236}">
                <a16:creationId xmlns:a16="http://schemas.microsoft.com/office/drawing/2014/main" id="{06F4426E-23A3-3743-65BE-6D34D1E8246A}"/>
              </a:ext>
            </a:extLst>
          </p:cNvPr>
          <p:cNvGraphicFramePr>
            <a:graphicFrameLocks noGrp="1"/>
          </p:cNvGraphicFramePr>
          <p:nvPr>
            <p:extLst>
              <p:ext uri="{D42A27DB-BD31-4B8C-83A1-F6EECF244321}">
                <p14:modId xmlns:p14="http://schemas.microsoft.com/office/powerpoint/2010/main" val="1281080868"/>
              </p:ext>
            </p:extLst>
          </p:nvPr>
        </p:nvGraphicFramePr>
        <p:xfrm>
          <a:off x="7241526" y="1252188"/>
          <a:ext cx="6784326" cy="3413760"/>
        </p:xfrm>
        <a:graphic>
          <a:graphicData uri="http://schemas.openxmlformats.org/drawingml/2006/table">
            <a:tbl>
              <a:tblPr bandRow="1">
                <a:tableStyleId>{7DF18680-E054-41AD-8BC1-D1AEF772440D}</a:tableStyleId>
              </a:tblPr>
              <a:tblGrid>
                <a:gridCol w="1905000">
                  <a:extLst>
                    <a:ext uri="{9D8B030D-6E8A-4147-A177-3AD203B41FA5}">
                      <a16:colId xmlns:a16="http://schemas.microsoft.com/office/drawing/2014/main" val="2229129134"/>
                    </a:ext>
                  </a:extLst>
                </a:gridCol>
                <a:gridCol w="762000">
                  <a:extLst>
                    <a:ext uri="{9D8B030D-6E8A-4147-A177-3AD203B41FA5}">
                      <a16:colId xmlns:a16="http://schemas.microsoft.com/office/drawing/2014/main" val="1664769685"/>
                    </a:ext>
                  </a:extLst>
                </a:gridCol>
                <a:gridCol w="1372442">
                  <a:extLst>
                    <a:ext uri="{9D8B030D-6E8A-4147-A177-3AD203B41FA5}">
                      <a16:colId xmlns:a16="http://schemas.microsoft.com/office/drawing/2014/main" val="3948467611"/>
                    </a:ext>
                  </a:extLst>
                </a:gridCol>
                <a:gridCol w="1372442">
                  <a:extLst>
                    <a:ext uri="{9D8B030D-6E8A-4147-A177-3AD203B41FA5}">
                      <a16:colId xmlns:a16="http://schemas.microsoft.com/office/drawing/2014/main" val="3254501083"/>
                    </a:ext>
                  </a:extLst>
                </a:gridCol>
                <a:gridCol w="1372442">
                  <a:extLst>
                    <a:ext uri="{9D8B030D-6E8A-4147-A177-3AD203B41FA5}">
                      <a16:colId xmlns:a16="http://schemas.microsoft.com/office/drawing/2014/main" val="546866859"/>
                    </a:ext>
                  </a:extLst>
                </a:gridCol>
              </a:tblGrid>
              <a:tr h="838740">
                <a:tc>
                  <a:txBody>
                    <a:bodyPr/>
                    <a:lstStyle/>
                    <a:p>
                      <a:pPr algn="just"/>
                      <a:r>
                        <a:rPr lang="en-US" sz="1600" b="1" dirty="0" err="1">
                          <a:solidFill>
                            <a:schemeClr val="bg1"/>
                          </a:solidFill>
                        </a:rPr>
                        <a:t>Jurisdicción</a:t>
                      </a:r>
                      <a:endParaRPr lang="en-US" sz="1600" b="1" dirty="0">
                        <a:solidFill>
                          <a:schemeClr val="bg1"/>
                        </a:solidFill>
                      </a:endParaRPr>
                    </a:p>
                  </a:txBody>
                  <a:tcPr marL="274320" marR="27432"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gridSpan="2">
                  <a:txBody>
                    <a:bodyPr/>
                    <a:lstStyle/>
                    <a:p>
                      <a:pPr algn="just"/>
                      <a:endParaRPr lang="en-US" sz="1600" b="1" dirty="0">
                        <a:solidFill>
                          <a:schemeClr val="bg1"/>
                        </a:solidFill>
                      </a:endParaRPr>
                    </a:p>
                    <a:p>
                      <a:pPr algn="ctr"/>
                      <a:r>
                        <a:rPr lang="en-US" sz="1600" b="1" dirty="0" err="1">
                          <a:solidFill>
                            <a:schemeClr val="bg1"/>
                          </a:solidFill>
                        </a:rPr>
                        <a:t>Unidades</a:t>
                      </a:r>
                      <a:r>
                        <a:rPr lang="en-US" sz="1600" b="1" dirty="0">
                          <a:solidFill>
                            <a:schemeClr val="bg1"/>
                          </a:solidFill>
                        </a:rPr>
                        <a:t> </a:t>
                      </a:r>
                      <a:r>
                        <a:rPr lang="en-US" sz="1600" b="1" dirty="0" err="1">
                          <a:solidFill>
                            <a:schemeClr val="bg1"/>
                          </a:solidFill>
                        </a:rPr>
                        <a:t>vendidas</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hMerge="1">
                  <a:txBody>
                    <a:bodyPr/>
                    <a:lstStyle/>
                    <a:p>
                      <a:pPr algn="ctr"/>
                      <a:r>
                        <a:rPr lang="en-US" sz="1600" b="1" dirty="0" err="1">
                          <a:solidFill>
                            <a:schemeClr val="bg1"/>
                          </a:solidFill>
                        </a:rPr>
                        <a:t>Unidades</a:t>
                      </a:r>
                      <a:r>
                        <a:rPr lang="en-US" sz="1600" b="1" dirty="0">
                          <a:solidFill>
                            <a:schemeClr val="bg1"/>
                          </a:solidFill>
                        </a:rPr>
                        <a:t> </a:t>
                      </a:r>
                      <a:r>
                        <a:rPr lang="en-US" sz="1600" b="1" dirty="0" err="1">
                          <a:solidFill>
                            <a:schemeClr val="bg1"/>
                          </a:solidFill>
                        </a:rPr>
                        <a:t>vendidas</a:t>
                      </a:r>
                      <a:r>
                        <a:rPr lang="en-US" sz="1600" b="1" dirty="0">
                          <a:solidFill>
                            <a:schemeClr val="bg1"/>
                          </a:solidFill>
                        </a:rPr>
                        <a:t>
</a:t>
                      </a: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marL="0" indent="0" algn="ctr"/>
                      <a:endParaRPr lang="en-US" sz="1600" b="1" dirty="0">
                        <a:solidFill>
                          <a:schemeClr val="bg1"/>
                        </a:solidFill>
                      </a:endParaRPr>
                    </a:p>
                    <a:p>
                      <a:pPr marL="0" indent="0" algn="ctr"/>
                      <a:r>
                        <a:rPr lang="en-US" sz="1600" b="1" dirty="0" err="1">
                          <a:solidFill>
                            <a:schemeClr val="bg1"/>
                          </a:solidFill>
                        </a:rPr>
                        <a:t>Mediana</a:t>
                      </a:r>
                      <a:r>
                        <a:rPr lang="en-US" sz="1600" b="1" dirty="0">
                          <a:solidFill>
                            <a:schemeClr val="bg1"/>
                          </a:solidFill>
                        </a:rPr>
                        <a:t> $ Mayo 2022
</a:t>
                      </a: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tc>
                  <a:txBody>
                    <a:bodyPr/>
                    <a:lstStyle/>
                    <a:p>
                      <a:pPr algn="ctr"/>
                      <a:endParaRPr lang="en-US" sz="1600" b="1" dirty="0">
                        <a:solidFill>
                          <a:schemeClr val="bg1"/>
                        </a:solidFill>
                      </a:endParaRPr>
                    </a:p>
                    <a:p>
                      <a:pPr algn="ctr"/>
                      <a:r>
                        <a:rPr lang="en-US" sz="1600" b="1" dirty="0" err="1">
                          <a:solidFill>
                            <a:schemeClr val="bg1"/>
                          </a:solidFill>
                        </a:rPr>
                        <a:t>Mediana</a:t>
                      </a:r>
                      <a:r>
                        <a:rPr lang="en-US" sz="1600" b="1" dirty="0">
                          <a:solidFill>
                            <a:schemeClr val="bg1"/>
                          </a:solidFill>
                        </a:rPr>
                        <a:t> $ Mayo 2021
</a:t>
                      </a:r>
                    </a:p>
                  </a:txBody>
                  <a:tcPr marL="0" marR="0" anchor="ctr">
                    <a:lnT w="38100" cap="flat" cmpd="sng" algn="ctr">
                      <a:solidFill>
                        <a:srgbClr val="01B1EA"/>
                      </a:solidFill>
                      <a:prstDash val="solid"/>
                      <a:round/>
                      <a:headEnd type="none" w="med" len="med"/>
                      <a:tailEnd type="none" w="med" len="med"/>
                    </a:lnT>
                    <a:lnB w="38100" cap="flat" cmpd="sng" algn="ctr">
                      <a:solidFill>
                        <a:srgbClr val="01B1EA"/>
                      </a:solidFill>
                      <a:prstDash val="solid"/>
                      <a:round/>
                      <a:headEnd type="none" w="med" len="med"/>
                      <a:tailEnd type="none" w="med" len="med"/>
                    </a:lnB>
                    <a:solidFill>
                      <a:srgbClr val="1D448F"/>
                    </a:solidFill>
                  </a:tcPr>
                </a:tc>
                <a:extLst>
                  <a:ext uri="{0D108BD9-81ED-4DB2-BD59-A6C34878D82A}">
                    <a16:rowId xmlns:a16="http://schemas.microsoft.com/office/drawing/2014/main" val="2673992266"/>
                  </a:ext>
                </a:extLst>
              </a:tr>
              <a:tr h="334207">
                <a:tc gridSpan="5">
                  <a:txBody>
                    <a:bodyPr/>
                    <a:lstStyle/>
                    <a:p>
                      <a:pPr algn="l"/>
                      <a:r>
                        <a:rPr lang="pt-BR" sz="1600" b="0" dirty="0">
                          <a:solidFill>
                            <a:schemeClr val="tx1"/>
                          </a:solidFill>
                        </a:rPr>
                        <a:t>Áreas no incorporadas del Condado de Fresno</a:t>
                      </a:r>
                      <a:endParaRPr lang="en-US" sz="1600" b="0" dirty="0">
                        <a:solidFill>
                          <a:schemeClr val="tx1"/>
                        </a:solidFill>
                      </a:endParaRPr>
                    </a:p>
                  </a:txBody>
                  <a:tcPr anchor="ctr">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noFill/>
                      <a:prstDash val="solid"/>
                      <a:round/>
                      <a:headEnd type="none" w="med" len="med"/>
                      <a:tailEnd type="none" w="med" len="med"/>
                    </a:lnB>
                    <a:solidFill>
                      <a:srgbClr val="DCE6F2"/>
                    </a:solidFill>
                  </a:tcPr>
                </a:tc>
                <a:tc hMerge="1">
                  <a:txBody>
                    <a:bodyPr/>
                    <a:lstStyle/>
                    <a:p>
                      <a:endParaRPr lang="en-US"/>
                    </a:p>
                  </a:txBody>
                  <a:tcPr>
                    <a:lnL w="12700" cap="flat" cmpd="sng" algn="ctr">
                      <a:solidFill>
                        <a:srgbClr val="1B2253"/>
                      </a:solidFill>
                      <a:prstDash val="solid"/>
                      <a:round/>
                      <a:headEnd type="none" w="med" len="med"/>
                      <a:tailEnd type="none" w="med" len="med"/>
                    </a:lnL>
                    <a:lnT w="38100" cap="flat" cmpd="sng" algn="ctr">
                      <a:solidFill>
                        <a:srgbClr val="01B1EA"/>
                      </a:solidFill>
                      <a:prstDash val="solid"/>
                      <a:round/>
                      <a:headEnd type="none" w="med" len="med"/>
                      <a:tailEnd type="none" w="med" len="med"/>
                    </a:lnT>
                  </a:tcPr>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38100" cap="flat" cmpd="sng" algn="ctr">
                      <a:solidFill>
                        <a:srgbClr val="01B1EA"/>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24003510"/>
                  </a:ext>
                </a:extLst>
              </a:tr>
              <a:tr h="334467">
                <a:tc>
                  <a:txBody>
                    <a:bodyPr/>
                    <a:lstStyle/>
                    <a:p>
                      <a:pPr algn="l"/>
                      <a:r>
                        <a:rPr lang="en-US" sz="1600" b="0" i="1" dirty="0">
                          <a:solidFill>
                            <a:schemeClr val="tx1"/>
                          </a:solidFill>
                        </a:rPr>
                        <a:t> Caruthers</a:t>
                      </a:r>
                    </a:p>
                  </a:txBody>
                  <a:tcPr marL="182880" marR="18288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0" i="0" u="none" strike="noStrike" dirty="0">
                          <a:solidFill>
                            <a:srgbClr val="000000"/>
                          </a:solidFill>
                          <a:effectLst/>
                          <a:latin typeface="Calibri" panose="020F0502020204030204" pitchFamily="34" charset="0"/>
                        </a:rPr>
                        <a:t>5</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$418,00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$257,500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62.3%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3158072"/>
                  </a:ext>
                </a:extLst>
              </a:tr>
              <a:tr h="334467">
                <a:tc>
                  <a:txBody>
                    <a:bodyPr/>
                    <a:lstStyle/>
                    <a:p>
                      <a:pPr algn="l"/>
                      <a:r>
                        <a:rPr lang="en-US" sz="1600" b="0" i="1" dirty="0">
                          <a:solidFill>
                            <a:schemeClr val="tx1"/>
                          </a:solidFill>
                        </a:rPr>
                        <a:t>  Friant </a:t>
                      </a:r>
                    </a:p>
                  </a:txBody>
                  <a:tcPr marL="182880" marR="182880"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a:r>
                        <a:rPr lang="en-US" sz="1600" b="0" i="0" u="none" strike="noStrike" dirty="0">
                          <a:solidFill>
                            <a:srgbClr val="000000"/>
                          </a:solidFill>
                          <a:effectLst/>
                          <a:latin typeface="Calibri" panose="020F0502020204030204" pitchFamily="34" charset="0"/>
                        </a:rPr>
                        <a:t>14</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$506,500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$755,000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-32.9%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277192712"/>
                  </a:ext>
                </a:extLst>
              </a:tr>
              <a:tr h="334467">
                <a:tc>
                  <a:txBody>
                    <a:bodyPr/>
                    <a:lstStyle/>
                    <a:p>
                      <a:pPr marL="0" lvl="0" indent="0" algn="l">
                        <a:spcBef>
                          <a:spcPts val="0"/>
                        </a:spcBef>
                        <a:spcAft>
                          <a:spcPts val="0"/>
                        </a:spcAft>
                        <a:tabLst>
                          <a:tab pos="628650" algn="l"/>
                        </a:tabLst>
                      </a:pPr>
                      <a:r>
                        <a:rPr lang="en-US" sz="1600" b="0" i="1" dirty="0">
                          <a:solidFill>
                            <a:schemeClr val="tx1"/>
                          </a:solidFill>
                        </a:rPr>
                        <a:t>Prather </a:t>
                      </a:r>
                    </a:p>
                  </a:txBody>
                  <a:tcPr marL="274320" marR="27432" anchor="b">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0" i="0" u="none" strike="noStrike" dirty="0">
                          <a:solidFill>
                            <a:srgbClr val="000000"/>
                          </a:solidFill>
                          <a:effectLst/>
                          <a:latin typeface="Calibri" panose="020F0502020204030204" pitchFamily="34" charset="0"/>
                        </a:rPr>
                        <a:t>3</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$369,000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$505,000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-26.9%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264837"/>
                  </a:ext>
                </a:extLst>
              </a:tr>
              <a:tr h="334467">
                <a:tc>
                  <a:txBody>
                    <a:bodyPr/>
                    <a:lstStyle/>
                    <a:p>
                      <a:pPr lvl="0" algn="l">
                        <a:spcBef>
                          <a:spcPts val="20"/>
                        </a:spcBef>
                        <a:spcAft>
                          <a:spcPts val="20"/>
                        </a:spcAft>
                      </a:pPr>
                      <a:r>
                        <a:rPr lang="en-US" sz="1600" b="0" i="1" dirty="0">
                          <a:solidFill>
                            <a:schemeClr val="tx1"/>
                          </a:solidFill>
                        </a:rPr>
                        <a:t>Riverdale </a:t>
                      </a:r>
                    </a:p>
                  </a:txBody>
                  <a:tcPr marL="274320" marR="27432">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a:r>
                        <a:rPr lang="en-US" sz="1600" b="0" i="0" u="none" strike="noStrike" dirty="0">
                          <a:solidFill>
                            <a:srgbClr val="000000"/>
                          </a:solidFill>
                          <a:effectLst/>
                          <a:latin typeface="Calibri" panose="020F0502020204030204" pitchFamily="34" charset="0"/>
                        </a:rPr>
                        <a:t>3</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$285,000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$310,500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-8.2%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1998985769"/>
                  </a:ext>
                </a:extLst>
              </a:tr>
              <a:tr h="334467">
                <a:tc>
                  <a:txBody>
                    <a:bodyPr/>
                    <a:lstStyle/>
                    <a:p>
                      <a:pPr lvl="0" algn="l">
                        <a:spcBef>
                          <a:spcPts val="20"/>
                        </a:spcBef>
                        <a:spcAft>
                          <a:spcPts val="20"/>
                        </a:spcAft>
                      </a:pPr>
                      <a:r>
                        <a:rPr lang="en-US" sz="1600" b="0" i="1" dirty="0">
                          <a:solidFill>
                            <a:schemeClr val="tx1"/>
                          </a:solidFill>
                        </a:rPr>
                        <a:t>Shaver Lake </a:t>
                      </a:r>
                    </a:p>
                  </a:txBody>
                  <a:tcPr marL="274320" marR="27432">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0" i="0" u="none" strike="noStrike" dirty="0">
                          <a:solidFill>
                            <a:srgbClr val="000000"/>
                          </a:solidFill>
                          <a:effectLst/>
                          <a:latin typeface="Calibri" panose="020F0502020204030204" pitchFamily="34" charset="0"/>
                        </a:rPr>
                        <a:t>13</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$700,000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$697,500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en-US" sz="1600" b="0" i="0" u="none" strike="noStrike" dirty="0">
                          <a:solidFill>
                            <a:srgbClr val="000000"/>
                          </a:solidFill>
                          <a:effectLst/>
                          <a:latin typeface="Calibri" panose="020F0502020204030204" pitchFamily="34" charset="0"/>
                        </a:rPr>
                        <a:t>0.4%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7881313"/>
                  </a:ext>
                </a:extLst>
              </a:tr>
              <a:tr h="334467">
                <a:tc>
                  <a:txBody>
                    <a:bodyPr/>
                    <a:lstStyle/>
                    <a:p>
                      <a:pPr lvl="0" algn="l">
                        <a:spcBef>
                          <a:spcPts val="20"/>
                        </a:spcBef>
                        <a:spcAft>
                          <a:spcPts val="20"/>
                        </a:spcAft>
                      </a:pPr>
                      <a:r>
                        <a:rPr lang="en-US" sz="1600" b="0" i="1" dirty="0">
                          <a:solidFill>
                            <a:schemeClr val="tx1"/>
                          </a:solidFill>
                        </a:rPr>
                        <a:t>Squaw Valley </a:t>
                      </a:r>
                    </a:p>
                  </a:txBody>
                  <a:tcPr marL="274320" marR="27432">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a:r>
                        <a:rPr lang="en-US" sz="1600" b="0" i="0" u="none" strike="noStrike" dirty="0">
                          <a:solidFill>
                            <a:srgbClr val="000000"/>
                          </a:solidFill>
                          <a:effectLst/>
                          <a:latin typeface="Calibri" panose="020F0502020204030204" pitchFamily="34" charset="0"/>
                        </a:rPr>
                        <a:t>7</a:t>
                      </a:r>
                      <a:endParaRPr lang="en-US" dirty="0"/>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$435,000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$271,500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tc>
                  <a:txBody>
                    <a:bodyPr/>
                    <a:lstStyle/>
                    <a:p>
                      <a:pPr algn="ctr" fontAlgn="b"/>
                      <a:r>
                        <a:rPr lang="en-US" sz="1600" b="0" i="0" u="none" strike="noStrike" dirty="0">
                          <a:solidFill>
                            <a:srgbClr val="000000"/>
                          </a:solidFill>
                          <a:effectLst/>
                          <a:latin typeface="Calibri" panose="020F0502020204030204" pitchFamily="34" charset="0"/>
                        </a:rPr>
                        <a:t>60.2%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E6F2"/>
                    </a:solidFill>
                  </a:tcPr>
                </a:tc>
                <a:extLst>
                  <a:ext uri="{0D108BD9-81ED-4DB2-BD59-A6C34878D82A}">
                    <a16:rowId xmlns:a16="http://schemas.microsoft.com/office/drawing/2014/main" val="3754539279"/>
                  </a:ext>
                </a:extLst>
              </a:tr>
            </a:tbl>
          </a:graphicData>
        </a:graphic>
      </p:graphicFrame>
    </p:spTree>
    <p:extLst>
      <p:ext uri="{BB962C8B-B14F-4D97-AF65-F5344CB8AC3E}">
        <p14:creationId xmlns:p14="http://schemas.microsoft.com/office/powerpoint/2010/main" val="3827210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0F78A48C-2F62-2EAA-C081-80D31C59C72C}"/>
              </a:ext>
            </a:extLst>
          </p:cNvPr>
          <p:cNvPicPr>
            <a:picLocks noChangeAspect="1"/>
          </p:cNvPicPr>
          <p:nvPr/>
        </p:nvPicPr>
        <p:blipFill rotWithShape="1">
          <a:blip r:embed="rId2"/>
          <a:srcRect t="12271" b="7086"/>
          <a:stretch/>
        </p:blipFill>
        <p:spPr>
          <a:xfrm>
            <a:off x="280555" y="1376545"/>
            <a:ext cx="10910374" cy="5476509"/>
          </a:xfrm>
          <a:prstGeom prst="rect">
            <a:avLst/>
          </a:prstGeom>
        </p:spPr>
      </p:pic>
      <p:sp>
        <p:nvSpPr>
          <p:cNvPr id="2" name="Title 1">
            <a:extLst>
              <a:ext uri="{FF2B5EF4-FFF2-40B4-BE49-F238E27FC236}">
                <a16:creationId xmlns:a16="http://schemas.microsoft.com/office/drawing/2014/main" id="{CBAD126F-B4EC-FD62-FE85-DF044C2DF623}"/>
              </a:ext>
            </a:extLst>
          </p:cNvPr>
          <p:cNvSpPr>
            <a:spLocks noGrp="1"/>
          </p:cNvSpPr>
          <p:nvPr>
            <p:ph type="title"/>
          </p:nvPr>
        </p:nvSpPr>
        <p:spPr>
          <a:xfrm>
            <a:off x="685800" y="701356"/>
            <a:ext cx="13167360" cy="778611"/>
          </a:xfrm>
        </p:spPr>
        <p:txBody>
          <a:bodyPr wrap="square" anchor="ctr">
            <a:noAutofit/>
          </a:bodyPr>
          <a:lstStyle/>
          <a:p>
            <a:pPr>
              <a:lnSpc>
                <a:spcPct val="90000"/>
              </a:lnSpc>
            </a:pPr>
            <a:r>
              <a:rPr lang="es-ES" sz="4300" dirty="0"/>
              <a:t>Tendencias de Alquiler en el Condado de Fresno
</a:t>
            </a:r>
            <a:endParaRPr lang="en-US" sz="4300" dirty="0"/>
          </a:p>
        </p:txBody>
      </p:sp>
      <p:sp>
        <p:nvSpPr>
          <p:cNvPr id="8" name="TextBox 7">
            <a:extLst>
              <a:ext uri="{FF2B5EF4-FFF2-40B4-BE49-F238E27FC236}">
                <a16:creationId xmlns:a16="http://schemas.microsoft.com/office/drawing/2014/main" id="{68777517-8378-EFAA-9C7E-C686E4A6FE3B}"/>
              </a:ext>
            </a:extLst>
          </p:cNvPr>
          <p:cNvSpPr txBox="1"/>
          <p:nvPr/>
        </p:nvSpPr>
        <p:spPr>
          <a:xfrm>
            <a:off x="9753600" y="7424822"/>
            <a:ext cx="4876800" cy="338554"/>
          </a:xfrm>
          <a:prstGeom prst="rect">
            <a:avLst/>
          </a:prstGeom>
          <a:noFill/>
        </p:spPr>
        <p:txBody>
          <a:bodyPr wrap="square">
            <a:spAutoFit/>
          </a:bodyPr>
          <a:lstStyle/>
          <a:p>
            <a:r>
              <a:rPr lang="en-US" sz="1600" i="1" dirty="0">
                <a:solidFill>
                  <a:schemeClr val="bg1"/>
                </a:solidFill>
                <a:latin typeface="+mn-lt"/>
              </a:rPr>
              <a:t>Source:  California Housing Partnership, 2022. </a:t>
            </a:r>
          </a:p>
        </p:txBody>
      </p:sp>
      <p:sp>
        <p:nvSpPr>
          <p:cNvPr id="9" name="TextBox 8">
            <a:extLst>
              <a:ext uri="{FF2B5EF4-FFF2-40B4-BE49-F238E27FC236}">
                <a16:creationId xmlns:a16="http://schemas.microsoft.com/office/drawing/2014/main" id="{3292D7DB-2077-6B19-3027-FE019B4483DC}"/>
              </a:ext>
            </a:extLst>
          </p:cNvPr>
          <p:cNvSpPr txBox="1"/>
          <p:nvPr/>
        </p:nvSpPr>
        <p:spPr>
          <a:xfrm>
            <a:off x="11190929" y="3268413"/>
            <a:ext cx="3158916" cy="3693319"/>
          </a:xfrm>
          <a:prstGeom prst="rect">
            <a:avLst/>
          </a:prstGeom>
          <a:noFill/>
        </p:spPr>
        <p:txBody>
          <a:bodyPr wrap="square" rtlCol="0">
            <a:spAutoFit/>
          </a:bodyPr>
          <a:lstStyle/>
          <a:p>
            <a:r>
              <a:rPr lang="es-ES" sz="2600" dirty="0">
                <a:solidFill>
                  <a:srgbClr val="01B1EA"/>
                </a:solidFill>
                <a:latin typeface="+mn-lt"/>
              </a:rPr>
              <a:t>Los alquileres solicitados en el condado de Fresno </a:t>
            </a:r>
            <a:r>
              <a:rPr lang="es-ES" sz="2600" b="1" dirty="0">
                <a:solidFill>
                  <a:srgbClr val="01B1EA"/>
                </a:solidFill>
                <a:latin typeface="+mn-lt"/>
              </a:rPr>
              <a:t>aumentaron un 10.7% </a:t>
            </a:r>
            <a:r>
              <a:rPr lang="es-ES" sz="2600" dirty="0">
                <a:solidFill>
                  <a:srgbClr val="01B1EA"/>
                </a:solidFill>
                <a:latin typeface="+mn-lt"/>
              </a:rPr>
              <a:t>entre el cuarto trimestre de 2020 y el cuarto trimestre de 2021.
</a:t>
            </a:r>
            <a:endParaRPr lang="en-US" sz="2600" dirty="0">
              <a:solidFill>
                <a:srgbClr val="01B1EA"/>
              </a:solidFill>
              <a:latin typeface="+mn-lt"/>
            </a:endParaRPr>
          </a:p>
        </p:txBody>
      </p:sp>
    </p:spTree>
    <p:extLst>
      <p:ext uri="{BB962C8B-B14F-4D97-AF65-F5344CB8AC3E}">
        <p14:creationId xmlns:p14="http://schemas.microsoft.com/office/powerpoint/2010/main" val="3234496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E9858-5B53-4287-992D-73D8ACEA6AFC}"/>
              </a:ext>
            </a:extLst>
          </p:cNvPr>
          <p:cNvSpPr>
            <a:spLocks noGrp="1"/>
          </p:cNvSpPr>
          <p:nvPr>
            <p:ph type="title"/>
          </p:nvPr>
        </p:nvSpPr>
        <p:spPr>
          <a:xfrm>
            <a:off x="731520" y="512064"/>
            <a:ext cx="13167360" cy="603631"/>
          </a:xfrm>
        </p:spPr>
        <p:txBody>
          <a:bodyPr/>
          <a:lstStyle/>
          <a:p>
            <a:r>
              <a:rPr lang="es-ES" sz="3600" dirty="0"/>
              <a:t>¿A quién afectan los altos precios</a:t>
            </a:r>
            <a:r>
              <a:rPr lang="en-US" sz="3600" dirty="0"/>
              <a:t> </a:t>
            </a:r>
            <a:r>
              <a:rPr lang="en-US" sz="3600" dirty="0" err="1"/>
              <a:t>en</a:t>
            </a:r>
            <a:r>
              <a:rPr lang="en-US" sz="3600" dirty="0"/>
              <a:t> la </a:t>
            </a:r>
            <a:r>
              <a:rPr lang="en-US" sz="3600" dirty="0" err="1"/>
              <a:t>Cuidad</a:t>
            </a:r>
            <a:r>
              <a:rPr lang="en-US" sz="3600" dirty="0"/>
              <a:t> de Fresno?</a:t>
            </a:r>
          </a:p>
        </p:txBody>
      </p:sp>
      <p:sp>
        <p:nvSpPr>
          <p:cNvPr id="5" name="Text Placeholder 4">
            <a:extLst>
              <a:ext uri="{FF2B5EF4-FFF2-40B4-BE49-F238E27FC236}">
                <a16:creationId xmlns:a16="http://schemas.microsoft.com/office/drawing/2014/main" id="{0AD67682-BFAF-4AA0-9856-D0832C154A41}"/>
              </a:ext>
            </a:extLst>
          </p:cNvPr>
          <p:cNvSpPr>
            <a:spLocks noGrp="1"/>
          </p:cNvSpPr>
          <p:nvPr>
            <p:ph type="body" sz="quarter" idx="10"/>
          </p:nvPr>
        </p:nvSpPr>
        <p:spPr>
          <a:xfrm>
            <a:off x="731520" y="1180280"/>
            <a:ext cx="12451080" cy="1371600"/>
          </a:xfrm>
        </p:spPr>
        <p:txBody>
          <a:bodyPr/>
          <a:lstStyle/>
          <a:p>
            <a:pPr>
              <a:spcBef>
                <a:spcPts val="200"/>
              </a:spcBef>
              <a:spcAft>
                <a:spcPts val="200"/>
              </a:spcAft>
            </a:pPr>
            <a:r>
              <a:rPr lang="es-ES" sz="2500" dirty="0"/>
              <a:t>La carga del costo de la vivienda se refiere a los hogares que pagan de más por la vivienda </a:t>
            </a:r>
          </a:p>
          <a:p>
            <a:pPr>
              <a:spcBef>
                <a:spcPts val="200"/>
              </a:spcBef>
              <a:spcAft>
                <a:spcPts val="200"/>
              </a:spcAft>
            </a:pPr>
            <a:r>
              <a:rPr lang="es-ES" sz="2200" b="0" dirty="0"/>
              <a:t>Pagar en exceso = Pagar más del 30% por la vivienda</a:t>
            </a:r>
            <a:endParaRPr lang="es-ES" sz="2200" dirty="0"/>
          </a:p>
          <a:p>
            <a:pPr>
              <a:spcBef>
                <a:spcPts val="200"/>
              </a:spcBef>
              <a:spcAft>
                <a:spcPts val="200"/>
              </a:spcAft>
            </a:pPr>
            <a:r>
              <a:rPr lang="es-ES" sz="2200" b="0" dirty="0"/>
              <a:t>Pagar en exceso severamente = Pagar más del 50% por la vivienda</a:t>
            </a:r>
            <a:endParaRPr lang="en-US" sz="2200" b="0" dirty="0"/>
          </a:p>
        </p:txBody>
      </p:sp>
      <p:sp>
        <p:nvSpPr>
          <p:cNvPr id="9" name="TextBox 8">
            <a:extLst>
              <a:ext uri="{FF2B5EF4-FFF2-40B4-BE49-F238E27FC236}">
                <a16:creationId xmlns:a16="http://schemas.microsoft.com/office/drawing/2014/main" id="{E3C32AD3-0CA7-4127-A8FD-BF4D2F917B17}"/>
              </a:ext>
            </a:extLst>
          </p:cNvPr>
          <p:cNvSpPr txBox="1"/>
          <p:nvPr/>
        </p:nvSpPr>
        <p:spPr>
          <a:xfrm>
            <a:off x="9144000" y="7391400"/>
            <a:ext cx="4191000" cy="584775"/>
          </a:xfrm>
          <a:prstGeom prst="rect">
            <a:avLst/>
          </a:prstGeom>
          <a:noFill/>
        </p:spPr>
        <p:txBody>
          <a:bodyPr wrap="square">
            <a:spAutoFit/>
          </a:bodyPr>
          <a:lstStyle/>
          <a:p>
            <a:r>
              <a:rPr lang="en-US" sz="1600" i="1" dirty="0">
                <a:solidFill>
                  <a:schemeClr val="bg1"/>
                </a:solidFill>
                <a:latin typeface="+mn-lt"/>
              </a:rPr>
              <a:t>Fuente: 2014-2018 CHAS and California Housing Partnership, 2022. </a:t>
            </a:r>
          </a:p>
        </p:txBody>
      </p:sp>
      <p:graphicFrame>
        <p:nvGraphicFramePr>
          <p:cNvPr id="7" name="Chart 6">
            <a:extLst>
              <a:ext uri="{FF2B5EF4-FFF2-40B4-BE49-F238E27FC236}">
                <a16:creationId xmlns:a16="http://schemas.microsoft.com/office/drawing/2014/main" id="{3C2283AC-B288-A7F0-E9B6-AB097071D229}"/>
              </a:ext>
            </a:extLst>
          </p:cNvPr>
          <p:cNvGraphicFramePr/>
          <p:nvPr>
            <p:extLst>
              <p:ext uri="{D42A27DB-BD31-4B8C-83A1-F6EECF244321}">
                <p14:modId xmlns:p14="http://schemas.microsoft.com/office/powerpoint/2010/main" val="2432218008"/>
              </p:ext>
            </p:extLst>
          </p:nvPr>
        </p:nvGraphicFramePr>
        <p:xfrm>
          <a:off x="731520" y="2616465"/>
          <a:ext cx="6966910" cy="4530969"/>
        </p:xfrm>
        <a:graphic>
          <a:graphicData uri="http://schemas.openxmlformats.org/drawingml/2006/chart">
            <c:chart xmlns:c="http://schemas.openxmlformats.org/drawingml/2006/chart" xmlns:r="http://schemas.openxmlformats.org/officeDocument/2006/relationships" r:id="rId2"/>
          </a:graphicData>
        </a:graphic>
      </p:graphicFrame>
      <p:pic>
        <p:nvPicPr>
          <p:cNvPr id="14" name="Picture 13" descr="Chart, bar chart&#10;&#10;Description automatically generated">
            <a:extLst>
              <a:ext uri="{FF2B5EF4-FFF2-40B4-BE49-F238E27FC236}">
                <a16:creationId xmlns:a16="http://schemas.microsoft.com/office/drawing/2014/main" id="{03BBE73E-A7A1-34F6-9A4E-A0F342A43FFD}"/>
              </a:ext>
            </a:extLst>
          </p:cNvPr>
          <p:cNvPicPr>
            <a:picLocks noChangeAspect="1"/>
          </p:cNvPicPr>
          <p:nvPr/>
        </p:nvPicPr>
        <p:blipFill rotWithShape="1">
          <a:blip r:embed="rId3"/>
          <a:srcRect t="22222" b="8423"/>
          <a:stretch/>
        </p:blipFill>
        <p:spPr>
          <a:xfrm>
            <a:off x="8686800" y="1714571"/>
            <a:ext cx="5168590" cy="5514815"/>
          </a:xfrm>
          <a:prstGeom prst="rect">
            <a:avLst/>
          </a:prstGeom>
        </p:spPr>
      </p:pic>
    </p:spTree>
    <p:extLst>
      <p:ext uri="{BB962C8B-B14F-4D97-AF65-F5344CB8AC3E}">
        <p14:creationId xmlns:p14="http://schemas.microsoft.com/office/powerpoint/2010/main" val="3681253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F575-39D4-4896-A75E-ADDFDC840C0A}"/>
              </a:ext>
            </a:extLst>
          </p:cNvPr>
          <p:cNvSpPr>
            <a:spLocks noGrp="1"/>
          </p:cNvSpPr>
          <p:nvPr>
            <p:ph type="title"/>
          </p:nvPr>
        </p:nvSpPr>
        <p:spPr>
          <a:xfrm>
            <a:off x="731520" y="512064"/>
            <a:ext cx="13167360" cy="603631"/>
          </a:xfrm>
        </p:spPr>
        <p:txBody>
          <a:bodyPr/>
          <a:lstStyle/>
          <a:p>
            <a:r>
              <a:rPr lang="es-ES" sz="4400" dirty="0"/>
              <a:t>Tipos de vivienda en la Cuidad de Fresno</a:t>
            </a:r>
            <a:endParaRPr lang="en-US" sz="4400" dirty="0"/>
          </a:p>
        </p:txBody>
      </p:sp>
      <p:pic>
        <p:nvPicPr>
          <p:cNvPr id="8" name="Picture 7" descr="A picture containing outdoor, building, sky, ground&#10;&#10;Description automatically generated">
            <a:extLst>
              <a:ext uri="{FF2B5EF4-FFF2-40B4-BE49-F238E27FC236}">
                <a16:creationId xmlns:a16="http://schemas.microsoft.com/office/drawing/2014/main" id="{7968192D-6C13-21CF-C355-9FF58552A72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913803" y="1636630"/>
            <a:ext cx="5802197" cy="4967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DD78185A-979A-512A-6AD9-4E5952E01896}"/>
              </a:ext>
            </a:extLst>
          </p:cNvPr>
          <p:cNvSpPr txBox="1"/>
          <p:nvPr/>
        </p:nvSpPr>
        <p:spPr>
          <a:xfrm>
            <a:off x="9144000" y="7391400"/>
            <a:ext cx="4038600" cy="338554"/>
          </a:xfrm>
          <a:prstGeom prst="rect">
            <a:avLst/>
          </a:prstGeom>
          <a:noFill/>
        </p:spPr>
        <p:txBody>
          <a:bodyPr wrap="square">
            <a:spAutoFit/>
          </a:bodyPr>
          <a:lstStyle/>
          <a:p>
            <a:r>
              <a:rPr lang="en-US" sz="1600" i="1" dirty="0">
                <a:solidFill>
                  <a:schemeClr val="bg1"/>
                </a:solidFill>
                <a:latin typeface="+mn-lt"/>
              </a:rPr>
              <a:t>Fuente: Department of Finance, 2022.</a:t>
            </a:r>
          </a:p>
        </p:txBody>
      </p:sp>
      <p:graphicFrame>
        <p:nvGraphicFramePr>
          <p:cNvPr id="6" name="Chart 5">
            <a:extLst>
              <a:ext uri="{FF2B5EF4-FFF2-40B4-BE49-F238E27FC236}">
                <a16:creationId xmlns:a16="http://schemas.microsoft.com/office/drawing/2014/main" id="{7BFA86AD-3158-1997-7E26-C4636E6150DC}"/>
              </a:ext>
            </a:extLst>
          </p:cNvPr>
          <p:cNvGraphicFramePr/>
          <p:nvPr>
            <p:extLst>
              <p:ext uri="{D42A27DB-BD31-4B8C-83A1-F6EECF244321}">
                <p14:modId xmlns:p14="http://schemas.microsoft.com/office/powerpoint/2010/main" val="3341976664"/>
              </p:ext>
            </p:extLst>
          </p:nvPr>
        </p:nvGraphicFramePr>
        <p:xfrm>
          <a:off x="457201" y="1524000"/>
          <a:ext cx="7010400" cy="55636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3096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FDD10-4789-41A8-A0FE-1D2C59C7484F}"/>
              </a:ext>
            </a:extLst>
          </p:cNvPr>
          <p:cNvSpPr>
            <a:spLocks noGrp="1"/>
          </p:cNvSpPr>
          <p:nvPr>
            <p:ph type="title"/>
          </p:nvPr>
        </p:nvSpPr>
        <p:spPr>
          <a:xfrm>
            <a:off x="751776" y="818748"/>
            <a:ext cx="13167360" cy="603631"/>
          </a:xfrm>
        </p:spPr>
        <p:txBody>
          <a:bodyPr/>
          <a:lstStyle/>
          <a:p>
            <a:r>
              <a:rPr lang="en-US" sz="5300" dirty="0" err="1"/>
              <a:t>Residentes</a:t>
            </a:r>
            <a:r>
              <a:rPr lang="en-US" sz="5300" dirty="0"/>
              <a:t> sin </a:t>
            </a:r>
            <a:r>
              <a:rPr lang="en-US" sz="5300" dirty="0" err="1"/>
              <a:t>hogar</a:t>
            </a:r>
            <a:r>
              <a:rPr lang="en-US" sz="5300" dirty="0"/>
              <a:t> 
</a:t>
            </a:r>
          </a:p>
        </p:txBody>
      </p:sp>
      <p:sp>
        <p:nvSpPr>
          <p:cNvPr id="9" name="TextBox 8">
            <a:extLst>
              <a:ext uri="{FF2B5EF4-FFF2-40B4-BE49-F238E27FC236}">
                <a16:creationId xmlns:a16="http://schemas.microsoft.com/office/drawing/2014/main" id="{2BCF31F9-EB45-440D-93F2-E8AED76F5FEE}"/>
              </a:ext>
            </a:extLst>
          </p:cNvPr>
          <p:cNvSpPr txBox="1"/>
          <p:nvPr/>
        </p:nvSpPr>
        <p:spPr>
          <a:xfrm>
            <a:off x="9372600" y="7459816"/>
            <a:ext cx="4191000" cy="538609"/>
          </a:xfrm>
          <a:prstGeom prst="rect">
            <a:avLst/>
          </a:prstGeom>
          <a:noFill/>
        </p:spPr>
        <p:txBody>
          <a:bodyPr wrap="square">
            <a:spAutoFit/>
          </a:bodyPr>
          <a:lstStyle/>
          <a:p>
            <a:pPr algn="l"/>
            <a:r>
              <a:rPr lang="en-US" sz="1450" i="1" dirty="0">
                <a:solidFill>
                  <a:schemeClr val="bg1"/>
                </a:solidFill>
                <a:latin typeface="+mn-lt"/>
                <a:cs typeface="Century Gothic"/>
              </a:rPr>
              <a:t>Source: Fresno-Madera Continuum of Care, Point in Time Count, 2022.</a:t>
            </a:r>
            <a:endParaRPr lang="en-US" sz="1450" dirty="0">
              <a:solidFill>
                <a:schemeClr val="bg1"/>
              </a:solidFill>
              <a:latin typeface="+mn-lt"/>
            </a:endParaRPr>
          </a:p>
        </p:txBody>
      </p:sp>
      <p:sp>
        <p:nvSpPr>
          <p:cNvPr id="7" name="Text Placeholder 6">
            <a:extLst>
              <a:ext uri="{FF2B5EF4-FFF2-40B4-BE49-F238E27FC236}">
                <a16:creationId xmlns:a16="http://schemas.microsoft.com/office/drawing/2014/main" id="{B7527876-E1D2-2B41-E583-555B84E443EA}"/>
              </a:ext>
            </a:extLst>
          </p:cNvPr>
          <p:cNvSpPr>
            <a:spLocks noGrp="1"/>
          </p:cNvSpPr>
          <p:nvPr>
            <p:ph type="body" sz="quarter" idx="10"/>
          </p:nvPr>
        </p:nvSpPr>
        <p:spPr>
          <a:xfrm>
            <a:off x="731520" y="1442085"/>
            <a:ext cx="3764280" cy="5690236"/>
          </a:xfrm>
        </p:spPr>
        <p:txBody>
          <a:bodyPr/>
          <a:lstStyle/>
          <a:p>
            <a:r>
              <a:rPr lang="es-ES" dirty="0"/>
              <a:t>4,216 personas </a:t>
            </a:r>
            <a:r>
              <a:rPr lang="es-ES" b="0" dirty="0"/>
              <a:t>experimentaron la falta de vivienda en los condados de Fresno y Madera en 2022</a:t>
            </a:r>
            <a:r>
              <a:rPr lang="es-ES" dirty="0"/>
              <a:t>
</a:t>
            </a:r>
            <a:r>
              <a:rPr lang="es-ES" b="0" dirty="0"/>
              <a:t>La mayoría vive en la ciudad de Fresno</a:t>
            </a:r>
            <a:endParaRPr lang="en-US" b="0" dirty="0"/>
          </a:p>
        </p:txBody>
      </p:sp>
      <p:graphicFrame>
        <p:nvGraphicFramePr>
          <p:cNvPr id="10" name="Table 9">
            <a:extLst>
              <a:ext uri="{FF2B5EF4-FFF2-40B4-BE49-F238E27FC236}">
                <a16:creationId xmlns:a16="http://schemas.microsoft.com/office/drawing/2014/main" id="{5BF3DD85-EEB6-1CB0-157C-788877FA2C8B}"/>
              </a:ext>
            </a:extLst>
          </p:cNvPr>
          <p:cNvGraphicFramePr>
            <a:graphicFrameLocks noGrp="1"/>
          </p:cNvGraphicFramePr>
          <p:nvPr>
            <p:extLst>
              <p:ext uri="{D42A27DB-BD31-4B8C-83A1-F6EECF244321}">
                <p14:modId xmlns:p14="http://schemas.microsoft.com/office/powerpoint/2010/main" val="2563238823"/>
              </p:ext>
            </p:extLst>
          </p:nvPr>
        </p:nvGraphicFramePr>
        <p:xfrm>
          <a:off x="5212534" y="4479472"/>
          <a:ext cx="8884466" cy="2639108"/>
        </p:xfrm>
        <a:graphic>
          <a:graphicData uri="http://schemas.openxmlformats.org/drawingml/2006/table">
            <a:tbl>
              <a:tblPr firstRow="1" bandRow="1">
                <a:tableStyleId>{7DF18680-E054-41AD-8BC1-D1AEF772440D}</a:tableStyleId>
              </a:tblPr>
              <a:tblGrid>
                <a:gridCol w="2133868">
                  <a:extLst>
                    <a:ext uri="{9D8B030D-6E8A-4147-A177-3AD203B41FA5}">
                      <a16:colId xmlns:a16="http://schemas.microsoft.com/office/drawing/2014/main" val="4201348564"/>
                    </a:ext>
                  </a:extLst>
                </a:gridCol>
                <a:gridCol w="1931084">
                  <a:extLst>
                    <a:ext uri="{9D8B030D-6E8A-4147-A177-3AD203B41FA5}">
                      <a16:colId xmlns:a16="http://schemas.microsoft.com/office/drawing/2014/main" val="854336559"/>
                    </a:ext>
                  </a:extLst>
                </a:gridCol>
                <a:gridCol w="1593390">
                  <a:extLst>
                    <a:ext uri="{9D8B030D-6E8A-4147-A177-3AD203B41FA5}">
                      <a16:colId xmlns:a16="http://schemas.microsoft.com/office/drawing/2014/main" val="1076741611"/>
                    </a:ext>
                  </a:extLst>
                </a:gridCol>
                <a:gridCol w="3226124">
                  <a:extLst>
                    <a:ext uri="{9D8B030D-6E8A-4147-A177-3AD203B41FA5}">
                      <a16:colId xmlns:a16="http://schemas.microsoft.com/office/drawing/2014/main" val="2696823812"/>
                    </a:ext>
                  </a:extLst>
                </a:gridCol>
              </a:tblGrid>
              <a:tr h="574900">
                <a:tc>
                  <a:txBody>
                    <a:bodyPr/>
                    <a:lstStyle/>
                    <a:p>
                      <a:pPr algn="ctr"/>
                      <a:r>
                        <a:rPr lang="en-US" sz="2200" b="1" dirty="0" err="1">
                          <a:solidFill>
                            <a:schemeClr val="bg1"/>
                          </a:solidFill>
                        </a:rPr>
                        <a:t>Jurisdicción</a:t>
                      </a:r>
                      <a:endParaRPr lang="en-US" sz="2200" b="1" dirty="0">
                        <a:solidFill>
                          <a:schemeClr val="bg1"/>
                        </a:solidFill>
                      </a:endParaRPr>
                    </a:p>
                  </a:txBody>
                  <a:tcPr marL="274320" marR="27432" anchor="ct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rgbClr val="1D448F"/>
                    </a:solidFill>
                  </a:tcPr>
                </a:tc>
                <a:tc>
                  <a:txBody>
                    <a:bodyPr/>
                    <a:lstStyle/>
                    <a:p>
                      <a:pPr algn="l"/>
                      <a:r>
                        <a:rPr lang="en-US" sz="2200" b="1" dirty="0">
                          <a:solidFill>
                            <a:schemeClr val="bg1"/>
                          </a:solidFill>
                        </a:rPr>
                        <a:t>Personas sin Hogar</a:t>
                      </a:r>
                    </a:p>
                  </a:txBody>
                  <a:tcPr marL="274320" marR="27432" anchor="ct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rgbClr val="1D448F"/>
                    </a:solidFill>
                  </a:tcPr>
                </a:tc>
                <a:tc>
                  <a:txBody>
                    <a:bodyPr/>
                    <a:lstStyle/>
                    <a:p>
                      <a:pPr algn="ctr"/>
                      <a:r>
                        <a:rPr lang="en-US" sz="2200" b="1" dirty="0">
                          <a:solidFill>
                            <a:schemeClr val="bg1"/>
                          </a:solidFill>
                        </a:rPr>
                        <a:t>Con Hogar</a:t>
                      </a:r>
                    </a:p>
                  </a:txBody>
                  <a:tcPr marL="274320" marR="27432" anchor="ct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rgbClr val="1D448F"/>
                    </a:solidFill>
                  </a:tcPr>
                </a:tc>
                <a:tc>
                  <a:txBody>
                    <a:bodyPr/>
                    <a:lstStyle/>
                    <a:p>
                      <a:pPr algn="ctr"/>
                      <a:r>
                        <a:rPr lang="es-ES" sz="2200" b="1" dirty="0">
                          <a:solidFill>
                            <a:schemeClr val="bg1"/>
                          </a:solidFill>
                        </a:rPr>
                        <a:t>% de Población Total Sin Hogar</a:t>
                      </a:r>
                    </a:p>
                  </a:txBody>
                  <a:tcPr marL="274320" marR="27432" anchor="ctr">
                    <a:lnT w="28575" cap="flat" cmpd="sng" algn="ctr">
                      <a:noFill/>
                      <a:prstDash val="solid"/>
                      <a:round/>
                      <a:headEnd type="none" w="med" len="med"/>
                      <a:tailEnd type="none" w="med" len="med"/>
                    </a:lnT>
                    <a:lnB w="28575" cap="flat" cmpd="sng" algn="ctr">
                      <a:solidFill>
                        <a:schemeClr val="accent5"/>
                      </a:solidFill>
                      <a:prstDash val="solid"/>
                      <a:round/>
                      <a:headEnd type="none" w="med" len="med"/>
                      <a:tailEnd type="none" w="med" len="med"/>
                    </a:lnB>
                    <a:solidFill>
                      <a:srgbClr val="1D448F"/>
                    </a:solidFill>
                  </a:tcPr>
                </a:tc>
                <a:extLst>
                  <a:ext uri="{0D108BD9-81ED-4DB2-BD59-A6C34878D82A}">
                    <a16:rowId xmlns:a16="http://schemas.microsoft.com/office/drawing/2014/main" val="3569199901"/>
                  </a:ext>
                </a:extLst>
              </a:tr>
              <a:tr h="347668">
                <a:tc>
                  <a:txBody>
                    <a:bodyPr/>
                    <a:lstStyle/>
                    <a:p>
                      <a:pPr marL="0" marR="0" algn="ctr">
                        <a:spcBef>
                          <a:spcPts val="480"/>
                        </a:spcBef>
                        <a:spcAft>
                          <a:spcPts val="480"/>
                        </a:spcAft>
                      </a:pPr>
                      <a:r>
                        <a:rPr lang="en-US" sz="2000" b="1" dirty="0">
                          <a:solidFill>
                            <a:srgbClr val="000000"/>
                          </a:solidFill>
                          <a:effectLst/>
                          <a:latin typeface="+mn-lt"/>
                          <a:ea typeface="Calibri" panose="020F0502020204030204" pitchFamily="34" charset="0"/>
                          <a:cs typeface="Times New Roman" panose="02020603050405020304" pitchFamily="18" charset="0"/>
                        </a:rPr>
                        <a:t>Ciudad de Fresno</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28575" cap="flat" cmpd="sng" algn="ctr">
                      <a:solidFill>
                        <a:schemeClr val="accent5"/>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1" dirty="0">
                          <a:solidFill>
                            <a:srgbClr val="000000"/>
                          </a:solidFill>
                          <a:effectLst/>
                          <a:latin typeface="+mn-lt"/>
                          <a:ea typeface="Calibri" panose="020F0502020204030204" pitchFamily="34" charset="0"/>
                          <a:cs typeface="Times New Roman" panose="02020603050405020304" pitchFamily="18" charset="0"/>
                        </a:rPr>
                        <a:t>1,696</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28575" cap="flat" cmpd="sng" algn="ctr">
                      <a:solidFill>
                        <a:schemeClr val="accent5"/>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1" dirty="0">
                          <a:solidFill>
                            <a:srgbClr val="000000"/>
                          </a:solidFill>
                          <a:effectLst/>
                          <a:latin typeface="+mn-lt"/>
                          <a:ea typeface="Calibri" panose="020F0502020204030204" pitchFamily="34" charset="0"/>
                          <a:cs typeface="Times New Roman" panose="02020603050405020304" pitchFamily="18" charset="0"/>
                        </a:rPr>
                        <a:t>1,701</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28575" cap="flat" cmpd="sng" algn="ctr">
                      <a:solidFill>
                        <a:schemeClr val="accent5"/>
                      </a:solidFill>
                      <a:prstDash val="solid"/>
                      <a:round/>
                      <a:headEnd type="none" w="med" len="med"/>
                      <a:tailEnd type="none" w="med" len="med"/>
                    </a:lnT>
                    <a:solidFill>
                      <a:schemeClr val="accent1">
                        <a:lumMod val="20000"/>
                        <a:lumOff val="80000"/>
                      </a:schemeClr>
                    </a:solidFill>
                  </a:tcPr>
                </a:tc>
                <a:tc>
                  <a:txBody>
                    <a:bodyPr/>
                    <a:lstStyle/>
                    <a:p>
                      <a:pPr marL="0" marR="0" algn="ctr">
                        <a:spcBef>
                          <a:spcPts val="480"/>
                        </a:spcBef>
                        <a:spcAft>
                          <a:spcPts val="480"/>
                        </a:spcAft>
                      </a:pPr>
                      <a:r>
                        <a:rPr lang="en-US" sz="2000" b="1" dirty="0">
                          <a:solidFill>
                            <a:srgbClr val="000000"/>
                          </a:solidFill>
                          <a:effectLst/>
                          <a:latin typeface="+mn-lt"/>
                          <a:ea typeface="Calibri" panose="020F0502020204030204" pitchFamily="34" charset="0"/>
                          <a:cs typeface="Times New Roman" panose="02020603050405020304" pitchFamily="18" charset="0"/>
                        </a:rPr>
                        <a:t>81%</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T w="28575" cap="flat" cmpd="sng" algn="ctr">
                      <a:solidFill>
                        <a:schemeClr val="accent5"/>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3657359075"/>
                  </a:ext>
                </a:extLst>
              </a:tr>
              <a:tr h="459920">
                <a:tc>
                  <a:txBody>
                    <a:bodyPr/>
                    <a:lstStyle/>
                    <a:p>
                      <a:pPr marL="0" marR="0" algn="ctr">
                        <a:spcBef>
                          <a:spcPts val="480"/>
                        </a:spcBef>
                        <a:spcAft>
                          <a:spcPts val="480"/>
                        </a:spcAft>
                      </a:pPr>
                      <a:r>
                        <a:rPr lang="en-US" sz="2000" b="0" dirty="0" err="1">
                          <a:solidFill>
                            <a:srgbClr val="000000"/>
                          </a:solidFill>
                          <a:effectLst/>
                          <a:latin typeface="+mn-lt"/>
                          <a:cs typeface="Times New Roman" panose="02020603050405020304" pitchFamily="18" charset="0"/>
                        </a:rPr>
                        <a:t>Condado</a:t>
                      </a:r>
                      <a:r>
                        <a:rPr lang="en-US" sz="2000" b="0" dirty="0">
                          <a:solidFill>
                            <a:srgbClr val="000000"/>
                          </a:solidFill>
                          <a:effectLst/>
                          <a:latin typeface="+mn-lt"/>
                          <a:cs typeface="Times New Roman" panose="02020603050405020304" pitchFamily="18" charset="0"/>
                        </a:rPr>
                        <a:t> de Fresno</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no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514</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no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27</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no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13%</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noFill/>
                  </a:tcPr>
                </a:tc>
                <a:extLst>
                  <a:ext uri="{0D108BD9-81ED-4DB2-BD59-A6C34878D82A}">
                    <a16:rowId xmlns:a16="http://schemas.microsoft.com/office/drawing/2014/main" val="2006117693"/>
                  </a:ext>
                </a:extLst>
              </a:tr>
              <a:tr h="459920">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Ciudad de Madera</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73</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150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5%</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3523345840"/>
                  </a:ext>
                </a:extLst>
              </a:tr>
              <a:tr h="459920">
                <a:tc>
                  <a:txBody>
                    <a:bodyPr/>
                    <a:lstStyle/>
                    <a:p>
                      <a:pPr marL="0" marR="0" algn="ctr">
                        <a:spcBef>
                          <a:spcPts val="480"/>
                        </a:spcBef>
                        <a:spcAft>
                          <a:spcPts val="480"/>
                        </a:spcAft>
                      </a:pPr>
                      <a:r>
                        <a:rPr lang="en-US" sz="2000" b="0" dirty="0" err="1">
                          <a:solidFill>
                            <a:srgbClr val="000000"/>
                          </a:solidFill>
                          <a:effectLst/>
                          <a:latin typeface="+mn-lt"/>
                          <a:cs typeface="Times New Roman" panose="02020603050405020304" pitchFamily="18" charset="0"/>
                        </a:rPr>
                        <a:t>Condado</a:t>
                      </a:r>
                      <a:r>
                        <a:rPr lang="en-US" sz="2000" b="0" dirty="0">
                          <a:solidFill>
                            <a:srgbClr val="000000"/>
                          </a:solidFill>
                          <a:effectLst/>
                          <a:latin typeface="+mn-lt"/>
                          <a:cs typeface="Times New Roman" panose="02020603050405020304" pitchFamily="18" charset="0"/>
                        </a:rPr>
                        <a:t> de Madera</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B w="28575" cap="flat" cmpd="sng" algn="ctr">
                      <a:solidFill>
                        <a:schemeClr val="accent5"/>
                      </a:solidFill>
                      <a:prstDash val="solid"/>
                      <a:round/>
                      <a:headEnd type="none" w="med" len="med"/>
                      <a:tailEnd type="none" w="med" len="med"/>
                    </a:lnB>
                    <a:solidFill>
                      <a:srgbClr val="FFFFFF"/>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55</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B w="28575" cap="flat" cmpd="sng" algn="ctr">
                      <a:solidFill>
                        <a:schemeClr val="accent5"/>
                      </a:solidFill>
                      <a:prstDash val="solid"/>
                      <a:round/>
                      <a:headEnd type="none" w="med" len="med"/>
                      <a:tailEnd type="none" w="med" len="med"/>
                    </a:lnB>
                    <a:solidFill>
                      <a:srgbClr val="FFFFFF"/>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0</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B w="28575" cap="flat" cmpd="sng" algn="ctr">
                      <a:solidFill>
                        <a:schemeClr val="accent5"/>
                      </a:solidFill>
                      <a:prstDash val="solid"/>
                      <a:round/>
                      <a:headEnd type="none" w="med" len="med"/>
                      <a:tailEnd type="none" w="med" len="med"/>
                    </a:lnB>
                    <a:solidFill>
                      <a:srgbClr val="FFFFFF"/>
                    </a:solidFill>
                  </a:tcPr>
                </a:tc>
                <a:tc>
                  <a:txBody>
                    <a:bodyPr/>
                    <a:lstStyle/>
                    <a:p>
                      <a:pPr marL="0" marR="0" algn="ctr">
                        <a:spcBef>
                          <a:spcPts val="480"/>
                        </a:spcBef>
                        <a:spcAft>
                          <a:spcPts val="480"/>
                        </a:spcAft>
                      </a:pPr>
                      <a:r>
                        <a:rPr lang="en-US" sz="2000" b="0" dirty="0">
                          <a:solidFill>
                            <a:srgbClr val="000000"/>
                          </a:solidFill>
                          <a:effectLst/>
                          <a:latin typeface="+mn-lt"/>
                          <a:cs typeface="Times New Roman" panose="02020603050405020304" pitchFamily="18" charset="0"/>
                        </a:rPr>
                        <a:t>1%</a:t>
                      </a:r>
                    </a:p>
                  </a:txBody>
                  <a:tcPr marL="68580" marR="68580" marT="0" marB="0" anchor="ctr">
                    <a:lnL w="12700" cap="flat" cmpd="sng" algn="ctr">
                      <a:solidFill>
                        <a:srgbClr val="1B2253"/>
                      </a:solidFill>
                      <a:prstDash val="solid"/>
                      <a:round/>
                      <a:headEnd type="none" w="med" len="med"/>
                      <a:tailEnd type="none" w="med" len="med"/>
                    </a:lnL>
                    <a:lnR w="12700" cap="flat" cmpd="sng" algn="ctr">
                      <a:solidFill>
                        <a:srgbClr val="1B2253"/>
                      </a:solidFill>
                      <a:prstDash val="solid"/>
                      <a:round/>
                      <a:headEnd type="none" w="med" len="med"/>
                      <a:tailEnd type="none" w="med" len="med"/>
                    </a:lnR>
                    <a:lnB w="28575" cap="flat" cmpd="sng" algn="ctr">
                      <a:solidFill>
                        <a:schemeClr val="accent5"/>
                      </a:solidFill>
                      <a:prstDash val="solid"/>
                      <a:round/>
                      <a:headEnd type="none" w="med" len="med"/>
                      <a:tailEnd type="none" w="med" len="med"/>
                    </a:lnB>
                    <a:solidFill>
                      <a:srgbClr val="FFFFFF"/>
                    </a:solidFill>
                  </a:tcPr>
                </a:tc>
                <a:extLst>
                  <a:ext uri="{0D108BD9-81ED-4DB2-BD59-A6C34878D82A}">
                    <a16:rowId xmlns:a16="http://schemas.microsoft.com/office/drawing/2014/main" val="2382993687"/>
                  </a:ext>
                </a:extLst>
              </a:tr>
            </a:tbl>
          </a:graphicData>
        </a:graphic>
      </p:graphicFrame>
      <p:graphicFrame>
        <p:nvGraphicFramePr>
          <p:cNvPr id="12" name="Chart 11">
            <a:extLst>
              <a:ext uri="{FF2B5EF4-FFF2-40B4-BE49-F238E27FC236}">
                <a16:creationId xmlns:a16="http://schemas.microsoft.com/office/drawing/2014/main" id="{F4C503F9-B11E-1E68-C19C-B7CE76B81790}"/>
              </a:ext>
            </a:extLst>
          </p:cNvPr>
          <p:cNvGraphicFramePr/>
          <p:nvPr>
            <p:extLst>
              <p:ext uri="{D42A27DB-BD31-4B8C-83A1-F6EECF244321}">
                <p14:modId xmlns:p14="http://schemas.microsoft.com/office/powerpoint/2010/main" val="1563427278"/>
              </p:ext>
            </p:extLst>
          </p:nvPr>
        </p:nvGraphicFramePr>
        <p:xfrm>
          <a:off x="5212534" y="1318190"/>
          <a:ext cx="8259626" cy="30678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1128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871E-2CA7-4DB4-90E6-E88264778C1B}"/>
              </a:ext>
            </a:extLst>
          </p:cNvPr>
          <p:cNvSpPr>
            <a:spLocks noGrp="1"/>
          </p:cNvSpPr>
          <p:nvPr>
            <p:ph type="title"/>
          </p:nvPr>
        </p:nvSpPr>
        <p:spPr>
          <a:xfrm>
            <a:off x="731520" y="512064"/>
            <a:ext cx="13167360" cy="603631"/>
          </a:xfrm>
        </p:spPr>
        <p:txBody>
          <a:bodyPr/>
          <a:lstStyle/>
          <a:p>
            <a:r>
              <a:rPr lang="en-US" dirty="0"/>
              <a:t>Agenda </a:t>
            </a:r>
          </a:p>
        </p:txBody>
      </p:sp>
      <p:graphicFrame>
        <p:nvGraphicFramePr>
          <p:cNvPr id="15" name="Content Placeholder 2">
            <a:extLst>
              <a:ext uri="{FF2B5EF4-FFF2-40B4-BE49-F238E27FC236}">
                <a16:creationId xmlns:a16="http://schemas.microsoft.com/office/drawing/2014/main" id="{88247231-A18E-4D01-902D-B1124F57E37C}"/>
              </a:ext>
            </a:extLst>
          </p:cNvPr>
          <p:cNvGraphicFramePr>
            <a:graphicFrameLocks/>
          </p:cNvGraphicFramePr>
          <p:nvPr>
            <p:extLst>
              <p:ext uri="{D42A27DB-BD31-4B8C-83A1-F6EECF244321}">
                <p14:modId xmlns:p14="http://schemas.microsoft.com/office/powerpoint/2010/main" val="3430274482"/>
              </p:ext>
            </p:extLst>
          </p:nvPr>
        </p:nvGraphicFramePr>
        <p:xfrm>
          <a:off x="914400" y="1371600"/>
          <a:ext cx="7658100" cy="5676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row of houses&#10;&#10;Description automatically generated with low confidence">
            <a:extLst>
              <a:ext uri="{FF2B5EF4-FFF2-40B4-BE49-F238E27FC236}">
                <a16:creationId xmlns:a16="http://schemas.microsoft.com/office/drawing/2014/main" id="{92DF4F02-B8FD-3631-6186-5A2EBD28755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220200" y="1371600"/>
            <a:ext cx="4648200" cy="5676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0476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9037-F99C-16E5-B700-34BEB83751C1}"/>
              </a:ext>
            </a:extLst>
          </p:cNvPr>
          <p:cNvSpPr>
            <a:spLocks noGrp="1"/>
          </p:cNvSpPr>
          <p:nvPr>
            <p:ph type="title"/>
          </p:nvPr>
        </p:nvSpPr>
        <p:spPr>
          <a:xfrm>
            <a:off x="8153400" y="718193"/>
            <a:ext cx="5821680" cy="6036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r>
              <a:rPr lang="en-US" sz="4400" dirty="0"/>
              <a:t>Vivienda </a:t>
            </a:r>
            <a:r>
              <a:rPr lang="en-US" sz="4400" dirty="0" err="1"/>
              <a:t>Justa</a:t>
            </a:r>
            <a:r>
              <a:rPr lang="en-US" sz="4400" dirty="0"/>
              <a:t>
</a:t>
            </a:r>
          </a:p>
        </p:txBody>
      </p:sp>
      <p:sp>
        <p:nvSpPr>
          <p:cNvPr id="3" name="Content Placeholder 2">
            <a:extLst>
              <a:ext uri="{FF2B5EF4-FFF2-40B4-BE49-F238E27FC236}">
                <a16:creationId xmlns:a16="http://schemas.microsoft.com/office/drawing/2014/main" id="{EA817E43-8B89-9725-D5EF-29D29127D7F3}"/>
              </a:ext>
            </a:extLst>
          </p:cNvPr>
          <p:cNvSpPr>
            <a:spLocks noGrp="1"/>
          </p:cNvSpPr>
          <p:nvPr>
            <p:ph type="body" sz="quarter" idx="10"/>
          </p:nvPr>
        </p:nvSpPr>
        <p:spPr>
          <a:xfrm>
            <a:off x="8071340" y="981211"/>
            <a:ext cx="6406660" cy="5690236"/>
          </a:xfrm>
        </p:spPr>
        <p:txBody>
          <a:bodyPr lIns="0" tIns="65311" rIns="0" bIns="65311"/>
          <a:lstStyle/>
          <a:p>
            <a:pPr marL="114300" indent="0">
              <a:spcBef>
                <a:spcPts val="200"/>
              </a:spcBef>
              <a:spcAft>
                <a:spcPts val="200"/>
              </a:spcAft>
              <a:buNone/>
            </a:pPr>
            <a:r>
              <a:rPr lang="es-ES" sz="2950" b="0" dirty="0"/>
              <a:t>AB 686 amplía el deber de fomentar afirmativamente la vivienda justa (AFFH).</a:t>
            </a:r>
          </a:p>
          <a:p>
            <a:pPr marL="114300" indent="0">
              <a:spcBef>
                <a:spcPts val="200"/>
              </a:spcBef>
              <a:spcAft>
                <a:spcPts val="200"/>
              </a:spcAft>
              <a:buNone/>
            </a:pPr>
            <a:r>
              <a:rPr lang="es-ES" sz="2950" b="0" dirty="0"/>
              <a:t>Los Elementos de Vivienda están obligados a:</a:t>
            </a:r>
            <a:endParaRPr lang="en-US" sz="2950" b="0" dirty="0"/>
          </a:p>
          <a:p>
            <a:pPr>
              <a:spcBef>
                <a:spcPts val="200"/>
              </a:spcBef>
              <a:spcAft>
                <a:spcPts val="200"/>
              </a:spcAft>
            </a:pPr>
            <a:r>
              <a:rPr lang="es-ES" sz="2950" b="0" dirty="0"/>
              <a:t>Incluir equitativamente a la comunidad en el proceso de divulgación</a:t>
            </a:r>
            <a:endParaRPr lang="en-US" sz="2950" b="0" dirty="0"/>
          </a:p>
          <a:p>
            <a:pPr>
              <a:spcBef>
                <a:spcPts val="200"/>
              </a:spcBef>
              <a:spcAft>
                <a:spcPts val="200"/>
              </a:spcAft>
            </a:pPr>
            <a:r>
              <a:rPr lang="en-US" sz="2950" b="0" dirty="0" err="1"/>
              <a:t>Evaluar</a:t>
            </a:r>
            <a:r>
              <a:rPr lang="en-US" sz="2950" b="0" dirty="0"/>
              <a:t> la Vivienda </a:t>
            </a:r>
            <a:r>
              <a:rPr lang="en-US" sz="2950" b="0" dirty="0" err="1"/>
              <a:t>Justa</a:t>
            </a:r>
            <a:endParaRPr lang="en-US" sz="2950" b="0" dirty="0"/>
          </a:p>
          <a:p>
            <a:pPr>
              <a:spcBef>
                <a:spcPts val="200"/>
              </a:spcBef>
              <a:spcAft>
                <a:spcPts val="200"/>
              </a:spcAft>
            </a:pPr>
            <a:r>
              <a:rPr lang="es-ES" sz="2950" b="0" dirty="0"/>
              <a:t>Evaluar y abordar cómo los sitios fomentaran afirmativamente la vivienda justa (AFFH)</a:t>
            </a:r>
          </a:p>
          <a:p>
            <a:pPr>
              <a:spcBef>
                <a:spcPts val="200"/>
              </a:spcBef>
              <a:spcAft>
                <a:spcPts val="200"/>
              </a:spcAft>
            </a:pPr>
            <a:r>
              <a:rPr lang="es-ES" sz="2950" b="0" dirty="0"/>
              <a:t>Adoptar políticas y programas que remedien los problemas de vivienda justa identificados</a:t>
            </a:r>
          </a:p>
          <a:p>
            <a:pPr>
              <a:spcBef>
                <a:spcPts val="200"/>
              </a:spcBef>
              <a:spcAft>
                <a:spcPts val="200"/>
              </a:spcAft>
            </a:pPr>
            <a:endParaRPr lang="en-US" sz="3200" b="0" dirty="0"/>
          </a:p>
        </p:txBody>
      </p:sp>
      <p:pic>
        <p:nvPicPr>
          <p:cNvPr id="6" name="Picture 5">
            <a:extLst>
              <a:ext uri="{FF2B5EF4-FFF2-40B4-BE49-F238E27FC236}">
                <a16:creationId xmlns:a16="http://schemas.microsoft.com/office/drawing/2014/main" id="{80B26016-E70F-1305-78EF-FFBFC57592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61" y="0"/>
            <a:ext cx="7766539" cy="7391400"/>
          </a:xfrm>
          <a:prstGeom prst="rect">
            <a:avLst/>
          </a:prstGeom>
        </p:spPr>
      </p:pic>
      <p:pic>
        <p:nvPicPr>
          <p:cNvPr id="17" name="Picture 16">
            <a:extLst>
              <a:ext uri="{FF2B5EF4-FFF2-40B4-BE49-F238E27FC236}">
                <a16:creationId xmlns:a16="http://schemas.microsoft.com/office/drawing/2014/main" id="{7ED53F28-E226-B6B1-9553-629EC2F46D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5562600"/>
            <a:ext cx="2590800" cy="1828800"/>
          </a:xfrm>
          <a:prstGeom prst="rect">
            <a:avLst/>
          </a:prstGeom>
        </p:spPr>
      </p:pic>
      <p:sp>
        <p:nvSpPr>
          <p:cNvPr id="8" name="Rectangle 7">
            <a:extLst>
              <a:ext uri="{FF2B5EF4-FFF2-40B4-BE49-F238E27FC236}">
                <a16:creationId xmlns:a16="http://schemas.microsoft.com/office/drawing/2014/main" id="{7D2F1C6C-1277-99FE-B8DD-7CF3C3A99F7F}"/>
              </a:ext>
            </a:extLst>
          </p:cNvPr>
          <p:cNvSpPr/>
          <p:nvPr/>
        </p:nvSpPr>
        <p:spPr>
          <a:xfrm>
            <a:off x="6553201" y="0"/>
            <a:ext cx="1219199" cy="190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A6DEB4-E0DF-9039-8CF9-60F12F9F8712}"/>
              </a:ext>
            </a:extLst>
          </p:cNvPr>
          <p:cNvSpPr/>
          <p:nvPr/>
        </p:nvSpPr>
        <p:spPr>
          <a:xfrm>
            <a:off x="5861" y="2689951"/>
            <a:ext cx="463061"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712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Map&#10;&#10;Description automatically generated">
            <a:extLst>
              <a:ext uri="{FF2B5EF4-FFF2-40B4-BE49-F238E27FC236}">
                <a16:creationId xmlns:a16="http://schemas.microsoft.com/office/drawing/2014/main" id="{F2FE157E-51B6-02B7-8C83-DD958E31EC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50084" y="8313"/>
            <a:ext cx="7380316" cy="7383087"/>
          </a:xfrm>
          <a:prstGeom prst="rect">
            <a:avLst/>
          </a:prstGeom>
        </p:spPr>
      </p:pic>
      <p:sp>
        <p:nvSpPr>
          <p:cNvPr id="17" name="TextBox 16">
            <a:extLst>
              <a:ext uri="{FF2B5EF4-FFF2-40B4-BE49-F238E27FC236}">
                <a16:creationId xmlns:a16="http://schemas.microsoft.com/office/drawing/2014/main" id="{69B9631C-3342-8D81-0F68-D7297ADF21DA}"/>
              </a:ext>
            </a:extLst>
          </p:cNvPr>
          <p:cNvSpPr txBox="1"/>
          <p:nvPr/>
        </p:nvSpPr>
        <p:spPr>
          <a:xfrm>
            <a:off x="7247313" y="5344686"/>
            <a:ext cx="2697480" cy="2046714"/>
          </a:xfrm>
          <a:prstGeom prst="rect">
            <a:avLst/>
          </a:prstGeom>
          <a:solidFill>
            <a:srgbClr val="FFFFFF"/>
          </a:solidFill>
        </p:spPr>
        <p:txBody>
          <a:bodyPr wrap="square" rtlCol="0">
            <a:spAutoFit/>
          </a:bodyPr>
          <a:lstStyle/>
          <a:p>
            <a:pPr>
              <a:spcAft>
                <a:spcPts val="600"/>
              </a:spcAft>
            </a:pPr>
            <a:r>
              <a:rPr lang="en-US" sz="1400">
                <a:latin typeface="+mn-lt"/>
              </a:rPr>
              <a:t>Hispanic Majority</a:t>
            </a:r>
          </a:p>
          <a:p>
            <a:r>
              <a:rPr lang="en-US" sz="1400">
                <a:latin typeface="+mn-lt"/>
              </a:rPr>
              <a:t>             	 Predominant (gap &gt;50%) </a:t>
            </a:r>
          </a:p>
          <a:p>
            <a:r>
              <a:rPr lang="en-US" sz="1400">
                <a:latin typeface="+mn-lt"/>
              </a:rPr>
              <a:t>	 Sizeable (gap 10%-50%)</a:t>
            </a:r>
          </a:p>
          <a:p>
            <a:pPr>
              <a:spcAft>
                <a:spcPts val="600"/>
              </a:spcAft>
            </a:pPr>
            <a:r>
              <a:rPr lang="en-US" sz="1400">
                <a:latin typeface="+mn-lt"/>
              </a:rPr>
              <a:t>	 Slim (gap &lt; 10%)</a:t>
            </a:r>
          </a:p>
          <a:p>
            <a:pPr>
              <a:spcAft>
                <a:spcPts val="600"/>
              </a:spcAft>
            </a:pPr>
            <a:r>
              <a:rPr lang="en-US" sz="1400">
                <a:latin typeface="+mn-lt"/>
              </a:rPr>
              <a:t>White Majority</a:t>
            </a:r>
          </a:p>
          <a:p>
            <a:r>
              <a:rPr lang="en-US" sz="1400">
                <a:latin typeface="+mn-lt"/>
              </a:rPr>
              <a:t>	Predominant (gap &gt;50%)</a:t>
            </a:r>
          </a:p>
          <a:p>
            <a:r>
              <a:rPr lang="en-US" sz="1400">
                <a:latin typeface="+mn-lt"/>
              </a:rPr>
              <a:t>	Sizeable (gap 10%-50%)</a:t>
            </a:r>
          </a:p>
          <a:p>
            <a:r>
              <a:rPr lang="en-US" sz="1400">
                <a:latin typeface="+mn-lt"/>
              </a:rPr>
              <a:t>	Slim (gap &lt; 10%)</a:t>
            </a:r>
          </a:p>
        </p:txBody>
      </p:sp>
      <p:sp>
        <p:nvSpPr>
          <p:cNvPr id="18" name="Rectangle 17">
            <a:extLst>
              <a:ext uri="{FF2B5EF4-FFF2-40B4-BE49-F238E27FC236}">
                <a16:creationId xmlns:a16="http://schemas.microsoft.com/office/drawing/2014/main" id="{FB9B425C-755F-C30C-D4E1-016F3EAE3EDA}"/>
              </a:ext>
            </a:extLst>
          </p:cNvPr>
          <p:cNvSpPr/>
          <p:nvPr/>
        </p:nvSpPr>
        <p:spPr>
          <a:xfrm>
            <a:off x="7340137" y="5641755"/>
            <a:ext cx="631767" cy="215591"/>
          </a:xfrm>
          <a:prstGeom prst="rect">
            <a:avLst/>
          </a:prstGeom>
          <a:solidFill>
            <a:srgbClr val="1F855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29C9CC2-3954-BFED-6E17-2AEC6E06B53D}"/>
              </a:ext>
            </a:extLst>
          </p:cNvPr>
          <p:cNvSpPr/>
          <p:nvPr/>
        </p:nvSpPr>
        <p:spPr>
          <a:xfrm>
            <a:off x="7340136" y="5884162"/>
            <a:ext cx="631767" cy="215591"/>
          </a:xfrm>
          <a:prstGeom prst="rect">
            <a:avLst/>
          </a:prstGeom>
          <a:solidFill>
            <a:srgbClr val="7EAC8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414A518-FBCB-40DF-E644-A98E628E19CA}"/>
              </a:ext>
            </a:extLst>
          </p:cNvPr>
          <p:cNvSpPr/>
          <p:nvPr/>
        </p:nvSpPr>
        <p:spPr>
          <a:xfrm>
            <a:off x="7340137" y="6136394"/>
            <a:ext cx="631767" cy="215591"/>
          </a:xfrm>
          <a:prstGeom prst="rect">
            <a:avLst/>
          </a:prstGeom>
          <a:solidFill>
            <a:srgbClr val="BACCB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29B0095-6ABB-7781-1532-60D45104004B}"/>
              </a:ext>
            </a:extLst>
          </p:cNvPr>
          <p:cNvSpPr/>
          <p:nvPr/>
        </p:nvSpPr>
        <p:spPr>
          <a:xfrm>
            <a:off x="7315199" y="6656101"/>
            <a:ext cx="631767" cy="215591"/>
          </a:xfrm>
          <a:prstGeom prst="rect">
            <a:avLst/>
          </a:prstGeom>
          <a:solidFill>
            <a:srgbClr val="ADA799"/>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0226588-8A43-3AE2-7866-4115F71ADD3E}"/>
              </a:ext>
            </a:extLst>
          </p:cNvPr>
          <p:cNvSpPr/>
          <p:nvPr/>
        </p:nvSpPr>
        <p:spPr>
          <a:xfrm>
            <a:off x="7315199" y="6898266"/>
            <a:ext cx="631767" cy="215591"/>
          </a:xfrm>
          <a:prstGeom prst="rect">
            <a:avLst/>
          </a:prstGeom>
          <a:solidFill>
            <a:srgbClr val="C8C2B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F76E2A2-1574-F99D-5BD1-F33402E1A354}"/>
              </a:ext>
            </a:extLst>
          </p:cNvPr>
          <p:cNvSpPr/>
          <p:nvPr/>
        </p:nvSpPr>
        <p:spPr>
          <a:xfrm>
            <a:off x="7315198" y="7148403"/>
            <a:ext cx="631767" cy="215591"/>
          </a:xfrm>
          <a:prstGeom prst="rect">
            <a:avLst/>
          </a:prstGeom>
          <a:solidFill>
            <a:srgbClr val="E6DFC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6B29DA88-42F9-456C-C35A-E35AACBEBA6C}"/>
              </a:ext>
            </a:extLst>
          </p:cNvPr>
          <p:cNvSpPr txBox="1">
            <a:spLocks/>
          </p:cNvSpPr>
          <p:nvPr/>
        </p:nvSpPr>
        <p:spPr bwMode="auto">
          <a:xfrm>
            <a:off x="609600" y="914400"/>
            <a:ext cx="5334000" cy="264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653110" rtl="0" eaLnBrk="0" fontAlgn="base" hangingPunct="0">
              <a:spcBef>
                <a:spcPct val="0"/>
              </a:spcBef>
              <a:spcAft>
                <a:spcPct val="0"/>
              </a:spcAft>
              <a:defRPr sz="5100" b="1" kern="1200">
                <a:solidFill>
                  <a:srgbClr val="1D448F"/>
                </a:solidFill>
                <a:latin typeface="Century Gothic" panose="020B0502020202020204" pitchFamily="34" charset="0"/>
                <a:ea typeface="Century Gothic" pitchFamily="34" charset="0"/>
                <a:cs typeface="Century Gothic" panose="020B0502020202020204" pitchFamily="34" charset="0"/>
              </a:defRPr>
            </a:lvl1pPr>
            <a:lvl2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2pPr>
            <a:lvl3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3pPr>
            <a:lvl4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4pPr>
            <a:lvl5pPr algn="l" defTabSz="653110" rtl="0" eaLnBrk="0" fontAlgn="base" hangingPunct="0">
              <a:spcBef>
                <a:spcPct val="0"/>
              </a:spcBef>
              <a:spcAft>
                <a:spcPct val="0"/>
              </a:spcAft>
              <a:defRPr sz="5100" b="1">
                <a:solidFill>
                  <a:schemeClr val="tx1"/>
                </a:solidFill>
                <a:latin typeface="Century Gothic" pitchFamily="34" charset="0"/>
                <a:ea typeface="Century Gothic" pitchFamily="34" charset="0"/>
                <a:cs typeface="Century Gothic" pitchFamily="34" charset="0"/>
              </a:defRPr>
            </a:lvl5pPr>
            <a:lvl6pPr marL="653110" algn="l" defTabSz="653110" rtl="0" fontAlgn="base">
              <a:spcBef>
                <a:spcPct val="0"/>
              </a:spcBef>
              <a:spcAft>
                <a:spcPct val="0"/>
              </a:spcAft>
              <a:defRPr sz="5100" b="1">
                <a:solidFill>
                  <a:schemeClr val="tx1"/>
                </a:solidFill>
                <a:latin typeface="Century Gothic" pitchFamily="34" charset="0"/>
              </a:defRPr>
            </a:lvl6pPr>
            <a:lvl7pPr marL="1306220" algn="l" defTabSz="653110" rtl="0" fontAlgn="base">
              <a:spcBef>
                <a:spcPct val="0"/>
              </a:spcBef>
              <a:spcAft>
                <a:spcPct val="0"/>
              </a:spcAft>
              <a:defRPr sz="5100" b="1">
                <a:solidFill>
                  <a:schemeClr val="tx1"/>
                </a:solidFill>
                <a:latin typeface="Century Gothic" pitchFamily="34" charset="0"/>
              </a:defRPr>
            </a:lvl7pPr>
            <a:lvl8pPr marL="1959331" algn="l" defTabSz="653110" rtl="0" fontAlgn="base">
              <a:spcBef>
                <a:spcPct val="0"/>
              </a:spcBef>
              <a:spcAft>
                <a:spcPct val="0"/>
              </a:spcAft>
              <a:defRPr sz="5100" b="1">
                <a:solidFill>
                  <a:schemeClr val="tx1"/>
                </a:solidFill>
                <a:latin typeface="Century Gothic" pitchFamily="34" charset="0"/>
              </a:defRPr>
            </a:lvl8pPr>
            <a:lvl9pPr marL="2612441" algn="l" defTabSz="653110" rtl="0" fontAlgn="base">
              <a:spcBef>
                <a:spcPct val="0"/>
              </a:spcBef>
              <a:spcAft>
                <a:spcPct val="0"/>
              </a:spcAft>
              <a:defRPr sz="5100" b="1">
                <a:solidFill>
                  <a:schemeClr val="tx1"/>
                </a:solidFill>
                <a:latin typeface="Century Gothic" pitchFamily="34" charset="0"/>
              </a:defRPr>
            </a:lvl9pPr>
          </a:lstStyle>
          <a:p>
            <a:r>
              <a:rPr lang="es-ES" sz="4400" dirty="0"/>
              <a:t>Raza/etnia predominante por sección censal</a:t>
            </a:r>
            <a:endParaRPr lang="en-US" sz="4400" dirty="0"/>
          </a:p>
        </p:txBody>
      </p:sp>
      <p:sp>
        <p:nvSpPr>
          <p:cNvPr id="30" name="Text Placeholder 4">
            <a:extLst>
              <a:ext uri="{FF2B5EF4-FFF2-40B4-BE49-F238E27FC236}">
                <a16:creationId xmlns:a16="http://schemas.microsoft.com/office/drawing/2014/main" id="{8FFCE7CF-19FF-E216-26F1-DD27D53A4B65}"/>
              </a:ext>
            </a:extLst>
          </p:cNvPr>
          <p:cNvSpPr txBox="1">
            <a:spLocks/>
          </p:cNvSpPr>
          <p:nvPr/>
        </p:nvSpPr>
        <p:spPr>
          <a:xfrm>
            <a:off x="591015" y="3679660"/>
            <a:ext cx="5352585" cy="3218606"/>
          </a:xfrm>
          <a:prstGeom prst="rect">
            <a:avLst/>
          </a:prstGeom>
        </p:spPr>
        <p:txBody>
          <a:bodyPr lIns="0" tIns="65311" rIns="0" bIns="65311"/>
          <a:lstStyle>
            <a:lvl1pPr marL="457200" indent="-342900" algn="l" defTabSz="653110" rtl="0" eaLnBrk="0" fontAlgn="base" hangingPunct="0">
              <a:lnSpc>
                <a:spcPct val="100000"/>
              </a:lnSpc>
              <a:spcBef>
                <a:spcPts val="1200"/>
              </a:spcBef>
              <a:spcAft>
                <a:spcPts val="1200"/>
              </a:spcAft>
              <a:buClr>
                <a:srgbClr val="01B1EA"/>
              </a:buClr>
              <a:buFont typeface="Calibri Light" pitchFamily="34" charset="0"/>
              <a:buChar char="»"/>
              <a:defRPr sz="3400" b="1" kern="1200">
                <a:solidFill>
                  <a:schemeClr val="tx1"/>
                </a:solidFill>
                <a:latin typeface="Calibri" panose="020F0502020204030204" pitchFamily="34" charset="0"/>
                <a:ea typeface="+mn-ea"/>
                <a:cs typeface="+mn-cs"/>
              </a:defRPr>
            </a:lvl1pPr>
            <a:lvl2pPr marL="742950" indent="-285750" algn="l" defTabSz="653110" rtl="0" eaLnBrk="0" fontAlgn="base" hangingPunct="0">
              <a:spcBef>
                <a:spcPts val="0"/>
              </a:spcBef>
              <a:spcAft>
                <a:spcPts val="600"/>
              </a:spcAft>
              <a:buClr>
                <a:srgbClr val="01B1EA"/>
              </a:buClr>
              <a:buFont typeface="Wingdings" panose="05000000000000000000" pitchFamily="2" charset="2"/>
              <a:buChar char="§"/>
              <a:defRPr sz="2900" kern="1200">
                <a:solidFill>
                  <a:schemeClr val="tx1"/>
                </a:solidFill>
                <a:latin typeface="Calibri" panose="020F0502020204030204" pitchFamily="34" charset="0"/>
                <a:ea typeface="+mn-ea"/>
                <a:cs typeface="+mn-cs"/>
              </a:defRPr>
            </a:lvl2pPr>
            <a:lvl3pPr marL="742950" indent="285750" algn="l" defTabSz="653110" rtl="0" eaLnBrk="0" fontAlgn="base" hangingPunct="0">
              <a:spcBef>
                <a:spcPts val="0"/>
              </a:spcBef>
              <a:spcAft>
                <a:spcPts val="600"/>
              </a:spcAft>
              <a:buClr>
                <a:srgbClr val="01B1EA"/>
              </a:buClr>
              <a:buFont typeface="Arial" panose="020B0604020202020204" pitchFamily="34" charset="0"/>
              <a:buChar char="•"/>
              <a:defRPr sz="2600" kern="1200">
                <a:solidFill>
                  <a:schemeClr val="tx1"/>
                </a:solidFill>
                <a:latin typeface="Calibri Light" panose="020F0302020204030204" pitchFamily="34" charset="0"/>
                <a:ea typeface="+mn-ea"/>
                <a:cs typeface="+mn-cs"/>
              </a:defRPr>
            </a:lvl3pPr>
            <a:lvl4pPr marL="1428750" indent="-400050" algn="l" defTabSz="653110" rtl="0" eaLnBrk="0" fontAlgn="base" hangingPunct="0">
              <a:spcBef>
                <a:spcPts val="0"/>
              </a:spcBef>
              <a:spcAft>
                <a:spcPts val="600"/>
              </a:spcAft>
              <a:buClr>
                <a:srgbClr val="01B1EA"/>
              </a:buClr>
              <a:buFont typeface="Courier New" panose="02070309020205020404" pitchFamily="49" charset="0"/>
              <a:buChar char="o"/>
              <a:defRPr sz="2000" kern="1200">
                <a:solidFill>
                  <a:schemeClr val="tx1"/>
                </a:solidFill>
                <a:latin typeface="Calibri Light" panose="020F0302020204030204" pitchFamily="34" charset="0"/>
                <a:ea typeface="+mn-ea"/>
                <a:cs typeface="+mn-cs"/>
              </a:defRPr>
            </a:lvl4pPr>
            <a:lvl5pPr marL="1828800" indent="-400050" algn="l" defTabSz="653110" rtl="0" eaLnBrk="0" fontAlgn="base" hangingPunct="0">
              <a:spcBef>
                <a:spcPts val="0"/>
              </a:spcBef>
              <a:spcAft>
                <a:spcPts val="600"/>
              </a:spcAft>
              <a:buClr>
                <a:srgbClr val="01B1EA"/>
              </a:buClr>
              <a:buFont typeface="Wingdings" panose="05000000000000000000" pitchFamily="2" charset="2"/>
              <a:buChar char="§"/>
              <a:tabLst>
                <a:tab pos="1828800" algn="l"/>
              </a:tabLst>
              <a:defRPr sz="1800" kern="1200">
                <a:solidFill>
                  <a:schemeClr val="tx1"/>
                </a:solidFill>
                <a:latin typeface="Calibri Light" panose="020F0302020204030204" pitchFamily="34" charset="0"/>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a:spcBef>
                <a:spcPts val="200"/>
              </a:spcBef>
              <a:spcAft>
                <a:spcPts val="200"/>
              </a:spcAft>
            </a:pPr>
            <a:r>
              <a:rPr lang="es-ES" sz="2800" b="0" dirty="0"/>
              <a:t>El norte y el este de Fresno es predominantemente blanco
El sur y el oeste de Fresno es predominantemente hispano</a:t>
            </a:r>
            <a:endParaRPr lang="en-US" sz="2800" b="0" dirty="0"/>
          </a:p>
          <a:p>
            <a:pPr>
              <a:spcBef>
                <a:spcPts val="200"/>
              </a:spcBef>
              <a:spcAft>
                <a:spcPts val="200"/>
              </a:spcAft>
            </a:pPr>
            <a:r>
              <a:rPr lang="es-ES" sz="2800" b="0" dirty="0"/>
              <a:t>La población hispana ha aumentado con el tiempo </a:t>
            </a:r>
          </a:p>
          <a:p>
            <a:pPr lvl="1">
              <a:spcBef>
                <a:spcPts val="200"/>
              </a:spcBef>
              <a:spcAft>
                <a:spcPts val="200"/>
              </a:spcAft>
            </a:pPr>
            <a:r>
              <a:rPr lang="es-ES" sz="2300" b="0" dirty="0"/>
              <a:t>40% en 2000 a 50% en 2020</a:t>
            </a:r>
            <a:endParaRPr lang="en-US" sz="2300" dirty="0"/>
          </a:p>
        </p:txBody>
      </p:sp>
    </p:spTree>
    <p:extLst>
      <p:ext uri="{BB962C8B-B14F-4D97-AF65-F5344CB8AC3E}">
        <p14:creationId xmlns:p14="http://schemas.microsoft.com/office/powerpoint/2010/main" val="3518098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94609815-1AD5-6761-B4BA-4B72BBAA51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39231" y="0"/>
            <a:ext cx="7491169" cy="7377545"/>
          </a:xfrm>
          <a:prstGeom prst="rect">
            <a:avLst/>
          </a:prstGeom>
        </p:spPr>
      </p:pic>
      <p:sp>
        <p:nvSpPr>
          <p:cNvPr id="5" name="TextBox 4">
            <a:extLst>
              <a:ext uri="{FF2B5EF4-FFF2-40B4-BE49-F238E27FC236}">
                <a16:creationId xmlns:a16="http://schemas.microsoft.com/office/drawing/2014/main" id="{9306B33D-22B4-0ADF-A852-BA87CE7EBBB6}"/>
              </a:ext>
            </a:extLst>
          </p:cNvPr>
          <p:cNvSpPr txBox="1"/>
          <p:nvPr/>
        </p:nvSpPr>
        <p:spPr>
          <a:xfrm>
            <a:off x="7139231" y="6003313"/>
            <a:ext cx="1896687" cy="1384995"/>
          </a:xfrm>
          <a:prstGeom prst="rect">
            <a:avLst/>
          </a:prstGeom>
          <a:solidFill>
            <a:schemeClr val="bg1">
              <a:lumMod val="95000"/>
            </a:schemeClr>
          </a:solidFill>
        </p:spPr>
        <p:txBody>
          <a:bodyPr wrap="square" rtlCol="0">
            <a:spAutoFit/>
          </a:bodyPr>
          <a:lstStyle/>
          <a:p>
            <a:r>
              <a:rPr lang="en-US" sz="1400">
                <a:latin typeface="+mn-lt"/>
              </a:rPr>
              <a:t>Median Income</a:t>
            </a:r>
          </a:p>
          <a:p>
            <a:r>
              <a:rPr lang="en-US" sz="1400">
                <a:latin typeface="+mn-lt"/>
              </a:rPr>
              <a:t>	    &gt;$30,000</a:t>
            </a:r>
          </a:p>
          <a:p>
            <a:r>
              <a:rPr lang="en-US" sz="1400">
                <a:latin typeface="+mn-lt"/>
              </a:rPr>
              <a:t>	    &lt;$55,000</a:t>
            </a:r>
          </a:p>
          <a:p>
            <a:r>
              <a:rPr lang="en-US" sz="1400">
                <a:latin typeface="+mn-lt"/>
              </a:rPr>
              <a:t>	    &lt;$87,100</a:t>
            </a:r>
          </a:p>
          <a:p>
            <a:r>
              <a:rPr lang="en-US" sz="1400">
                <a:latin typeface="+mn-lt"/>
              </a:rPr>
              <a:t>	    &lt;$125,000</a:t>
            </a:r>
          </a:p>
          <a:p>
            <a:r>
              <a:rPr lang="en-US" sz="1400">
                <a:latin typeface="+mn-lt"/>
              </a:rPr>
              <a:t>                     $125,000+</a:t>
            </a:r>
            <a:endParaRPr lang="en-US"/>
          </a:p>
        </p:txBody>
      </p:sp>
      <p:sp>
        <p:nvSpPr>
          <p:cNvPr id="6" name="Rectangle 5">
            <a:extLst>
              <a:ext uri="{FF2B5EF4-FFF2-40B4-BE49-F238E27FC236}">
                <a16:creationId xmlns:a16="http://schemas.microsoft.com/office/drawing/2014/main" id="{D861B404-48A9-679B-C858-EC37D7614CE1}"/>
              </a:ext>
            </a:extLst>
          </p:cNvPr>
          <p:cNvSpPr/>
          <p:nvPr/>
        </p:nvSpPr>
        <p:spPr>
          <a:xfrm>
            <a:off x="7306887" y="6261263"/>
            <a:ext cx="631767" cy="184346"/>
          </a:xfrm>
          <a:prstGeom prst="rect">
            <a:avLst/>
          </a:prstGeom>
          <a:solidFill>
            <a:srgbClr val="BDE7F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A385CA-BA32-2DE3-C604-F8287F15B741}"/>
              </a:ext>
            </a:extLst>
          </p:cNvPr>
          <p:cNvSpPr/>
          <p:nvPr/>
        </p:nvSpPr>
        <p:spPr>
          <a:xfrm>
            <a:off x="7306882" y="6918133"/>
            <a:ext cx="631767" cy="162754"/>
          </a:xfrm>
          <a:prstGeom prst="rect">
            <a:avLst/>
          </a:prstGeom>
          <a:solidFill>
            <a:srgbClr val="4DE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08000F-ACBB-7363-7642-F78E70D1A6CE}"/>
              </a:ext>
            </a:extLst>
          </p:cNvPr>
          <p:cNvSpPr/>
          <p:nvPr/>
        </p:nvSpPr>
        <p:spPr>
          <a:xfrm>
            <a:off x="7306883" y="7116019"/>
            <a:ext cx="631767" cy="162754"/>
          </a:xfrm>
          <a:prstGeom prst="rect">
            <a:avLst/>
          </a:prstGeom>
          <a:solidFill>
            <a:srgbClr val="00734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B225208-D58C-DFF7-B95B-EB28F7B15F62}"/>
              </a:ext>
            </a:extLst>
          </p:cNvPr>
          <p:cNvSpPr/>
          <p:nvPr/>
        </p:nvSpPr>
        <p:spPr>
          <a:xfrm>
            <a:off x="7306880" y="6486643"/>
            <a:ext cx="631767" cy="176360"/>
          </a:xfrm>
          <a:prstGeom prst="rect">
            <a:avLst/>
          </a:prstGeom>
          <a:solidFill>
            <a:srgbClr val="01C5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16940DD-0AE4-7E17-9BFA-16024679EB32}"/>
              </a:ext>
            </a:extLst>
          </p:cNvPr>
          <p:cNvSpPr/>
          <p:nvPr/>
        </p:nvSpPr>
        <p:spPr>
          <a:xfrm>
            <a:off x="7306881" y="6703558"/>
            <a:ext cx="631767" cy="176360"/>
          </a:xfrm>
          <a:prstGeom prst="rect">
            <a:avLst/>
          </a:prstGeom>
          <a:solidFill>
            <a:srgbClr val="005BE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DCE6F08-FAD3-AD67-7A90-389721AD0244}"/>
              </a:ext>
            </a:extLst>
          </p:cNvPr>
          <p:cNvSpPr txBox="1"/>
          <p:nvPr/>
        </p:nvSpPr>
        <p:spPr>
          <a:xfrm>
            <a:off x="9144000" y="7377545"/>
            <a:ext cx="7315200" cy="307777"/>
          </a:xfrm>
          <a:prstGeom prst="rect">
            <a:avLst/>
          </a:prstGeom>
          <a:noFill/>
        </p:spPr>
        <p:txBody>
          <a:bodyPr wrap="square">
            <a:spAutoFit/>
          </a:bodyPr>
          <a:lstStyle/>
          <a:p>
            <a:r>
              <a:rPr lang="en-US" sz="1400" i="1">
                <a:solidFill>
                  <a:schemeClr val="bg1"/>
                </a:solidFill>
                <a:latin typeface="+mn-lt"/>
              </a:rPr>
              <a:t>Source: American Community Survey 5 Year Estimates Data (2020)</a:t>
            </a:r>
          </a:p>
        </p:txBody>
      </p:sp>
      <p:sp>
        <p:nvSpPr>
          <p:cNvPr id="17" name="Title 1">
            <a:extLst>
              <a:ext uri="{FF2B5EF4-FFF2-40B4-BE49-F238E27FC236}">
                <a16:creationId xmlns:a16="http://schemas.microsoft.com/office/drawing/2014/main" id="{0E7DB3F3-9E10-A47E-D003-9513518BA5A6}"/>
              </a:ext>
            </a:extLst>
          </p:cNvPr>
          <p:cNvSpPr>
            <a:spLocks noGrp="1"/>
          </p:cNvSpPr>
          <p:nvPr>
            <p:ph type="title"/>
          </p:nvPr>
        </p:nvSpPr>
        <p:spPr>
          <a:xfrm>
            <a:off x="609600" y="914400"/>
            <a:ext cx="5334000" cy="2644708"/>
          </a:xfrm>
        </p:spPr>
        <p:txBody>
          <a:bodyPr/>
          <a:lstStyle/>
          <a:p>
            <a:r>
              <a:rPr lang="es-ES" sz="4400" dirty="0"/>
              <a:t>Ingreso medio por grupo de bloques</a:t>
            </a:r>
            <a:endParaRPr lang="en-US" sz="4400" dirty="0"/>
          </a:p>
        </p:txBody>
      </p:sp>
      <p:sp>
        <p:nvSpPr>
          <p:cNvPr id="18" name="Text Placeholder 4">
            <a:extLst>
              <a:ext uri="{FF2B5EF4-FFF2-40B4-BE49-F238E27FC236}">
                <a16:creationId xmlns:a16="http://schemas.microsoft.com/office/drawing/2014/main" id="{5EDA2149-B987-A842-664C-593DE6999BD9}"/>
              </a:ext>
            </a:extLst>
          </p:cNvPr>
          <p:cNvSpPr>
            <a:spLocks noGrp="1"/>
          </p:cNvSpPr>
          <p:nvPr>
            <p:ph type="body" sz="quarter" idx="10"/>
          </p:nvPr>
        </p:nvSpPr>
        <p:spPr>
          <a:xfrm>
            <a:off x="591015" y="3679660"/>
            <a:ext cx="5352585" cy="3002635"/>
          </a:xfrm>
        </p:spPr>
        <p:txBody>
          <a:bodyPr/>
          <a:lstStyle/>
          <a:p>
            <a:pPr>
              <a:spcBef>
                <a:spcPts val="200"/>
              </a:spcBef>
              <a:spcAft>
                <a:spcPts val="200"/>
              </a:spcAft>
            </a:pPr>
            <a:r>
              <a:rPr lang="es-ES" sz="2800" b="0" dirty="0"/>
              <a:t>Ingreso familiar promedio de la ciudad de Fresno 2020 </a:t>
            </a:r>
            <a:r>
              <a:rPr lang="es-ES" sz="2800" dirty="0"/>
              <a:t>= $53,368</a:t>
            </a:r>
            <a:r>
              <a:rPr lang="es-ES" sz="2800" b="0" dirty="0"/>
              <a:t>
Las áreas en el norte y el este tienen ingresos más altos que las del sur y el oeste de Fresno.</a:t>
            </a:r>
            <a:endParaRPr lang="en-US" sz="2800" b="0" dirty="0"/>
          </a:p>
        </p:txBody>
      </p:sp>
    </p:spTree>
    <p:extLst>
      <p:ext uri="{BB962C8B-B14F-4D97-AF65-F5344CB8AC3E}">
        <p14:creationId xmlns:p14="http://schemas.microsoft.com/office/powerpoint/2010/main" val="3401036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969C-E59B-871B-DF47-ACB5264615F1}"/>
              </a:ext>
            </a:extLst>
          </p:cNvPr>
          <p:cNvSpPr>
            <a:spLocks noGrp="1"/>
          </p:cNvSpPr>
          <p:nvPr>
            <p:ph type="title"/>
          </p:nvPr>
        </p:nvSpPr>
        <p:spPr>
          <a:xfrm>
            <a:off x="457200" y="253371"/>
            <a:ext cx="13167360" cy="603631"/>
          </a:xfrm>
        </p:spPr>
        <p:txBody>
          <a:bodyPr/>
          <a:lstStyle/>
          <a:p>
            <a:br>
              <a:rPr lang="es-ES" dirty="0"/>
            </a:br>
            <a:r>
              <a:rPr lang="es-ES" dirty="0"/>
              <a:t>¡Éxito del Elemento de Vivienda! 
</a:t>
            </a:r>
            <a:endParaRPr lang="en-US" dirty="0"/>
          </a:p>
        </p:txBody>
      </p:sp>
      <p:sp>
        <p:nvSpPr>
          <p:cNvPr id="3" name="Text Placeholder 2">
            <a:extLst>
              <a:ext uri="{FF2B5EF4-FFF2-40B4-BE49-F238E27FC236}">
                <a16:creationId xmlns:a16="http://schemas.microsoft.com/office/drawing/2014/main" id="{0F4F6F62-D8C3-8F04-FC2F-912F2F2A33BD}"/>
              </a:ext>
            </a:extLst>
          </p:cNvPr>
          <p:cNvSpPr>
            <a:spLocks noGrp="1"/>
          </p:cNvSpPr>
          <p:nvPr>
            <p:ph type="body" sz="quarter" idx="10"/>
          </p:nvPr>
        </p:nvSpPr>
        <p:spPr>
          <a:xfrm>
            <a:off x="228600" y="1110917"/>
            <a:ext cx="14173200" cy="5690236"/>
          </a:xfrm>
        </p:spPr>
        <p:txBody>
          <a:bodyPr/>
          <a:lstStyle/>
          <a:p>
            <a:pPr>
              <a:spcBef>
                <a:spcPts val="600"/>
              </a:spcBef>
            </a:pPr>
            <a:r>
              <a:rPr lang="en-US" sz="3000" dirty="0" err="1"/>
              <a:t>Permisos</a:t>
            </a:r>
            <a:r>
              <a:rPr lang="en-US" sz="3000" dirty="0"/>
              <a:t> </a:t>
            </a:r>
            <a:r>
              <a:rPr lang="en-US" sz="3000" dirty="0" err="1"/>
              <a:t>emitidos</a:t>
            </a:r>
            <a:r>
              <a:rPr lang="en-US" sz="3000" dirty="0"/>
              <a:t> para 13,892 </a:t>
            </a:r>
            <a:r>
              <a:rPr lang="en-US" sz="3000" dirty="0" err="1"/>
              <a:t>unidades</a:t>
            </a:r>
            <a:r>
              <a:rPr lang="en-US" sz="3000" dirty="0"/>
              <a:t> de </a:t>
            </a:r>
            <a:r>
              <a:rPr lang="en-US" sz="3000" dirty="0" err="1"/>
              <a:t>vivienda</a:t>
            </a:r>
            <a:r>
              <a:rPr lang="en-US" sz="3000" dirty="0"/>
              <a:t>, </a:t>
            </a:r>
            <a:r>
              <a:rPr lang="en-US" sz="3000" dirty="0" err="1"/>
              <a:t>incluidas</a:t>
            </a:r>
            <a:r>
              <a:rPr lang="en-US" sz="3000" dirty="0"/>
              <a:t> 959 </a:t>
            </a:r>
            <a:r>
              <a:rPr lang="en-US" sz="3000" dirty="0" err="1"/>
              <a:t>unidades</a:t>
            </a:r>
            <a:r>
              <a:rPr lang="en-US" sz="3000" dirty="0"/>
              <a:t> de </a:t>
            </a:r>
            <a:r>
              <a:rPr lang="en-US" sz="3000" dirty="0" err="1"/>
              <a:t>vivienda</a:t>
            </a:r>
            <a:r>
              <a:rPr lang="en-US" sz="3000" dirty="0"/>
              <a:t> </a:t>
            </a:r>
            <a:r>
              <a:rPr lang="en-US" sz="3000" dirty="0" err="1"/>
              <a:t>asequible</a:t>
            </a:r>
            <a:r>
              <a:rPr lang="en-US" sz="3000" dirty="0"/>
              <a:t> </a:t>
            </a:r>
            <a:r>
              <a:rPr lang="en-US" sz="3000" dirty="0" err="1"/>
              <a:t>desde</a:t>
            </a:r>
            <a:r>
              <a:rPr lang="en-US" sz="3000" dirty="0"/>
              <a:t> 2015</a:t>
            </a:r>
            <a:r>
              <a:rPr lang="en-US" sz="3000" b="0" dirty="0"/>
              <a:t>
</a:t>
            </a:r>
            <a:r>
              <a:rPr lang="es-ES" sz="3000" dirty="0"/>
              <a:t>Fondo Fiduciario Local para la Vivienda establecido con $6.5 millones dedicados hasta la fecha
Casi $2.5 millones asignados para asistencia para el pago inicial</a:t>
            </a:r>
            <a:endParaRPr lang="en-US" sz="3000" dirty="0"/>
          </a:p>
          <a:p>
            <a:pPr>
              <a:spcBef>
                <a:spcPts val="600"/>
              </a:spcBef>
            </a:pPr>
            <a:r>
              <a:rPr lang="es-ES" sz="3000" dirty="0"/>
              <a:t>5 planes gratuitos preaprobados disponibles para que los residentes los usen para construir unidades de vivienda accesorias (ADU) 
296 proyectos de rehabilitación de viviendas finalizados de 2016 a 2021</a:t>
            </a:r>
            <a:endParaRPr lang="en-US" sz="3000" dirty="0"/>
          </a:p>
          <a:p>
            <a:pPr>
              <a:spcBef>
                <a:spcPts val="600"/>
              </a:spcBef>
            </a:pPr>
            <a:r>
              <a:rPr lang="es-ES" sz="3000" dirty="0"/>
              <a:t>$827,000 disponibles para la rehabilitación de casas móviles y la Ciudad aceptó la responsabilidad de la seguridad de los parques de casas móviles a través de la aplicación del código y los permisos de construcción </a:t>
            </a:r>
            <a:endParaRPr lang="en-US" sz="3000" dirty="0"/>
          </a:p>
        </p:txBody>
      </p:sp>
    </p:spTree>
    <p:extLst>
      <p:ext uri="{BB962C8B-B14F-4D97-AF65-F5344CB8AC3E}">
        <p14:creationId xmlns:p14="http://schemas.microsoft.com/office/powerpoint/2010/main" val="1545885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969C-E59B-871B-DF47-ACB5264615F1}"/>
              </a:ext>
            </a:extLst>
          </p:cNvPr>
          <p:cNvSpPr>
            <a:spLocks noGrp="1"/>
          </p:cNvSpPr>
          <p:nvPr>
            <p:ph type="title"/>
          </p:nvPr>
        </p:nvSpPr>
        <p:spPr>
          <a:xfrm>
            <a:off x="353992" y="330175"/>
            <a:ext cx="13167360" cy="603631"/>
          </a:xfrm>
        </p:spPr>
        <p:txBody>
          <a:bodyPr/>
          <a:lstStyle/>
          <a:p>
            <a:br>
              <a:rPr lang="es-ES" dirty="0"/>
            </a:br>
            <a:r>
              <a:rPr lang="es-ES" dirty="0"/>
              <a:t>¡Éxito del Elemento de Vivienda! 
</a:t>
            </a:r>
            <a:endParaRPr lang="en-US" dirty="0"/>
          </a:p>
        </p:txBody>
      </p:sp>
      <p:sp>
        <p:nvSpPr>
          <p:cNvPr id="3" name="Text Placeholder 2">
            <a:extLst>
              <a:ext uri="{FF2B5EF4-FFF2-40B4-BE49-F238E27FC236}">
                <a16:creationId xmlns:a16="http://schemas.microsoft.com/office/drawing/2014/main" id="{0F4F6F62-D8C3-8F04-FC2F-912F2F2A33BD}"/>
              </a:ext>
            </a:extLst>
          </p:cNvPr>
          <p:cNvSpPr>
            <a:spLocks noGrp="1"/>
          </p:cNvSpPr>
          <p:nvPr>
            <p:ph type="body" sz="quarter" idx="10"/>
          </p:nvPr>
        </p:nvSpPr>
        <p:spPr>
          <a:xfrm>
            <a:off x="251748" y="1269682"/>
            <a:ext cx="13692851" cy="5690236"/>
          </a:xfrm>
        </p:spPr>
        <p:txBody>
          <a:bodyPr/>
          <a:lstStyle/>
          <a:p>
            <a:pPr>
              <a:spcBef>
                <a:spcPts val="600"/>
              </a:spcBef>
              <a:spcAft>
                <a:spcPts val="900"/>
              </a:spcAft>
            </a:pPr>
            <a:r>
              <a:rPr lang="es-ES" sz="2800" dirty="0"/>
              <a:t>Piloto de Incentivos para Propietarios lanzado por la Autoridad de Vivienda en marzo de 2021 para aumentar la participación en el Programa de Vales de Elección de Vivienda</a:t>
            </a:r>
          </a:p>
          <a:p>
            <a:pPr>
              <a:spcBef>
                <a:spcPts val="600"/>
              </a:spcBef>
              <a:spcAft>
                <a:spcPts val="900"/>
              </a:spcAft>
            </a:pPr>
            <a:r>
              <a:rPr lang="es-ES" sz="2800" dirty="0"/>
              <a:t>Se estableció el Registro de Viviendas de Alquiler y el Programa de Inspección de Alquileres. 86,350 unidades de alquiler registradas, 13,375 inspecciones realizadas y muchas mejoras a las unidades de alquiler completadas</a:t>
            </a:r>
          </a:p>
          <a:p>
            <a:pPr>
              <a:spcBef>
                <a:spcPts val="600"/>
              </a:spcBef>
              <a:spcAft>
                <a:spcPts val="900"/>
              </a:spcAft>
            </a:pPr>
            <a:r>
              <a:rPr lang="es-ES" sz="2800" dirty="0"/>
              <a:t>Se crea el grupo de trabajo contra el desplazamiento y se prepara el informe Here </a:t>
            </a:r>
            <a:r>
              <a:rPr lang="es-ES" sz="2800" dirty="0" err="1"/>
              <a:t>to</a:t>
            </a:r>
            <a:r>
              <a:rPr lang="es-ES" sz="2800" dirty="0"/>
              <a:t> </a:t>
            </a:r>
            <a:r>
              <a:rPr lang="es-ES" sz="2800" dirty="0" err="1"/>
              <a:t>Stay</a:t>
            </a:r>
            <a:endParaRPr lang="es-ES" sz="2800" dirty="0"/>
          </a:p>
          <a:p>
            <a:pPr>
              <a:spcBef>
                <a:spcPts val="600"/>
              </a:spcBef>
              <a:spcAft>
                <a:spcPts val="900"/>
              </a:spcAft>
            </a:pPr>
            <a:r>
              <a:rPr lang="en-US" sz="2800" dirty="0"/>
              <a:t>$75 </a:t>
            </a:r>
            <a:r>
              <a:rPr lang="en-US" sz="2800" dirty="0" err="1"/>
              <a:t>millones</a:t>
            </a:r>
            <a:r>
              <a:rPr lang="en-US" sz="2800" dirty="0"/>
              <a:t> para </a:t>
            </a:r>
            <a:r>
              <a:rPr lang="en-US" sz="2800" dirty="0" err="1"/>
              <a:t>administrar</a:t>
            </a:r>
            <a:r>
              <a:rPr lang="en-US" sz="2800" dirty="0"/>
              <a:t> </a:t>
            </a:r>
            <a:r>
              <a:rPr lang="en-US" sz="2800" dirty="0" err="1"/>
              <a:t>iniciativas</a:t>
            </a:r>
            <a:r>
              <a:rPr lang="en-US" sz="2800" dirty="0"/>
              <a:t> de personas sin </a:t>
            </a:r>
            <a:r>
              <a:rPr lang="en-US" sz="2800" dirty="0" err="1"/>
              <a:t>hogar</a:t>
            </a:r>
            <a:r>
              <a:rPr lang="en-US" sz="2800" dirty="0"/>
              <a:t> de 2019-2020
</a:t>
            </a:r>
            <a:r>
              <a:rPr lang="es-ES" sz="2800" dirty="0"/>
              <a:t>La ciudad adoptó una ordenanza de conversión de hotel a unidad de vivienda y convirtió dos hoteles en unidades de vivienda con muchos más proyectos en proceso
$170 millones en mejoras de infraestructura asociadas al vecindario repartidas en 189 proyectos de parques, alcantarillado, calles, tráfico y agua</a:t>
            </a:r>
            <a:endParaRPr lang="en-US" sz="2800" dirty="0"/>
          </a:p>
          <a:p>
            <a:pPr>
              <a:spcBef>
                <a:spcPts val="600"/>
              </a:spcBef>
              <a:spcAft>
                <a:spcPts val="900"/>
              </a:spcAft>
            </a:pPr>
            <a:endParaRPr lang="en-US" sz="2800" dirty="0"/>
          </a:p>
        </p:txBody>
      </p:sp>
    </p:spTree>
    <p:extLst>
      <p:ext uri="{BB962C8B-B14F-4D97-AF65-F5344CB8AC3E}">
        <p14:creationId xmlns:p14="http://schemas.microsoft.com/office/powerpoint/2010/main" val="26903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1524000" y="2895600"/>
            <a:ext cx="11734800" cy="1015663"/>
          </a:xfrm>
        </p:spPr>
        <p:txBody>
          <a:bodyPr/>
          <a:lstStyle/>
          <a:p>
            <a:pPr algn="ctr"/>
            <a:r>
              <a:rPr lang="en-US" sz="6600" dirty="0" err="1"/>
              <a:t>Discusión</a:t>
            </a:r>
            <a:r>
              <a:rPr lang="en-US" sz="6600" dirty="0"/>
              <a:t> </a:t>
            </a:r>
          </a:p>
        </p:txBody>
      </p:sp>
    </p:spTree>
    <p:extLst>
      <p:ext uri="{BB962C8B-B14F-4D97-AF65-F5344CB8AC3E}">
        <p14:creationId xmlns:p14="http://schemas.microsoft.com/office/powerpoint/2010/main" val="2153137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15A0-E4FA-4270-9226-CF59224A2468}"/>
              </a:ext>
            </a:extLst>
          </p:cNvPr>
          <p:cNvSpPr>
            <a:spLocks noGrp="1"/>
          </p:cNvSpPr>
          <p:nvPr>
            <p:ph type="title"/>
          </p:nvPr>
        </p:nvSpPr>
        <p:spPr>
          <a:xfrm>
            <a:off x="731520" y="512064"/>
            <a:ext cx="13167360" cy="603631"/>
          </a:xfrm>
        </p:spPr>
        <p:txBody>
          <a:bodyPr/>
          <a:lstStyle/>
          <a:p>
            <a:r>
              <a:rPr lang="en-US" dirty="0" err="1"/>
              <a:t>Preguntas</a:t>
            </a:r>
            <a:r>
              <a:rPr lang="en-US" dirty="0"/>
              <a:t> de </a:t>
            </a:r>
            <a:r>
              <a:rPr lang="en-US" dirty="0" err="1"/>
              <a:t>discusión</a:t>
            </a:r>
            <a:endParaRPr lang="en-US" dirty="0"/>
          </a:p>
        </p:txBody>
      </p:sp>
      <p:sp>
        <p:nvSpPr>
          <p:cNvPr id="3" name="Text Placeholder 2">
            <a:extLst>
              <a:ext uri="{FF2B5EF4-FFF2-40B4-BE49-F238E27FC236}">
                <a16:creationId xmlns:a16="http://schemas.microsoft.com/office/drawing/2014/main" id="{D70BEE83-C9A1-4A7B-9936-0EBD1752FC6D}"/>
              </a:ext>
            </a:extLst>
          </p:cNvPr>
          <p:cNvSpPr>
            <a:spLocks noGrp="1"/>
          </p:cNvSpPr>
          <p:nvPr>
            <p:ph type="body" sz="quarter" idx="10"/>
          </p:nvPr>
        </p:nvSpPr>
        <p:spPr>
          <a:xfrm>
            <a:off x="251460" y="1660967"/>
            <a:ext cx="14127480" cy="5158226"/>
          </a:xfrm>
          <a:solidFill>
            <a:schemeClr val="bg1">
              <a:alpha val="60000"/>
            </a:schemeClr>
          </a:solidFill>
        </p:spPr>
        <p:txBody>
          <a:bodyPr/>
          <a:lstStyle/>
          <a:p>
            <a:pPr>
              <a:spcBef>
                <a:spcPts val="200"/>
              </a:spcBef>
              <a:spcAft>
                <a:spcPts val="200"/>
              </a:spcAft>
            </a:pPr>
            <a:r>
              <a:rPr lang="es-ES" sz="3600" b="0" dirty="0"/>
              <a:t>¿Cuáles son los mayores activos de Fresno?
¿Cuáles crees que son los problemas de vivienda más críticos en Fresno? 
¿Qué grupos dentro de la comunidad tienen las mayores necesidades de vivienda?
¿Cuáles son los problemas de vivienda justa más importantes de Fresno?
¿Tiene sugerencias para abordar los problemas de vivienda en Fresno?
¿Alguna sugerencia para obtener una mayor participación de la comunidad?</a:t>
            </a:r>
            <a:endParaRPr lang="en-US" sz="3600" b="0" dirty="0"/>
          </a:p>
        </p:txBody>
      </p:sp>
    </p:spTree>
    <p:extLst>
      <p:ext uri="{BB962C8B-B14F-4D97-AF65-F5344CB8AC3E}">
        <p14:creationId xmlns:p14="http://schemas.microsoft.com/office/powerpoint/2010/main" val="2965532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5105400" y="2468433"/>
            <a:ext cx="5257800" cy="1107996"/>
          </a:xfrm>
        </p:spPr>
        <p:txBody>
          <a:bodyPr/>
          <a:lstStyle/>
          <a:p>
            <a:r>
              <a:rPr lang="en-US" sz="7200" dirty="0"/>
              <a:t>Gracias</a:t>
            </a:r>
          </a:p>
        </p:txBody>
      </p:sp>
    </p:spTree>
    <p:extLst>
      <p:ext uri="{BB962C8B-B14F-4D97-AF65-F5344CB8AC3E}">
        <p14:creationId xmlns:p14="http://schemas.microsoft.com/office/powerpoint/2010/main" val="954925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6560-4C30-2C35-FE1A-8D2AFEA72FDD}"/>
              </a:ext>
            </a:extLst>
          </p:cNvPr>
          <p:cNvSpPr>
            <a:spLocks noGrp="1"/>
          </p:cNvSpPr>
          <p:nvPr>
            <p:ph type="title"/>
          </p:nvPr>
        </p:nvSpPr>
        <p:spPr/>
        <p:txBody>
          <a:bodyPr/>
          <a:lstStyle/>
          <a:p>
            <a:r>
              <a:rPr lang="en-US" dirty="0" err="1"/>
              <a:t>Equipo</a:t>
            </a:r>
            <a:r>
              <a:rPr lang="en-US" dirty="0"/>
              <a:t> del Proyecto </a:t>
            </a:r>
          </a:p>
        </p:txBody>
      </p:sp>
      <p:sp>
        <p:nvSpPr>
          <p:cNvPr id="3" name="Text Placeholder 2">
            <a:extLst>
              <a:ext uri="{FF2B5EF4-FFF2-40B4-BE49-F238E27FC236}">
                <a16:creationId xmlns:a16="http://schemas.microsoft.com/office/drawing/2014/main" id="{7B963CDB-7376-F353-DDE6-75443C44C6DF}"/>
              </a:ext>
            </a:extLst>
          </p:cNvPr>
          <p:cNvSpPr>
            <a:spLocks noGrp="1"/>
          </p:cNvSpPr>
          <p:nvPr>
            <p:ph type="body" sz="quarter" idx="10"/>
          </p:nvPr>
        </p:nvSpPr>
        <p:spPr>
          <a:xfrm>
            <a:off x="806662" y="1442085"/>
            <a:ext cx="6889538" cy="5690236"/>
          </a:xfrm>
        </p:spPr>
        <p:txBody>
          <a:bodyPr/>
          <a:lstStyle/>
          <a:p>
            <a:r>
              <a:rPr lang="es-ES" dirty="0"/>
              <a:t>Consejo de Gobiernos de Fresno (COG)</a:t>
            </a:r>
            <a:endParaRPr lang="en-US" dirty="0"/>
          </a:p>
          <a:p>
            <a:pPr lvl="1"/>
            <a:r>
              <a:rPr lang="en-US" dirty="0"/>
              <a:t>Kristine Cai, Subdirector</a:t>
            </a:r>
          </a:p>
          <a:p>
            <a:pPr lvl="1"/>
            <a:r>
              <a:rPr lang="it-IT" dirty="0"/>
              <a:t>Simran Jhutti, Planificador Regional Asociado</a:t>
            </a:r>
            <a:endParaRPr lang="en-US" dirty="0"/>
          </a:p>
          <a:p>
            <a:r>
              <a:rPr lang="en-US" dirty="0" err="1"/>
              <a:t>Equipo</a:t>
            </a:r>
            <a:r>
              <a:rPr lang="en-US" dirty="0"/>
              <a:t> Consultor</a:t>
            </a:r>
          </a:p>
          <a:p>
            <a:pPr lvl="1"/>
            <a:r>
              <a:rPr lang="en-US" dirty="0" err="1"/>
              <a:t>PlaceWorks</a:t>
            </a:r>
            <a:endParaRPr lang="en-US" dirty="0"/>
          </a:p>
          <a:p>
            <a:pPr lvl="1"/>
            <a:r>
              <a:rPr lang="en-US" dirty="0"/>
              <a:t>Ascent</a:t>
            </a:r>
          </a:p>
          <a:p>
            <a:pPr lvl="1"/>
            <a:r>
              <a:rPr lang="en-US" dirty="0"/>
              <a:t>Provost and Pritchard</a:t>
            </a:r>
          </a:p>
          <a:p>
            <a:pPr lvl="1"/>
            <a:r>
              <a:rPr lang="en-US" dirty="0"/>
              <a:t>California Coalition for Rural Housing</a:t>
            </a:r>
          </a:p>
        </p:txBody>
      </p:sp>
      <p:sp>
        <p:nvSpPr>
          <p:cNvPr id="4" name="Rectangle 3">
            <a:extLst>
              <a:ext uri="{FF2B5EF4-FFF2-40B4-BE49-F238E27FC236}">
                <a16:creationId xmlns:a16="http://schemas.microsoft.com/office/drawing/2014/main" id="{79383505-7251-46E5-B8FF-9CE1E9A0B376}"/>
              </a:ext>
            </a:extLst>
          </p:cNvPr>
          <p:cNvSpPr/>
          <p:nvPr/>
        </p:nvSpPr>
        <p:spPr>
          <a:xfrm>
            <a:off x="7848600" y="664398"/>
            <a:ext cx="6490744" cy="64116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a:solidFill>
                  <a:srgbClr val="1D448F"/>
                </a:solidFill>
              </a:rPr>
              <a:t>Consejo de Gobiernos de Fresno </a:t>
            </a:r>
            <a:endParaRPr lang="en-US" sz="2800" b="1" dirty="0">
              <a:solidFill>
                <a:srgbClr val="1D448F"/>
              </a:solidFill>
            </a:endParaRPr>
          </a:p>
        </p:txBody>
      </p:sp>
      <p:pic>
        <p:nvPicPr>
          <p:cNvPr id="7" name="Picture 6">
            <a:extLst>
              <a:ext uri="{FF2B5EF4-FFF2-40B4-BE49-F238E27FC236}">
                <a16:creationId xmlns:a16="http://schemas.microsoft.com/office/drawing/2014/main" id="{3E8BB31B-A3F5-87B3-9DBA-34671223870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964114" y="1495051"/>
            <a:ext cx="6272230" cy="1371600"/>
          </a:xfrm>
          <a:prstGeom prst="rect">
            <a:avLst/>
          </a:prstGeom>
        </p:spPr>
      </p:pic>
      <p:pic>
        <p:nvPicPr>
          <p:cNvPr id="9" name="Picture 8">
            <a:extLst>
              <a:ext uri="{FF2B5EF4-FFF2-40B4-BE49-F238E27FC236}">
                <a16:creationId xmlns:a16="http://schemas.microsoft.com/office/drawing/2014/main" id="{9D1D790A-F01D-7AD1-33B9-A41F321D51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47287" y="5674714"/>
            <a:ext cx="4724400" cy="1457607"/>
          </a:xfrm>
          <a:prstGeom prst="rect">
            <a:avLst/>
          </a:prstGeom>
        </p:spPr>
      </p:pic>
      <p:pic>
        <p:nvPicPr>
          <p:cNvPr id="10" name="Picture 9">
            <a:extLst>
              <a:ext uri="{FF2B5EF4-FFF2-40B4-BE49-F238E27FC236}">
                <a16:creationId xmlns:a16="http://schemas.microsoft.com/office/drawing/2014/main" id="{44FA021E-230E-B639-371D-5EF7F39336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621202" y="2849023"/>
            <a:ext cx="4724400" cy="1631338"/>
          </a:xfrm>
          <a:prstGeom prst="rect">
            <a:avLst/>
          </a:prstGeom>
        </p:spPr>
      </p:pic>
      <p:pic>
        <p:nvPicPr>
          <p:cNvPr id="11" name="Picture 10">
            <a:extLst>
              <a:ext uri="{FF2B5EF4-FFF2-40B4-BE49-F238E27FC236}">
                <a16:creationId xmlns:a16="http://schemas.microsoft.com/office/drawing/2014/main" id="{79976A24-2926-AEB8-8CCC-9BF6743E675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37929" y="4244784"/>
            <a:ext cx="6324600" cy="1533807"/>
          </a:xfrm>
          <a:prstGeom prst="rect">
            <a:avLst/>
          </a:prstGeom>
        </p:spPr>
      </p:pic>
      <p:pic>
        <p:nvPicPr>
          <p:cNvPr id="6" name="Picture 5" descr="Logo&#10;&#10;Description automatically generated">
            <a:extLst>
              <a:ext uri="{FF2B5EF4-FFF2-40B4-BE49-F238E27FC236}">
                <a16:creationId xmlns:a16="http://schemas.microsoft.com/office/drawing/2014/main" id="{982F2D64-7BE4-62DA-F298-0FCF2FA43970}"/>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008825" y="2931098"/>
            <a:ext cx="1370648" cy="1331314"/>
          </a:xfrm>
          <a:prstGeom prst="rect">
            <a:avLst/>
          </a:prstGeom>
        </p:spPr>
      </p:pic>
    </p:spTree>
    <p:extLst>
      <p:ext uri="{BB962C8B-B14F-4D97-AF65-F5344CB8AC3E}">
        <p14:creationId xmlns:p14="http://schemas.microsoft.com/office/powerpoint/2010/main" val="1950481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A10CA-8F94-44AA-870D-B531919A3B74}"/>
              </a:ext>
            </a:extLst>
          </p:cNvPr>
          <p:cNvSpPr>
            <a:spLocks noGrp="1"/>
          </p:cNvSpPr>
          <p:nvPr>
            <p:ph type="title"/>
          </p:nvPr>
        </p:nvSpPr>
        <p:spPr/>
        <p:txBody>
          <a:bodyPr/>
          <a:lstStyle/>
          <a:p>
            <a:r>
              <a:rPr lang="en-US" dirty="0" err="1"/>
              <a:t>Objetivo</a:t>
            </a:r>
            <a:r>
              <a:rPr lang="en-US" dirty="0"/>
              <a:t> del </a:t>
            </a:r>
            <a:r>
              <a:rPr lang="en-US" dirty="0" err="1"/>
              <a:t>Cumplimiento</a:t>
            </a:r>
            <a:endParaRPr lang="en-US" dirty="0"/>
          </a:p>
        </p:txBody>
      </p:sp>
      <p:sp>
        <p:nvSpPr>
          <p:cNvPr id="3" name="Text Placeholder 2">
            <a:extLst>
              <a:ext uri="{FF2B5EF4-FFF2-40B4-BE49-F238E27FC236}">
                <a16:creationId xmlns:a16="http://schemas.microsoft.com/office/drawing/2014/main" id="{8AE08CEE-2441-4134-8193-AA4F6A88E155}"/>
              </a:ext>
            </a:extLst>
          </p:cNvPr>
          <p:cNvSpPr>
            <a:spLocks noGrp="1"/>
          </p:cNvSpPr>
          <p:nvPr>
            <p:ph type="body" sz="quarter" idx="10"/>
          </p:nvPr>
        </p:nvSpPr>
        <p:spPr>
          <a:xfrm>
            <a:off x="731520" y="1442085"/>
            <a:ext cx="8488680" cy="5690236"/>
          </a:xfrm>
        </p:spPr>
        <p:txBody>
          <a:bodyPr/>
          <a:lstStyle/>
          <a:p>
            <a:r>
              <a:rPr lang="es-ES" dirty="0"/>
              <a:t>Proporcionar una visión general </a:t>
            </a:r>
            <a:r>
              <a:rPr lang="es-ES" b="0" dirty="0"/>
              <a:t>del proceso de actualización del elemento de alojamiento </a:t>
            </a:r>
          </a:p>
          <a:p>
            <a:r>
              <a:rPr lang="es-ES" dirty="0"/>
              <a:t>Compartir información </a:t>
            </a:r>
            <a:r>
              <a:rPr lang="es-ES" b="0" dirty="0"/>
              <a:t>sobre las necesidades de vivienda para informar el plan de vivienda de cada jurisdicción </a:t>
            </a:r>
          </a:p>
          <a:p>
            <a:r>
              <a:rPr lang="es-ES" dirty="0"/>
              <a:t>Reunir la opinión </a:t>
            </a:r>
            <a:r>
              <a:rPr lang="es-ES" b="0" dirty="0"/>
              <a:t>inicial de la comunidad sobre los activos, problemas y oportunidades de vivienda </a:t>
            </a:r>
            <a:endParaRPr lang="en-US" b="0" dirty="0"/>
          </a:p>
        </p:txBody>
      </p:sp>
      <p:pic>
        <p:nvPicPr>
          <p:cNvPr id="4" name="Graphic 3" descr="Gears with solid fill">
            <a:extLst>
              <a:ext uri="{FF2B5EF4-FFF2-40B4-BE49-F238E27FC236}">
                <a16:creationId xmlns:a16="http://schemas.microsoft.com/office/drawing/2014/main" id="{EAE77CCF-7087-4385-8347-2D1102B75A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53600" y="1850011"/>
            <a:ext cx="2182874" cy="2182874"/>
          </a:xfrm>
          <a:prstGeom prst="rect">
            <a:avLst/>
          </a:prstGeom>
        </p:spPr>
      </p:pic>
      <p:pic>
        <p:nvPicPr>
          <p:cNvPr id="5" name="Graphic 4" descr="Magnifying glass with solid fill">
            <a:extLst>
              <a:ext uri="{FF2B5EF4-FFF2-40B4-BE49-F238E27FC236}">
                <a16:creationId xmlns:a16="http://schemas.microsoft.com/office/drawing/2014/main" id="{C2851A99-966E-4201-88A5-B71891312D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15600" y="3760726"/>
            <a:ext cx="2182874" cy="2182874"/>
          </a:xfrm>
          <a:prstGeom prst="rect">
            <a:avLst/>
          </a:prstGeom>
        </p:spPr>
      </p:pic>
      <p:pic>
        <p:nvPicPr>
          <p:cNvPr id="6" name="Graphic 5" descr="Lights On with solid fill">
            <a:extLst>
              <a:ext uri="{FF2B5EF4-FFF2-40B4-BE49-F238E27FC236}">
                <a16:creationId xmlns:a16="http://schemas.microsoft.com/office/drawing/2014/main" id="{C61841BB-FE2A-417E-8346-2F80301BA9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64973" y="1824611"/>
            <a:ext cx="2469515" cy="2469515"/>
          </a:xfrm>
          <a:prstGeom prst="rect">
            <a:avLst/>
          </a:prstGeom>
        </p:spPr>
      </p:pic>
    </p:spTree>
    <p:extLst>
      <p:ext uri="{BB962C8B-B14F-4D97-AF65-F5344CB8AC3E}">
        <p14:creationId xmlns:p14="http://schemas.microsoft.com/office/powerpoint/2010/main" val="3504223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297A-D571-40F6-9FCB-1F090AD953F9}"/>
              </a:ext>
            </a:extLst>
          </p:cNvPr>
          <p:cNvSpPr>
            <a:spLocks noGrp="1"/>
          </p:cNvSpPr>
          <p:nvPr>
            <p:ph type="title"/>
          </p:nvPr>
        </p:nvSpPr>
        <p:spPr/>
        <p:txBody>
          <a:bodyPr/>
          <a:lstStyle/>
          <a:p>
            <a:r>
              <a:rPr lang="en-US" dirty="0" err="1"/>
              <a:t>Esfuerzos</a:t>
            </a:r>
            <a:r>
              <a:rPr lang="en-US" dirty="0"/>
              <a:t> </a:t>
            </a:r>
            <a:r>
              <a:rPr lang="en-US" dirty="0" err="1"/>
              <a:t>Regionales</a:t>
            </a:r>
            <a:r>
              <a:rPr lang="en-US" dirty="0"/>
              <a:t> – </a:t>
            </a:r>
            <a:r>
              <a:rPr lang="en-US" dirty="0" err="1"/>
              <a:t>Calendario</a:t>
            </a:r>
            <a:endParaRPr lang="en-US" dirty="0"/>
          </a:p>
        </p:txBody>
      </p:sp>
      <p:graphicFrame>
        <p:nvGraphicFramePr>
          <p:cNvPr id="6" name="Diagram 5">
            <a:extLst>
              <a:ext uri="{FF2B5EF4-FFF2-40B4-BE49-F238E27FC236}">
                <a16:creationId xmlns:a16="http://schemas.microsoft.com/office/drawing/2014/main" id="{8E26D191-6A35-46E7-B653-1D2ACE4DA617}"/>
              </a:ext>
            </a:extLst>
          </p:cNvPr>
          <p:cNvGraphicFramePr/>
          <p:nvPr>
            <p:extLst>
              <p:ext uri="{D42A27DB-BD31-4B8C-83A1-F6EECF244321}">
                <p14:modId xmlns:p14="http://schemas.microsoft.com/office/powerpoint/2010/main" val="40936159"/>
              </p:ext>
            </p:extLst>
          </p:nvPr>
        </p:nvGraphicFramePr>
        <p:xfrm>
          <a:off x="457200" y="4597402"/>
          <a:ext cx="13614764" cy="21843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010808C2-7D88-47D2-9DB9-37860BBF2813}"/>
              </a:ext>
            </a:extLst>
          </p:cNvPr>
          <p:cNvGraphicFramePr/>
          <p:nvPr>
            <p:extLst>
              <p:ext uri="{D42A27DB-BD31-4B8C-83A1-F6EECF244321}">
                <p14:modId xmlns:p14="http://schemas.microsoft.com/office/powerpoint/2010/main" val="1696176319"/>
              </p:ext>
            </p:extLst>
          </p:nvPr>
        </p:nvGraphicFramePr>
        <p:xfrm>
          <a:off x="457200" y="1600200"/>
          <a:ext cx="13639800" cy="3276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0028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2514600" y="1879937"/>
            <a:ext cx="10439400" cy="3046988"/>
          </a:xfrm>
        </p:spPr>
        <p:txBody>
          <a:bodyPr/>
          <a:lstStyle/>
          <a:p>
            <a:pPr lvl="0" algn="ctr"/>
            <a:r>
              <a:rPr lang="es-ES" sz="6600" dirty="0"/>
              <a:t>Descripción General/Contenido del Elemento de Vivienda</a:t>
            </a:r>
            <a:endParaRPr lang="en-US" sz="6600" dirty="0"/>
          </a:p>
        </p:txBody>
      </p:sp>
    </p:spTree>
    <p:extLst>
      <p:ext uri="{BB962C8B-B14F-4D97-AF65-F5344CB8AC3E}">
        <p14:creationId xmlns:p14="http://schemas.microsoft.com/office/powerpoint/2010/main" val="2627386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15A0-E4FA-4270-9226-CF59224A2468}"/>
              </a:ext>
            </a:extLst>
          </p:cNvPr>
          <p:cNvSpPr>
            <a:spLocks noGrp="1"/>
          </p:cNvSpPr>
          <p:nvPr>
            <p:ph type="title"/>
          </p:nvPr>
        </p:nvSpPr>
        <p:spPr/>
        <p:txBody>
          <a:bodyPr/>
          <a:lstStyle/>
          <a:p>
            <a:br>
              <a:rPr lang="es-ES" dirty="0"/>
            </a:br>
            <a:r>
              <a:rPr lang="es-ES" dirty="0"/>
              <a:t>¿Qué es el elemento de Vivienda? 
</a:t>
            </a:r>
            <a:endParaRPr lang="en-US" dirty="0"/>
          </a:p>
        </p:txBody>
      </p:sp>
      <p:sp>
        <p:nvSpPr>
          <p:cNvPr id="3" name="Text Placeholder 2">
            <a:extLst>
              <a:ext uri="{FF2B5EF4-FFF2-40B4-BE49-F238E27FC236}">
                <a16:creationId xmlns:a16="http://schemas.microsoft.com/office/drawing/2014/main" id="{D70BEE83-C9A1-4A7B-9936-0EBD1752FC6D}"/>
              </a:ext>
            </a:extLst>
          </p:cNvPr>
          <p:cNvSpPr>
            <a:spLocks noGrp="1"/>
          </p:cNvSpPr>
          <p:nvPr>
            <p:ph type="body" sz="quarter" idx="10"/>
          </p:nvPr>
        </p:nvSpPr>
        <p:spPr>
          <a:xfrm>
            <a:off x="731520" y="1442085"/>
            <a:ext cx="11460480" cy="5690236"/>
          </a:xfrm>
        </p:spPr>
        <p:txBody>
          <a:bodyPr/>
          <a:lstStyle/>
          <a:p>
            <a:r>
              <a:rPr lang="es-ES" dirty="0"/>
              <a:t>Uno de los ocho elementos del Plan General
Debe actualizarse cada 8 años
</a:t>
            </a:r>
            <a:r>
              <a:rPr lang="en-US" dirty="0" err="1"/>
              <a:t>Fecha</a:t>
            </a:r>
            <a:r>
              <a:rPr lang="en-US" dirty="0"/>
              <a:t> </a:t>
            </a:r>
            <a:r>
              <a:rPr lang="en-US" dirty="0" err="1"/>
              <a:t>límite</a:t>
            </a:r>
            <a:r>
              <a:rPr lang="en-US" dirty="0"/>
              <a:t> de </a:t>
            </a:r>
            <a:r>
              <a:rPr lang="en-US" dirty="0" err="1"/>
              <a:t>Adopción</a:t>
            </a:r>
            <a:r>
              <a:rPr lang="en-US" dirty="0"/>
              <a:t>: </a:t>
            </a:r>
            <a:r>
              <a:rPr lang="en-US" u="sng" dirty="0" err="1"/>
              <a:t>Diciembre</a:t>
            </a:r>
            <a:r>
              <a:rPr lang="en-US" u="sng" dirty="0"/>
              <a:t> 31, 2023 </a:t>
            </a:r>
          </a:p>
          <a:p>
            <a:pPr lvl="1"/>
            <a:r>
              <a:rPr lang="en-US" dirty="0"/>
              <a:t>6</a:t>
            </a:r>
            <a:r>
              <a:rPr lang="en-US" baseline="30000" dirty="0"/>
              <a:t>th</a:t>
            </a:r>
            <a:r>
              <a:rPr lang="en-US" dirty="0"/>
              <a:t> </a:t>
            </a:r>
            <a:r>
              <a:rPr lang="es-ES" dirty="0"/>
              <a:t>Período de planificación del ciclo</a:t>
            </a:r>
            <a:r>
              <a:rPr lang="en-US" dirty="0"/>
              <a:t>: 31 de </a:t>
            </a:r>
            <a:r>
              <a:rPr lang="en-US" dirty="0" err="1"/>
              <a:t>Diciembre</a:t>
            </a:r>
            <a:r>
              <a:rPr lang="en-US" dirty="0"/>
              <a:t> de 2023 – 31 de </a:t>
            </a:r>
            <a:r>
              <a:rPr lang="en-US" dirty="0" err="1"/>
              <a:t>Diciembre</a:t>
            </a:r>
            <a:r>
              <a:rPr lang="en-US" dirty="0"/>
              <a:t> de 2031
</a:t>
            </a:r>
            <a:r>
              <a:rPr lang="es-ES" dirty="0"/>
              <a:t>Período de Planificación del 5º ciclo: 31 de Diciembre de 2015 – 31 de Diciembre de 2023 </a:t>
            </a:r>
            <a:endParaRPr lang="en-US" dirty="0"/>
          </a:p>
          <a:p>
            <a:r>
              <a:rPr lang="es-ES" dirty="0"/>
              <a:t>Plan para acomodar la "parte justa" de la jurisdicción de la necesidad regional de vivienda
</a:t>
            </a:r>
            <a:endParaRPr lang="en-US" dirty="0"/>
          </a:p>
        </p:txBody>
      </p:sp>
      <p:pic>
        <p:nvPicPr>
          <p:cNvPr id="4" name="Graphic 3" descr="House outline">
            <a:extLst>
              <a:ext uri="{FF2B5EF4-FFF2-40B4-BE49-F238E27FC236}">
                <a16:creationId xmlns:a16="http://schemas.microsoft.com/office/drawing/2014/main" id="{8F80EBEE-D847-4165-9152-FDBFE6C99D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63400" y="5100918"/>
            <a:ext cx="2276733" cy="2276733"/>
          </a:xfrm>
          <a:prstGeom prst="rect">
            <a:avLst/>
          </a:prstGeom>
        </p:spPr>
      </p:pic>
    </p:spTree>
    <p:extLst>
      <p:ext uri="{BB962C8B-B14F-4D97-AF65-F5344CB8AC3E}">
        <p14:creationId xmlns:p14="http://schemas.microsoft.com/office/powerpoint/2010/main" val="1293181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Down 10">
            <a:extLst>
              <a:ext uri="{FF2B5EF4-FFF2-40B4-BE49-F238E27FC236}">
                <a16:creationId xmlns:a16="http://schemas.microsoft.com/office/drawing/2014/main" id="{E87DFC88-A808-21C9-DCCE-CCCF09E290E2}"/>
              </a:ext>
            </a:extLst>
          </p:cNvPr>
          <p:cNvSpPr/>
          <p:nvPr/>
        </p:nvSpPr>
        <p:spPr>
          <a:xfrm rot="19554687">
            <a:off x="11089084" y="1461567"/>
            <a:ext cx="343315" cy="1426464"/>
          </a:xfrm>
          <a:prstGeom prst="downArrow">
            <a:avLst/>
          </a:prstGeom>
          <a:solidFill>
            <a:srgbClr val="1D448F"/>
          </a:solidFill>
          <a:ln>
            <a:solidFill>
              <a:srgbClr val="1D448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1CFBB209-E36A-5DCD-BE73-B18843E32317}"/>
              </a:ext>
            </a:extLst>
          </p:cNvPr>
          <p:cNvSpPr/>
          <p:nvPr/>
        </p:nvSpPr>
        <p:spPr>
          <a:xfrm rot="19760060">
            <a:off x="10859247" y="2658836"/>
            <a:ext cx="343315" cy="658368"/>
          </a:xfrm>
          <a:prstGeom prst="downArrow">
            <a:avLst/>
          </a:prstGeom>
          <a:solidFill>
            <a:srgbClr val="1D448F"/>
          </a:solidFill>
          <a:ln>
            <a:solidFill>
              <a:srgbClr val="1D448F"/>
            </a:solidFill>
          </a:ln>
          <a:scene3d>
            <a:camera prst="orthographicFront">
              <a:rot lat="0" lon="0" rev="2400000"/>
            </a:camera>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4EF2E9DB-F0F3-EB66-34E0-BC73C1661352}"/>
              </a:ext>
            </a:extLst>
          </p:cNvPr>
          <p:cNvSpPr/>
          <p:nvPr/>
        </p:nvSpPr>
        <p:spPr>
          <a:xfrm rot="10800000">
            <a:off x="10929760" y="3963432"/>
            <a:ext cx="343315" cy="422082"/>
          </a:xfrm>
          <a:prstGeom prst="downArrow">
            <a:avLst/>
          </a:prstGeom>
          <a:solidFill>
            <a:srgbClr val="1D448F"/>
          </a:solidFill>
          <a:ln>
            <a:solidFill>
              <a:srgbClr val="1D448F"/>
            </a:solidFill>
          </a:ln>
          <a:scene3d>
            <a:camera prst="orthographicFront">
              <a:rot lat="21299999" lon="600000" rev="16200000"/>
            </a:camera>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072EF93E-DC3C-59BE-6F6E-5C49B706A269}"/>
              </a:ext>
            </a:extLst>
          </p:cNvPr>
          <p:cNvSpPr/>
          <p:nvPr/>
        </p:nvSpPr>
        <p:spPr>
          <a:xfrm rot="16652439">
            <a:off x="10847840" y="4937625"/>
            <a:ext cx="343315" cy="594360"/>
          </a:xfrm>
          <a:prstGeom prst="downArrow">
            <a:avLst/>
          </a:prstGeom>
          <a:solidFill>
            <a:srgbClr val="1D448F"/>
          </a:solidFill>
          <a:ln>
            <a:solidFill>
              <a:srgbClr val="1D448F"/>
            </a:solidFill>
          </a:ln>
          <a:scene3d>
            <a:camera prst="orthographicFront">
              <a:rot lat="0" lon="0" rev="2400000"/>
            </a:camera>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1D3A611F-619C-1BC1-9DEC-BA158439BD39}"/>
              </a:ext>
            </a:extLst>
          </p:cNvPr>
          <p:cNvSpPr/>
          <p:nvPr/>
        </p:nvSpPr>
        <p:spPr>
          <a:xfrm rot="15305576">
            <a:off x="11078715" y="5493146"/>
            <a:ext cx="343315" cy="1316736"/>
          </a:xfrm>
          <a:prstGeom prst="downArrow">
            <a:avLst/>
          </a:prstGeom>
          <a:solidFill>
            <a:srgbClr val="1D448F"/>
          </a:solidFill>
          <a:ln>
            <a:solidFill>
              <a:srgbClr val="1D448F"/>
            </a:solidFill>
          </a:ln>
          <a:scene3d>
            <a:camera prst="orthographicFront">
              <a:rot lat="0" lon="0" rev="2400000"/>
            </a:camera>
            <a:lightRig rig="threePt" dir="t"/>
          </a:scene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177AAF-B61C-0D3B-FE6D-2D5F651127FA}"/>
              </a:ext>
            </a:extLst>
          </p:cNvPr>
          <p:cNvSpPr>
            <a:spLocks noGrp="1"/>
          </p:cNvSpPr>
          <p:nvPr>
            <p:ph type="title"/>
          </p:nvPr>
        </p:nvSpPr>
        <p:spPr>
          <a:xfrm>
            <a:off x="381000" y="281263"/>
            <a:ext cx="13167360" cy="603631"/>
          </a:xfrm>
        </p:spPr>
        <p:txBody>
          <a:bodyPr>
            <a:normAutofit fontScale="90000"/>
          </a:bodyPr>
          <a:lstStyle/>
          <a:p>
            <a:br>
              <a:rPr lang="es-ES" dirty="0"/>
            </a:br>
            <a:r>
              <a:rPr lang="es-ES" dirty="0"/>
              <a:t>Contenido del Elemento de la Vivienda
</a:t>
            </a:r>
            <a:endParaRPr lang="en-US" dirty="0">
              <a:solidFill>
                <a:srgbClr val="1D448F"/>
              </a:solidFill>
            </a:endParaRPr>
          </a:p>
        </p:txBody>
      </p:sp>
      <p:sp>
        <p:nvSpPr>
          <p:cNvPr id="3" name="Content Placeholder 2">
            <a:extLst>
              <a:ext uri="{FF2B5EF4-FFF2-40B4-BE49-F238E27FC236}">
                <a16:creationId xmlns:a16="http://schemas.microsoft.com/office/drawing/2014/main" id="{23B9347C-004F-0C81-0A96-ECCDE0BFCD02}"/>
              </a:ext>
            </a:extLst>
          </p:cNvPr>
          <p:cNvSpPr>
            <a:spLocks noGrp="1"/>
          </p:cNvSpPr>
          <p:nvPr>
            <p:ph type="body" sz="quarter" idx="10"/>
          </p:nvPr>
        </p:nvSpPr>
        <p:spPr>
          <a:xfrm>
            <a:off x="389191" y="977082"/>
            <a:ext cx="8424152" cy="6335231"/>
          </a:xfrm>
        </p:spPr>
        <p:txBody>
          <a:bodyPr>
            <a:noAutofit/>
          </a:bodyPr>
          <a:lstStyle/>
          <a:p>
            <a:pPr>
              <a:spcBef>
                <a:spcPts val="600"/>
              </a:spcBef>
              <a:spcAft>
                <a:spcPts val="600"/>
              </a:spcAft>
              <a:buSzPts val="2400"/>
              <a:defRPr/>
            </a:pPr>
            <a:r>
              <a:rPr lang="es-ES" sz="2600" dirty="0"/>
              <a:t>Evaluación de las necesidades de vivienda </a:t>
            </a:r>
            <a:r>
              <a:rPr lang="es-ES" sz="2600" b="0" dirty="0"/>
              <a:t>– analiza las necesidades demográficas, de empleo y de vivienda 
</a:t>
            </a:r>
            <a:r>
              <a:rPr lang="en-US" sz="2600" dirty="0" err="1"/>
              <a:t>Análisis</a:t>
            </a:r>
            <a:r>
              <a:rPr lang="en-US" sz="2600" dirty="0"/>
              <a:t> de Vivienda </a:t>
            </a:r>
            <a:r>
              <a:rPr lang="en-US" sz="2600" dirty="0" err="1"/>
              <a:t>Justa</a:t>
            </a:r>
            <a:r>
              <a:rPr lang="en-US" sz="2600" dirty="0"/>
              <a:t> </a:t>
            </a:r>
            <a:r>
              <a:rPr lang="en-US" sz="2600" b="0" dirty="0">
                <a:solidFill>
                  <a:schemeClr val="tx1"/>
                </a:solidFill>
                <a:latin typeface="Calibri" panose="020F0502020204030204" pitchFamily="34" charset="0"/>
              </a:rPr>
              <a:t>– </a:t>
            </a:r>
            <a:r>
              <a:rPr lang="es-ES" sz="2600" b="0" dirty="0"/>
              <a:t>identificar las barreras a la igualdad de oportunidades de vivienda 
</a:t>
            </a:r>
            <a:r>
              <a:rPr lang="en-US" sz="2600" dirty="0" err="1"/>
              <a:t>Inventario</a:t>
            </a:r>
            <a:r>
              <a:rPr lang="en-US" sz="2600" dirty="0"/>
              <a:t> de sitios de </a:t>
            </a:r>
            <a:r>
              <a:rPr lang="en-US" sz="2600" dirty="0" err="1"/>
              <a:t>vivienda</a:t>
            </a:r>
            <a:r>
              <a:rPr lang="en-US" sz="2600" dirty="0"/>
              <a:t> </a:t>
            </a:r>
            <a:r>
              <a:rPr lang="en-US" sz="2600" b="0" dirty="0">
                <a:solidFill>
                  <a:schemeClr val="tx1"/>
                </a:solidFill>
                <a:latin typeface="Calibri" panose="020F0502020204030204" pitchFamily="34" charset="0"/>
              </a:rPr>
              <a:t>– </a:t>
            </a:r>
            <a:r>
              <a:rPr lang="es-ES" sz="2600" b="0" dirty="0"/>
              <a:t>identifica los sitios disponibles para el desarrollo o la reurbanización de viviendas </a:t>
            </a:r>
            <a:endParaRPr lang="en-US" sz="2600" b="0" dirty="0">
              <a:solidFill>
                <a:schemeClr val="tx1"/>
              </a:solidFill>
              <a:latin typeface="Calibri" panose="020F0502020204030204" pitchFamily="34" charset="0"/>
            </a:endParaRPr>
          </a:p>
          <a:p>
            <a:pPr>
              <a:spcBef>
                <a:spcPts val="600"/>
              </a:spcBef>
              <a:spcAft>
                <a:spcPts val="600"/>
              </a:spcAft>
              <a:buSzPts val="2400"/>
              <a:defRPr/>
            </a:pPr>
            <a:r>
              <a:rPr lang="en-US" sz="2600" dirty="0" err="1"/>
              <a:t>Análisis</a:t>
            </a:r>
            <a:r>
              <a:rPr lang="en-US" sz="2600" dirty="0"/>
              <a:t> de </a:t>
            </a:r>
            <a:r>
              <a:rPr lang="en-US" sz="2600" dirty="0" err="1"/>
              <a:t>restricciones</a:t>
            </a:r>
            <a:r>
              <a:rPr lang="en-US" sz="2600" dirty="0"/>
              <a:t> </a:t>
            </a:r>
            <a:r>
              <a:rPr lang="en-US" sz="2600" b="0" dirty="0">
                <a:solidFill>
                  <a:schemeClr val="tx1"/>
                </a:solidFill>
                <a:latin typeface="Calibri" panose="020F0502020204030204" pitchFamily="34" charset="0"/>
              </a:rPr>
              <a:t>– </a:t>
            </a:r>
            <a:r>
              <a:rPr lang="es-ES" sz="2600" b="0" dirty="0"/>
              <a:t>evalúa las limitaciones gubernamentales y no gubernamentales en el desarrollo de la vivienda </a:t>
            </a:r>
            <a:endParaRPr lang="en-US" sz="2600" b="0" dirty="0">
              <a:solidFill>
                <a:schemeClr val="tx1"/>
              </a:solidFill>
              <a:latin typeface="Calibri" panose="020F0502020204030204" pitchFamily="34" charset="0"/>
            </a:endParaRPr>
          </a:p>
          <a:p>
            <a:pPr>
              <a:spcBef>
                <a:spcPts val="600"/>
              </a:spcBef>
              <a:spcAft>
                <a:spcPts val="600"/>
              </a:spcAft>
              <a:buSzPts val="2400"/>
              <a:defRPr/>
            </a:pPr>
            <a:r>
              <a:rPr lang="es-ES" sz="2600" dirty="0"/>
              <a:t>Evaluación del elemento habitacional anterior </a:t>
            </a:r>
            <a:r>
              <a:rPr lang="en-US" sz="2600" b="0" dirty="0">
                <a:solidFill>
                  <a:schemeClr val="tx1"/>
                </a:solidFill>
                <a:latin typeface="Calibri" panose="020F0502020204030204" pitchFamily="34" charset="0"/>
              </a:rPr>
              <a:t>– </a:t>
            </a:r>
            <a:r>
              <a:rPr lang="es-ES" sz="2600" b="0" dirty="0"/>
              <a:t>mide el progreso e identifica las brechas
</a:t>
            </a:r>
            <a:r>
              <a:rPr lang="en-US" sz="2600" dirty="0" err="1"/>
              <a:t>Políticas</a:t>
            </a:r>
            <a:r>
              <a:rPr lang="en-US" sz="2600" dirty="0"/>
              <a:t> y </a:t>
            </a:r>
            <a:r>
              <a:rPr lang="en-US" sz="2600" dirty="0" err="1"/>
              <a:t>Programas</a:t>
            </a:r>
            <a:r>
              <a:rPr lang="en-US" sz="2600" dirty="0"/>
              <a:t> </a:t>
            </a:r>
            <a:r>
              <a:rPr lang="en-US" sz="2600" b="0" dirty="0">
                <a:solidFill>
                  <a:schemeClr val="tx1"/>
                </a:solidFill>
                <a:latin typeface="Calibri" panose="020F0502020204030204" pitchFamily="34" charset="0"/>
              </a:rPr>
              <a:t>– </a:t>
            </a:r>
            <a:r>
              <a:rPr lang="es-ES" sz="2600" b="0" dirty="0"/>
              <a:t>establece políticas y programas para satisfacer las necesidades de vivienda </a:t>
            </a:r>
            <a:endParaRPr lang="en-US" sz="2600" b="0" dirty="0">
              <a:solidFill>
                <a:schemeClr val="tx1"/>
              </a:solidFill>
              <a:latin typeface="Calibri" panose="020F0502020204030204" pitchFamily="34" charset="0"/>
            </a:endParaRPr>
          </a:p>
        </p:txBody>
      </p:sp>
      <p:sp>
        <p:nvSpPr>
          <p:cNvPr id="4" name="Rectangle: Rounded Corners 3">
            <a:extLst>
              <a:ext uri="{FF2B5EF4-FFF2-40B4-BE49-F238E27FC236}">
                <a16:creationId xmlns:a16="http://schemas.microsoft.com/office/drawing/2014/main" id="{899F00EA-B8E6-F3D2-7A52-AEC063F122C1}"/>
              </a:ext>
            </a:extLst>
          </p:cNvPr>
          <p:cNvSpPr/>
          <p:nvPr/>
        </p:nvSpPr>
        <p:spPr>
          <a:xfrm>
            <a:off x="11356501" y="2821595"/>
            <a:ext cx="2816699" cy="2766060"/>
          </a:xfrm>
          <a:prstGeom prst="roundRect">
            <a:avLst/>
          </a:prstGeom>
          <a:solidFill>
            <a:srgbClr val="01B1EA"/>
          </a:solidFill>
          <a:ln>
            <a:solidFill>
              <a:srgbClr val="1D4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60" dirty="0" err="1"/>
              <a:t>Políticas</a:t>
            </a:r>
            <a:r>
              <a:rPr lang="en-US" sz="3360" dirty="0"/>
              <a:t> y </a:t>
            </a:r>
            <a:r>
              <a:rPr lang="en-US" sz="3360" dirty="0" err="1"/>
              <a:t>Programas</a:t>
            </a:r>
            <a:endParaRPr lang="en-US" sz="3360" dirty="0"/>
          </a:p>
        </p:txBody>
      </p:sp>
      <p:sp>
        <p:nvSpPr>
          <p:cNvPr id="5" name="Rectangle: Rounded Corners 4">
            <a:extLst>
              <a:ext uri="{FF2B5EF4-FFF2-40B4-BE49-F238E27FC236}">
                <a16:creationId xmlns:a16="http://schemas.microsoft.com/office/drawing/2014/main" id="{2159D7D8-7A62-B024-1109-F546B8120381}"/>
              </a:ext>
            </a:extLst>
          </p:cNvPr>
          <p:cNvSpPr/>
          <p:nvPr/>
        </p:nvSpPr>
        <p:spPr>
          <a:xfrm>
            <a:off x="9135004" y="3637080"/>
            <a:ext cx="1813560" cy="960120"/>
          </a:xfrm>
          <a:prstGeom prst="roundRect">
            <a:avLst/>
          </a:prstGeom>
          <a:solidFill>
            <a:srgbClr val="01B1EA"/>
          </a:solidFill>
          <a:ln>
            <a:solidFill>
              <a:srgbClr val="1D4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Inventario</a:t>
            </a:r>
            <a:r>
              <a:rPr lang="en-US" dirty="0"/>
              <a:t> de sitios</a:t>
            </a:r>
          </a:p>
        </p:txBody>
      </p:sp>
      <p:sp>
        <p:nvSpPr>
          <p:cNvPr id="7" name="Rectangle: Rounded Corners 6">
            <a:extLst>
              <a:ext uri="{FF2B5EF4-FFF2-40B4-BE49-F238E27FC236}">
                <a16:creationId xmlns:a16="http://schemas.microsoft.com/office/drawing/2014/main" id="{3FD3A326-0F13-8F52-63AE-927691AD4938}"/>
              </a:ext>
            </a:extLst>
          </p:cNvPr>
          <p:cNvSpPr/>
          <p:nvPr/>
        </p:nvSpPr>
        <p:spPr>
          <a:xfrm>
            <a:off x="9135004" y="2439453"/>
            <a:ext cx="1813560" cy="960120"/>
          </a:xfrm>
          <a:prstGeom prst="roundRect">
            <a:avLst/>
          </a:prstGeom>
          <a:solidFill>
            <a:srgbClr val="01B1EA"/>
          </a:solidFill>
          <a:ln>
            <a:solidFill>
              <a:srgbClr val="1D4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Análisis</a:t>
            </a:r>
            <a:r>
              <a:rPr lang="en-US" dirty="0"/>
              <a:t> de Vivienda </a:t>
            </a:r>
            <a:r>
              <a:rPr lang="en-US" dirty="0" err="1"/>
              <a:t>Justa</a:t>
            </a:r>
            <a:endParaRPr lang="en-US" dirty="0"/>
          </a:p>
        </p:txBody>
      </p:sp>
      <p:sp>
        <p:nvSpPr>
          <p:cNvPr id="8" name="Rectangle: Rounded Corners 7">
            <a:extLst>
              <a:ext uri="{FF2B5EF4-FFF2-40B4-BE49-F238E27FC236}">
                <a16:creationId xmlns:a16="http://schemas.microsoft.com/office/drawing/2014/main" id="{0C3A5533-9861-A754-58D4-187282A06E97}"/>
              </a:ext>
            </a:extLst>
          </p:cNvPr>
          <p:cNvSpPr/>
          <p:nvPr/>
        </p:nvSpPr>
        <p:spPr>
          <a:xfrm>
            <a:off x="9123659" y="4863284"/>
            <a:ext cx="1813560" cy="960120"/>
          </a:xfrm>
          <a:prstGeom prst="roundRect">
            <a:avLst/>
          </a:prstGeom>
          <a:solidFill>
            <a:srgbClr val="01B1EA"/>
          </a:solidFill>
          <a:ln>
            <a:solidFill>
              <a:srgbClr val="1D4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Restricciones</a:t>
            </a:r>
            <a:endParaRPr lang="en-US" dirty="0"/>
          </a:p>
        </p:txBody>
      </p:sp>
      <p:sp>
        <p:nvSpPr>
          <p:cNvPr id="9" name="Rectangle: Rounded Corners 8">
            <a:extLst>
              <a:ext uri="{FF2B5EF4-FFF2-40B4-BE49-F238E27FC236}">
                <a16:creationId xmlns:a16="http://schemas.microsoft.com/office/drawing/2014/main" id="{B02FA2EA-CE0A-4977-DBCA-8F1B13E7A2B8}"/>
              </a:ext>
            </a:extLst>
          </p:cNvPr>
          <p:cNvSpPr/>
          <p:nvPr/>
        </p:nvSpPr>
        <p:spPr>
          <a:xfrm>
            <a:off x="9123659" y="1219200"/>
            <a:ext cx="1813560" cy="960120"/>
          </a:xfrm>
          <a:prstGeom prst="roundRect">
            <a:avLst/>
          </a:prstGeom>
          <a:solidFill>
            <a:srgbClr val="01B1EA"/>
          </a:solidFill>
          <a:ln>
            <a:solidFill>
              <a:srgbClr val="1D4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Evaluación</a:t>
            </a:r>
            <a:r>
              <a:rPr lang="en-US" dirty="0"/>
              <a:t> de </a:t>
            </a:r>
            <a:r>
              <a:rPr lang="en-US" dirty="0" err="1"/>
              <a:t>necesidades</a:t>
            </a:r>
            <a:endParaRPr lang="en-US" dirty="0"/>
          </a:p>
        </p:txBody>
      </p:sp>
      <p:sp>
        <p:nvSpPr>
          <p:cNvPr id="10" name="Rectangle: Rounded Corners 9">
            <a:extLst>
              <a:ext uri="{FF2B5EF4-FFF2-40B4-BE49-F238E27FC236}">
                <a16:creationId xmlns:a16="http://schemas.microsoft.com/office/drawing/2014/main" id="{E76283AE-CA4D-11D9-7E72-BBD4A3759C49}"/>
              </a:ext>
            </a:extLst>
          </p:cNvPr>
          <p:cNvSpPr/>
          <p:nvPr/>
        </p:nvSpPr>
        <p:spPr>
          <a:xfrm>
            <a:off x="9135004" y="6060911"/>
            <a:ext cx="1813560" cy="960120"/>
          </a:xfrm>
          <a:prstGeom prst="roundRect">
            <a:avLst/>
          </a:prstGeom>
          <a:solidFill>
            <a:srgbClr val="01B1EA"/>
          </a:solidFill>
          <a:ln>
            <a:solidFill>
              <a:srgbClr val="1D44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Evaluación</a:t>
            </a:r>
            <a:r>
              <a:rPr lang="en-US" dirty="0"/>
              <a:t>
</a:t>
            </a:r>
          </a:p>
        </p:txBody>
      </p:sp>
    </p:spTree>
    <p:extLst>
      <p:ext uri="{BB962C8B-B14F-4D97-AF65-F5344CB8AC3E}">
        <p14:creationId xmlns:p14="http://schemas.microsoft.com/office/powerpoint/2010/main" val="3972751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6560-3BD2-5C92-5512-24A83D2D7B52}"/>
              </a:ext>
            </a:extLst>
          </p:cNvPr>
          <p:cNvSpPr>
            <a:spLocks noGrp="1"/>
          </p:cNvSpPr>
          <p:nvPr>
            <p:ph type="title"/>
          </p:nvPr>
        </p:nvSpPr>
        <p:spPr>
          <a:xfrm>
            <a:off x="1447800" y="2159169"/>
            <a:ext cx="11734800" cy="3046988"/>
          </a:xfrm>
        </p:spPr>
        <p:txBody>
          <a:bodyPr/>
          <a:lstStyle/>
          <a:p>
            <a:pPr algn="ctr"/>
            <a:r>
              <a:rPr lang="es-ES" sz="6600" dirty="0"/>
              <a:t>Asignación Regional de Necesidades de Vivienda (RHNA)</a:t>
            </a:r>
            <a:endParaRPr lang="en-US" sz="6600" dirty="0"/>
          </a:p>
        </p:txBody>
      </p:sp>
    </p:spTree>
    <p:extLst>
      <p:ext uri="{BB962C8B-B14F-4D97-AF65-F5344CB8AC3E}">
        <p14:creationId xmlns:p14="http://schemas.microsoft.com/office/powerpoint/2010/main" val="3143320375"/>
      </p:ext>
    </p:extLst>
  </p:cSld>
  <p:clrMapOvr>
    <a:masterClrMapping/>
  </p:clrMapOvr>
</p:sld>
</file>

<file path=ppt/theme/theme1.xml><?xml version="1.0" encoding="utf-8"?>
<a:theme xmlns:a="http://schemas.openxmlformats.org/drawingml/2006/main" name="PlaceWorks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laceWorks">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a184d50-c458-4306-8f04-d25e4a86a91b" xsi:nil="true"/>
    <lcf76f155ced4ddcb4097134ff3c332f xmlns="586d4c45-0d48-4103-8502-342586947b2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56FE09ED1DD414AAC085BFE63B47B45" ma:contentTypeVersion="16" ma:contentTypeDescription="Create a new document." ma:contentTypeScope="" ma:versionID="71d218c047f638493228931c84ab8cea">
  <xsd:schema xmlns:xsd="http://www.w3.org/2001/XMLSchema" xmlns:xs="http://www.w3.org/2001/XMLSchema" xmlns:p="http://schemas.microsoft.com/office/2006/metadata/properties" xmlns:ns2="586d4c45-0d48-4103-8502-342586947b24" xmlns:ns3="fa184d50-c458-4306-8f04-d25e4a86a91b" targetNamespace="http://schemas.microsoft.com/office/2006/metadata/properties" ma:root="true" ma:fieldsID="bbb3fa56b1d16c9acb29dfaba45adba5" ns2:_="" ns3:_="">
    <xsd:import namespace="586d4c45-0d48-4103-8502-342586947b24"/>
    <xsd:import namespace="fa184d50-c458-4306-8f04-d25e4a86a9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6d4c45-0d48-4103-8502-342586947b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340e7dc-12c7-4eb9-814e-6b7fc6f277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a184d50-c458-4306-8f04-d25e4a86a91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885e9de-f3ee-4ce3-8f94-ac6032c57966}" ma:internalName="TaxCatchAll" ma:showField="CatchAllData" ma:web="fa184d50-c458-4306-8f04-d25e4a86a91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6D191C-5A77-4775-A234-ABD988CB00DE}">
  <ds:schemaRefs>
    <ds:schemaRef ds:uri="http://schemas.microsoft.com/sharepoint/v3/contenttype/forms"/>
  </ds:schemaRefs>
</ds:datastoreItem>
</file>

<file path=customXml/itemProps2.xml><?xml version="1.0" encoding="utf-8"?>
<ds:datastoreItem xmlns:ds="http://schemas.openxmlformats.org/officeDocument/2006/customXml" ds:itemID="{4AFF2732-344B-4597-A810-AC761F632997}">
  <ds:schemaRefs>
    <ds:schemaRef ds:uri="0f388dec-bbcd-4bf0-844f-e4fae53e05ed"/>
    <ds:schemaRef ds:uri="b0bb152b-9faf-4954-af1b-e3d2c764ea54"/>
    <ds:schemaRef ds:uri="http://schemas.microsoft.com/office/2006/metadata/properties"/>
    <ds:schemaRef ds:uri="http://schemas.microsoft.com/office/infopath/2007/PartnerControls"/>
    <ds:schemaRef ds:uri="fa184d50-c458-4306-8f04-d25e4a86a91b"/>
    <ds:schemaRef ds:uri="586d4c45-0d48-4103-8502-342586947b24"/>
  </ds:schemaRefs>
</ds:datastoreItem>
</file>

<file path=customXml/itemProps3.xml><?xml version="1.0" encoding="utf-8"?>
<ds:datastoreItem xmlns:ds="http://schemas.openxmlformats.org/officeDocument/2006/customXml" ds:itemID="{BFAEDAD1-34A3-4571-A566-7FFD6B57D3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6d4c45-0d48-4103-8502-342586947b24"/>
    <ds:schemaRef ds:uri="fa184d50-c458-4306-8f04-d25e4a86a9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11139</TotalTime>
  <Words>2499</Words>
  <Application>Microsoft Office PowerPoint</Application>
  <PresentationFormat>Custom</PresentationFormat>
  <Paragraphs>475</Paragraphs>
  <Slides>27</Slides>
  <Notes>12</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PlaceWorks Main</vt:lpstr>
      <vt:lpstr>PowerPoint Presentation</vt:lpstr>
      <vt:lpstr>Agenda </vt:lpstr>
      <vt:lpstr>Equipo del Proyecto </vt:lpstr>
      <vt:lpstr>Objetivo del Cumplimiento</vt:lpstr>
      <vt:lpstr>Esfuerzos Regionales – Calendario</vt:lpstr>
      <vt:lpstr>Descripción General/Contenido del Elemento de Vivienda</vt:lpstr>
      <vt:lpstr> ¿Qué es el elemento de Vivienda? 
</vt:lpstr>
      <vt:lpstr> Contenido del Elemento de la Vivienda
</vt:lpstr>
      <vt:lpstr>Asignación Regional de Necesidades de Vivienda (RHNA)</vt:lpstr>
      <vt:lpstr>¿Cómo se determina el RHNA? </vt:lpstr>
      <vt:lpstr>Fresno COG RHNA </vt:lpstr>
      <vt:lpstr>Fresno (Ciudad) RHNA por nivel de ingresos
</vt:lpstr>
      <vt:lpstr>Datos de Fondo del Elemento de Vivienda</vt:lpstr>
      <vt:lpstr>Hogares por Categoría de Ingresos</vt:lpstr>
      <vt:lpstr>¿Qué tan asequible es el Condado de Fresno?</vt:lpstr>
      <vt:lpstr>Tendencias de Alquiler en el Condado de Fresno
</vt:lpstr>
      <vt:lpstr>¿A quién afectan los altos precios en la Cuidad de Fresno?</vt:lpstr>
      <vt:lpstr>Tipos de vivienda en la Cuidad de Fresno</vt:lpstr>
      <vt:lpstr>Residentes sin hogar 
</vt:lpstr>
      <vt:lpstr>Vivienda Justa
</vt:lpstr>
      <vt:lpstr>PowerPoint Presentation</vt:lpstr>
      <vt:lpstr>Ingreso medio por grupo de bloques</vt:lpstr>
      <vt:lpstr> ¡Éxito del Elemento de Vivienda! 
</vt:lpstr>
      <vt:lpstr> ¡Éxito del Elemento de Vivienda! 
</vt:lpstr>
      <vt:lpstr>Discusión </vt:lpstr>
      <vt:lpstr>Preguntas de discusión</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Project</dc:title>
  <dc:creator>Grant Reddy</dc:creator>
  <cp:lastModifiedBy>Karla Martinez</cp:lastModifiedBy>
  <cp:revision>641</cp:revision>
  <cp:lastPrinted>2014-02-22T19:24:41Z</cp:lastPrinted>
  <dcterms:created xsi:type="dcterms:W3CDTF">2016-08-17T18:39:30Z</dcterms:created>
  <dcterms:modified xsi:type="dcterms:W3CDTF">2022-08-31T17:54:15Z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0x010100156FE09ED1DD414AAC085BFE63B47B45</vt:lpwstr>
  </property>
  <property fmtid="{D5CDD505-2E9C-101B-9397-08002B2CF9AE}" pid="3" name="MediaServiceImageTags">
    <vt:lpwstr/>
  </property>
</Properties>
</file>