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950" r:id="rId5"/>
    <p:sldId id="984" r:id="rId6"/>
    <p:sldId id="985" r:id="rId7"/>
    <p:sldId id="955" r:id="rId8"/>
    <p:sldId id="959" r:id="rId9"/>
    <p:sldId id="980" r:id="rId10"/>
    <p:sldId id="956" r:id="rId11"/>
    <p:sldId id="260" r:id="rId12"/>
    <p:sldId id="981" r:id="rId13"/>
    <p:sldId id="988" r:id="rId14"/>
    <p:sldId id="972" r:id="rId15"/>
    <p:sldId id="421" r:id="rId16"/>
    <p:sldId id="982" r:id="rId17"/>
    <p:sldId id="965" r:id="rId18"/>
    <p:sldId id="966" r:id="rId19"/>
    <p:sldId id="995" r:id="rId20"/>
    <p:sldId id="968" r:id="rId21"/>
    <p:sldId id="978" r:id="rId22"/>
    <p:sldId id="970" r:id="rId23"/>
    <p:sldId id="420" r:id="rId24"/>
    <p:sldId id="994" r:id="rId25"/>
    <p:sldId id="999" r:id="rId26"/>
    <p:sldId id="1000" r:id="rId27"/>
    <p:sldId id="1001" r:id="rId28"/>
    <p:sldId id="989" r:id="rId29"/>
    <p:sldId id="990" r:id="rId30"/>
    <p:sldId id="983" r:id="rId31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008253-13D0-4043-966E-DD0383623B85}">
          <p14:sldIdLst>
            <p14:sldId id="950"/>
            <p14:sldId id="984"/>
            <p14:sldId id="985"/>
            <p14:sldId id="955"/>
            <p14:sldId id="959"/>
            <p14:sldId id="980"/>
            <p14:sldId id="956"/>
            <p14:sldId id="260"/>
            <p14:sldId id="981"/>
            <p14:sldId id="988"/>
          </p14:sldIdLst>
        </p14:section>
        <p14:section name="Untitled Section" id="{EEA13C0D-EE71-49E4-A563-074AD4D7BBBB}">
          <p14:sldIdLst>
            <p14:sldId id="972"/>
            <p14:sldId id="421"/>
            <p14:sldId id="982"/>
            <p14:sldId id="965"/>
            <p14:sldId id="966"/>
            <p14:sldId id="995"/>
            <p14:sldId id="968"/>
            <p14:sldId id="978"/>
            <p14:sldId id="970"/>
            <p14:sldId id="420"/>
            <p14:sldId id="994"/>
            <p14:sldId id="999"/>
            <p14:sldId id="1000"/>
            <p14:sldId id="1001"/>
            <p14:sldId id="989"/>
            <p14:sldId id="990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F11706-5356-2824-9AC1-E14DFC0842BF}" name="Kate Rose" initials="KR" userId="S::kate@calruralhousing.org::8cc6d25a-47c0-4578-8497-8b910a112cae" providerId="AD"/>
  <p188:author id="{C49B931A-CADE-E8C0-DFB4-69F37BA84936}" name="Cynthia Walsh" initials="cw" userId="Cynthia Walsh" providerId="None"/>
  <p188:author id="{038B737F-4E2A-657F-A99C-3AC6E7B7E313}" name="Michelle Zumwalt" initials="MZ" userId="S::Michelle.Zumwalt@fresno.gov::88ed1b08-19eb-46b7-ac10-0707516fd12c" providerId="AD"/>
  <p188:author id="{C8417997-80D7-6CEA-82B7-7F66F4FA9D78}" name="Kim Untermoser" initials="KU" userId="S::Kim.Untermoser@ascentenvironmental.com::0750a75d-3420-4458-bc31-4df9b826d641" providerId="AD"/>
  <p188:author id="{0128A0F2-FFBA-83AB-E71F-C6C0E19FF167}" name="Karla Martinez" initials="KM" userId="S::kmartinez@placeworks.com::e977c47f-2c80-4815-a932-325759bd9f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1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Greg Goodfellow" initials="GG" lastIdx="5" clrIdx="1">
    <p:extLst>
      <p:ext uri="{19B8F6BF-5375-455C-9EA6-DF929625EA0E}">
        <p15:presenceInfo xmlns:p15="http://schemas.microsoft.com/office/powerpoint/2012/main" userId="S-1-5-21-2019995525-3504076379-2935571762-7339" providerId="AD"/>
      </p:ext>
    </p:extLst>
  </p:cmAuthor>
  <p:cmAuthor id="3" name="Karla Martinez" initials="KM" lastIdx="2" clrIdx="2">
    <p:extLst>
      <p:ext uri="{19B8F6BF-5375-455C-9EA6-DF929625EA0E}">
        <p15:presenceInfo xmlns:p15="http://schemas.microsoft.com/office/powerpoint/2012/main" userId="S::kmartinez@placeworks.com::e977c47f-2c80-4815-a932-325759bd9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48F"/>
    <a:srgbClr val="4F81BD"/>
    <a:srgbClr val="4F82C3"/>
    <a:srgbClr val="71A4E8"/>
    <a:srgbClr val="01C5FF"/>
    <a:srgbClr val="00734C"/>
    <a:srgbClr val="4DE600"/>
    <a:srgbClr val="005BE7"/>
    <a:srgbClr val="BDE7FD"/>
    <a:srgbClr val="E6D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BAA87-8A74-41B2-BE7C-D3BE87457253}" v="5" dt="2022-08-31T20:48:15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88764" autoAdjust="0"/>
  </p:normalViewPr>
  <p:slideViewPr>
    <p:cSldViewPr snapToObjects="1">
      <p:cViewPr varScale="1">
        <p:scale>
          <a:sx n="85" d="100"/>
          <a:sy n="85" d="100"/>
        </p:scale>
        <p:origin x="948" y="102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100"/>
    </p:cViewPr>
  </p:sorterViewPr>
  <p:notesViewPr>
    <p:cSldViewPr snapToObjects="1">
      <p:cViewPr varScale="1">
        <p:scale>
          <a:sx n="86" d="100"/>
          <a:sy n="86" d="100"/>
        </p:scale>
        <p:origin x="37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Untermoser" userId="0750a75d-3420-4458-bc31-4df9b826d641" providerId="ADAL" clId="{2F6BAA87-8A74-41B2-BE7C-D3BE87457253}"/>
    <pc:docChg chg="delSld modSld modSection">
      <pc:chgData name="Kim Untermoser" userId="0750a75d-3420-4458-bc31-4df9b826d641" providerId="ADAL" clId="{2F6BAA87-8A74-41B2-BE7C-D3BE87457253}" dt="2022-08-31T20:49:11.599" v="16" actId="20577"/>
      <pc:docMkLst>
        <pc:docMk/>
      </pc:docMkLst>
      <pc:sldChg chg="modNotesTx">
        <pc:chgData name="Kim Untermoser" userId="0750a75d-3420-4458-bc31-4df9b826d641" providerId="ADAL" clId="{2F6BAA87-8A74-41B2-BE7C-D3BE87457253}" dt="2022-08-31T20:48:49.507" v="10" actId="20577"/>
        <pc:sldMkLst>
          <pc:docMk/>
          <pc:sldMk cId="616712966" sldId="420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3592838025" sldId="951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3186480621" sldId="957"/>
        </pc:sldMkLst>
      </pc:sldChg>
      <pc:sldChg chg="modNotes modNotesTx">
        <pc:chgData name="Kim Untermoser" userId="0750a75d-3420-4458-bc31-4df9b826d641" providerId="ADAL" clId="{2F6BAA87-8A74-41B2-BE7C-D3BE87457253}" dt="2022-08-31T20:49:11.599" v="16" actId="20577"/>
        <pc:sldMkLst>
          <pc:docMk/>
          <pc:sldMk cId="4238659640" sldId="965"/>
        </pc:sldMkLst>
      </pc:sldChg>
      <pc:sldChg chg="modNotesTx">
        <pc:chgData name="Kim Untermoser" userId="0750a75d-3420-4458-bc31-4df9b826d641" providerId="ADAL" clId="{2F6BAA87-8A74-41B2-BE7C-D3BE87457253}" dt="2022-08-31T20:49:04.729" v="15" actId="20577"/>
        <pc:sldMkLst>
          <pc:docMk/>
          <pc:sldMk cId="3827210350" sldId="966"/>
        </pc:sldMkLst>
      </pc:sldChg>
      <pc:sldChg chg="modNotes modNotesTx">
        <pc:chgData name="Kim Untermoser" userId="0750a75d-3420-4458-bc31-4df9b826d641" providerId="ADAL" clId="{2F6BAA87-8A74-41B2-BE7C-D3BE87457253}" dt="2022-08-31T20:48:59.994" v="13" actId="20577"/>
        <pc:sldMkLst>
          <pc:docMk/>
          <pc:sldMk cId="3681253271" sldId="968"/>
        </pc:sldMkLst>
      </pc:sldChg>
      <pc:sldChg chg="modNotes modNotesTx">
        <pc:chgData name="Kim Untermoser" userId="0750a75d-3420-4458-bc31-4df9b826d641" providerId="ADAL" clId="{2F6BAA87-8A74-41B2-BE7C-D3BE87457253}" dt="2022-08-31T20:48:53.197" v="11" actId="20577"/>
        <pc:sldMkLst>
          <pc:docMk/>
          <pc:sldMk cId="401128931" sldId="970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715297779" sldId="971"/>
        </pc:sldMkLst>
      </pc:sldChg>
      <pc:sldChg chg="modNotes">
        <pc:chgData name="Kim Untermoser" userId="0750a75d-3420-4458-bc31-4df9b826d641" providerId="ADAL" clId="{2F6BAA87-8A74-41B2-BE7C-D3BE87457253}" dt="2022-08-31T20:48:15.958" v="0"/>
        <pc:sldMkLst>
          <pc:docMk/>
          <pc:sldMk cId="209701255" sldId="972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2472309366" sldId="974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1080517149" sldId="975"/>
        </pc:sldMkLst>
      </pc:sldChg>
      <pc:sldChg chg="modNotes modNotesTx">
        <pc:chgData name="Kim Untermoser" userId="0750a75d-3420-4458-bc31-4df9b826d641" providerId="ADAL" clId="{2F6BAA87-8A74-41B2-BE7C-D3BE87457253}" dt="2022-08-31T20:48:55.693" v="12" actId="20577"/>
        <pc:sldMkLst>
          <pc:docMk/>
          <pc:sldMk cId="3493096906" sldId="978"/>
        </pc:sldMkLst>
      </pc:sldChg>
      <pc:sldChg chg="modNotesTx">
        <pc:chgData name="Kim Untermoser" userId="0750a75d-3420-4458-bc31-4df9b826d641" providerId="ADAL" clId="{2F6BAA87-8A74-41B2-BE7C-D3BE87457253}" dt="2022-08-31T20:48:43.951" v="9" actId="20577"/>
        <pc:sldMkLst>
          <pc:docMk/>
          <pc:sldMk cId="3518098511" sldId="994"/>
        </pc:sldMkLst>
      </pc:sldChg>
      <pc:sldChg chg="modNotesTx">
        <pc:chgData name="Kim Untermoser" userId="0750a75d-3420-4458-bc31-4df9b826d641" providerId="ADAL" clId="{2F6BAA87-8A74-41B2-BE7C-D3BE87457253}" dt="2022-08-31T20:49:02.662" v="14" actId="20577"/>
        <pc:sldMkLst>
          <pc:docMk/>
          <pc:sldMk cId="3234496298" sldId="995"/>
        </pc:sldMkLst>
      </pc:sldChg>
      <pc:sldChg chg="del">
        <pc:chgData name="Kim Untermoser" userId="0750a75d-3420-4458-bc31-4df9b826d641" providerId="ADAL" clId="{2F6BAA87-8A74-41B2-BE7C-D3BE87457253}" dt="2022-08-31T20:48:26.826" v="5" actId="47"/>
        <pc:sldMkLst>
          <pc:docMk/>
          <pc:sldMk cId="3766408767" sldId="996"/>
        </pc:sldMkLst>
      </pc:sldChg>
      <pc:sldChg chg="modNotesTx">
        <pc:chgData name="Kim Untermoser" userId="0750a75d-3420-4458-bc31-4df9b826d641" providerId="ADAL" clId="{2F6BAA87-8A74-41B2-BE7C-D3BE87457253}" dt="2022-08-31T20:48:41.252" v="8" actId="20577"/>
        <pc:sldMkLst>
          <pc:docMk/>
          <pc:sldMk cId="3401036708" sldId="999"/>
        </pc:sldMkLst>
      </pc:sldChg>
      <pc:sldChg chg="modNotesTx">
        <pc:chgData name="Kim Untermoser" userId="0750a75d-3420-4458-bc31-4df9b826d641" providerId="ADAL" clId="{2F6BAA87-8A74-41B2-BE7C-D3BE87457253}" dt="2022-08-31T20:48:37.923" v="7" actId="20577"/>
        <pc:sldMkLst>
          <pc:docMk/>
          <pc:sldMk cId="1545885320" sldId="1000"/>
        </pc:sldMkLst>
      </pc:sldChg>
      <pc:sldChg chg="modNotesTx">
        <pc:chgData name="Kim Untermoser" userId="0750a75d-3420-4458-bc31-4df9b826d641" providerId="ADAL" clId="{2F6BAA87-8A74-41B2-BE7C-D3BE87457253}" dt="2022-08-31T20:48:33.337" v="6" actId="20577"/>
        <pc:sldMkLst>
          <pc:docMk/>
          <pc:sldMk cId="26903645" sldId="10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4415546382866"/>
          <c:y val="0.1030578924486438"/>
          <c:w val="0.58803121089962529"/>
          <c:h val="0.7219858917867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EB-4AB7-9C9A-C622B044C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EB-4AB7-9C9A-C622B044C6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EB-4AB7-9C9A-C622B044C6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EB-4AB7-9C9A-C622B044C6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EB-4AB7-9C9A-C622B044C6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AEB-4AB7-9C9A-C622B044C6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AEB-4AB7-9C9A-C622B044C6F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AEB-4AB7-9C9A-C622B044C6F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AEB-4AB7-9C9A-C622B044C6F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AEB-4AB7-9C9A-C622B044C6F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AEB-4AB7-9C9A-C622B044C6F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AEB-4AB7-9C9A-C622B044C6F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AEB-4AB7-9C9A-C622B044C6F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AEB-4AB7-9C9A-C622B044C6F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AEB-4AB7-9C9A-C622B044C6F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AEB-4AB7-9C9A-C622B044C6F8}"/>
              </c:ext>
            </c:extLst>
          </c:dPt>
          <c:dLbls>
            <c:dLbl>
              <c:idx val="0"/>
              <c:layout>
                <c:manualLayout>
                  <c:x val="-0.10399953894060265"/>
                  <c:y val="0.1419410437179831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Clovis, </a:t>
                    </a:r>
                    <a:fld id="{BB30337C-DFE9-4284-9C39-40E4E854671B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EB-4AB7-9C9A-C622B044C6F8}"/>
                </c:ext>
              </c:extLst>
            </c:dLbl>
            <c:dLbl>
              <c:idx val="1"/>
              <c:layout>
                <c:manualLayout>
                  <c:x val="5.1373466148053396E-2"/>
                  <c:y val="-2.01951111172401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EB-4AB7-9C9A-C622B044C6F8}"/>
                </c:ext>
              </c:extLst>
            </c:dLbl>
            <c:dLbl>
              <c:idx val="2"/>
              <c:layout>
                <c:manualLayout>
                  <c:x val="4.358055420545201E-2"/>
                  <c:y val="3.74472248452037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EB-4AB7-9C9A-C622B044C6F8}"/>
                </c:ext>
              </c:extLst>
            </c:dLbl>
            <c:dLbl>
              <c:idx val="3"/>
              <c:layout>
                <c:manualLayout>
                  <c:x val="3.8529005997612387E-2"/>
                  <c:y val="9.83405901817345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EB-4AB7-9C9A-C622B044C6F8}"/>
                </c:ext>
              </c:extLst>
            </c:dLbl>
            <c:dLbl>
              <c:idx val="4"/>
              <c:layout>
                <c:manualLayout>
                  <c:x val="-5.58734376820718E-2"/>
                  <c:y val="-0.24714483703838619"/>
                </c:manualLayout>
              </c:layout>
              <c:tx>
                <c:rich>
                  <a:bodyPr/>
                  <a:lstStyle/>
                  <a:p>
                    <a:fld id="{4885B3F0-E0EC-4085-89B7-CADE8FAAE589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63%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AEB-4AB7-9C9A-C622B044C6F8}"/>
                </c:ext>
              </c:extLst>
            </c:dLbl>
            <c:dLbl>
              <c:idx val="5"/>
              <c:layout>
                <c:manualLayout>
                  <c:x val="-2.1718926215852807E-2"/>
                  <c:y val="9.86946382547563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EB-4AB7-9C9A-C622B044C6F8}"/>
                </c:ext>
              </c:extLst>
            </c:dLbl>
            <c:dLbl>
              <c:idx val="6"/>
              <c:layout>
                <c:manualLayout>
                  <c:x val="-4.0943113303434926E-2"/>
                  <c:y val="7.18197911276046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EB-4AB7-9C9A-C622B044C6F8}"/>
                </c:ext>
              </c:extLst>
            </c:dLbl>
            <c:dLbl>
              <c:idx val="7"/>
              <c:layout>
                <c:manualLayout>
                  <c:x val="-4.8780952067928415E-2"/>
                  <c:y val="6.4691071645017084E-2"/>
                </c:manualLayout>
              </c:layout>
              <c:tx>
                <c:rich>
                  <a:bodyPr/>
                  <a:lstStyle/>
                  <a:p>
                    <a:fld id="{D37E353C-2392-4538-9596-94D3D354850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AEB-4AB7-9C9A-C622B044C6F8}"/>
                </c:ext>
              </c:extLst>
            </c:dLbl>
            <c:dLbl>
              <c:idx val="8"/>
              <c:layout>
                <c:manualLayout>
                  <c:x val="-6.7674217643732437E-2"/>
                  <c:y val="3.76325956485038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AEB-4AB7-9C9A-C622B044C6F8}"/>
                </c:ext>
              </c:extLst>
            </c:dLbl>
            <c:dLbl>
              <c:idx val="9"/>
              <c:layout>
                <c:manualLayout>
                  <c:x val="-4.068904030278786E-2"/>
                  <c:y val="2.638013788858735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AEB-4AB7-9C9A-C622B044C6F8}"/>
                </c:ext>
              </c:extLst>
            </c:dLbl>
            <c:dLbl>
              <c:idx val="10"/>
              <c:layout>
                <c:manualLayout>
                  <c:x val="-0.10192039700177308"/>
                  <c:y val="-3.06006986606705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AEB-4AB7-9C9A-C622B044C6F8}"/>
                </c:ext>
              </c:extLst>
            </c:dLbl>
            <c:dLbl>
              <c:idx val="11"/>
              <c:layout>
                <c:manualLayout>
                  <c:x val="-8.3436911333015465E-2"/>
                  <c:y val="-4.6411942699083088E-2"/>
                </c:manualLayout>
              </c:layout>
              <c:tx>
                <c:rich>
                  <a:bodyPr/>
                  <a:lstStyle/>
                  <a:p>
                    <a:fld id="{A17696B2-39C9-4253-ACE8-E6DFD06BD206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AAEB-4AB7-9C9A-C622B044C6F8}"/>
                </c:ext>
              </c:extLst>
            </c:dLbl>
            <c:dLbl>
              <c:idx val="12"/>
              <c:layout>
                <c:manualLayout>
                  <c:x val="-3.2231566081620922E-2"/>
                  <c:y val="-5.2657501674796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AEB-4AB7-9C9A-C622B044C6F8}"/>
                </c:ext>
              </c:extLst>
            </c:dLbl>
            <c:dLbl>
              <c:idx val="13"/>
              <c:layout>
                <c:manualLayout>
                  <c:x val="-3.2788303987645595E-3"/>
                  <c:y val="-7.9879138816892986E-2"/>
                </c:manualLayout>
              </c:layout>
              <c:tx>
                <c:rich>
                  <a:bodyPr/>
                  <a:lstStyle/>
                  <a:p>
                    <a:fld id="{A8B0A933-8555-43AD-B2C5-22BFBE4E4A02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&lt;1%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AAEB-4AB7-9C9A-C622B044C6F8}"/>
                </c:ext>
              </c:extLst>
            </c:dLbl>
            <c:dLbl>
              <c:idx val="14"/>
              <c:layout>
                <c:manualLayout>
                  <c:x val="0.11280569303228737"/>
                  <c:y val="-8.142757292715305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Selma,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AAEB-4AB7-9C9A-C622B044C6F8}"/>
                </c:ext>
              </c:extLst>
            </c:dLbl>
            <c:dLbl>
              <c:idx val="15"/>
              <c:layout>
                <c:manualLayout>
                  <c:x val="0.41384300605838192"/>
                  <c:y val="-2.7627144846887636E-2"/>
                </c:manualLayout>
              </c:layout>
              <c:tx>
                <c:rich>
                  <a:bodyPr/>
                  <a:lstStyle/>
                  <a:p>
                    <a:fld id="{03ED0EE4-939A-4F4B-9C9E-BA4F69284F08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795157276799487"/>
                      <c:h val="4.776666976806860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AAEB-4AB7-9C9A-C622B044C6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Sheet2!$B$2:$B$17</c:f>
              <c:strCache>
                <c:ptCount val="16"/>
                <c:pt idx="0">
                  <c:v>Clovis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City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</c:v>
                </c:pt>
                <c:pt idx="9">
                  <c:v>Orange Cove</c:v>
                </c:pt>
                <c:pt idx="10">
                  <c:v>Parlier</c:v>
                </c:pt>
                <c:pt idx="11">
                  <c:v>Reedley</c:v>
                </c:pt>
                <c:pt idx="12">
                  <c:v>Sanger</c:v>
                </c:pt>
                <c:pt idx="13">
                  <c:v>San Joaquin</c:v>
                </c:pt>
                <c:pt idx="14">
                  <c:v>Selma </c:v>
                </c:pt>
                <c:pt idx="15">
                  <c:v>Unincorporated Fresno County </c:v>
                </c:pt>
              </c:strCache>
            </c:strRef>
          </c:cat>
          <c:val>
            <c:numRef>
              <c:f>Sheet2!$C$2:$C$17</c:f>
              <c:numCache>
                <c:formatCode>0%</c:formatCode>
                <c:ptCount val="16"/>
                <c:pt idx="0">
                  <c:v>0.15024529143366838</c:v>
                </c:pt>
                <c:pt idx="1">
                  <c:v>9.4685924045421806E-3</c:v>
                </c:pt>
                <c:pt idx="2">
                  <c:v>7.4102027513808363E-3</c:v>
                </c:pt>
                <c:pt idx="3">
                  <c:v>5.6777247933033721E-3</c:v>
                </c:pt>
                <c:pt idx="4">
                  <c:v>0.617036605029332</c:v>
                </c:pt>
                <c:pt idx="5">
                  <c:v>5.3346598511098148E-3</c:v>
                </c:pt>
                <c:pt idx="6">
                  <c:v>1.7787917252735944E-2</c:v>
                </c:pt>
                <c:pt idx="7">
                  <c:v>1.4768945761432639E-2</c:v>
                </c:pt>
                <c:pt idx="8">
                  <c:v>1.0737932690658342E-2</c:v>
                </c:pt>
                <c:pt idx="9">
                  <c:v>7.8561871762324615E-3</c:v>
                </c:pt>
                <c:pt idx="10">
                  <c:v>1.2264571683419672E-2</c:v>
                </c:pt>
                <c:pt idx="11">
                  <c:v>2.4494836872619986E-2</c:v>
                </c:pt>
                <c:pt idx="12">
                  <c:v>2.5009434285910324E-2</c:v>
                </c:pt>
                <c:pt idx="13">
                  <c:v>0</c:v>
                </c:pt>
                <c:pt idx="14">
                  <c:v>2.4975127791690966E-2</c:v>
                </c:pt>
                <c:pt idx="15">
                  <c:v>6.3587087035575834E-2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AEB-4AB7-9C9A-C622B044C6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'Slide 17'!$D$3:$D$4</c:f>
              <c:strCache>
                <c:ptCount val="2"/>
                <c:pt idx="0">
                  <c:v>Extremely Low </c:v>
                </c:pt>
                <c:pt idx="1">
                  <c:v>&lt;30% AMI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17'!$D$5:$D$21</c:f>
              <c:numCache>
                <c:formatCode>0%</c:formatCode>
                <c:ptCount val="17"/>
                <c:pt idx="0">
                  <c:v>0.13523406211017006</c:v>
                </c:pt>
                <c:pt idx="1">
                  <c:v>7.2909515309625153E-2</c:v>
                </c:pt>
                <c:pt idx="2">
                  <c:v>0.14595898673100122</c:v>
                </c:pt>
                <c:pt idx="3">
                  <c:v>0.1310344827586207</c:v>
                </c:pt>
                <c:pt idx="4">
                  <c:v>0.1038961038961039</c:v>
                </c:pt>
                <c:pt idx="5">
                  <c:v>0.1577069528977903</c:v>
                </c:pt>
                <c:pt idx="6">
                  <c:v>0.32768361581920902</c:v>
                </c:pt>
                <c:pt idx="7">
                  <c:v>9.974093264248704E-2</c:v>
                </c:pt>
                <c:pt idx="8">
                  <c:v>0.10984848484848485</c:v>
                </c:pt>
                <c:pt idx="9">
                  <c:v>0.23722627737226276</c:v>
                </c:pt>
                <c:pt idx="10">
                  <c:v>0.29559748427672955</c:v>
                </c:pt>
                <c:pt idx="11">
                  <c:v>0.26010101010101011</c:v>
                </c:pt>
                <c:pt idx="12">
                  <c:v>0.11519777931991672</c:v>
                </c:pt>
                <c:pt idx="13">
                  <c:v>0.30046948356807512</c:v>
                </c:pt>
                <c:pt idx="14">
                  <c:v>0.12764456981664316</c:v>
                </c:pt>
                <c:pt idx="15">
                  <c:v>0.10148148148148148</c:v>
                </c:pt>
                <c:pt idx="16">
                  <c:v>8.8246517840106856E-2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8-4326-BB36-4F5E169CED62}"/>
            </c:ext>
          </c:extLst>
        </c:ser>
        <c:ser>
          <c:idx val="1"/>
          <c:order val="1"/>
          <c:tx>
            <c:strRef>
              <c:f>'Slide 17'!$E$3:$E$4</c:f>
              <c:strCache>
                <c:ptCount val="2"/>
                <c:pt idx="0">
                  <c:v>Very Low</c:v>
                </c:pt>
                <c:pt idx="1">
                  <c:v>30-50 % 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17'!$E$5:$E$21</c:f>
              <c:numCache>
                <c:formatCode>0%</c:formatCode>
                <c:ptCount val="17"/>
                <c:pt idx="0">
                  <c:v>0.12806119099205568</c:v>
                </c:pt>
                <c:pt idx="1">
                  <c:v>7.2085678978442952E-2</c:v>
                </c:pt>
                <c:pt idx="2">
                  <c:v>9.0470446320868522E-2</c:v>
                </c:pt>
                <c:pt idx="3">
                  <c:v>0.21379310344827587</c:v>
                </c:pt>
                <c:pt idx="4">
                  <c:v>0.10909090909090909</c:v>
                </c:pt>
                <c:pt idx="5">
                  <c:v>0.13417083920486914</c:v>
                </c:pt>
                <c:pt idx="6">
                  <c:v>0.23163841807909605</c:v>
                </c:pt>
                <c:pt idx="7">
                  <c:v>0.18652849740932642</c:v>
                </c:pt>
                <c:pt idx="8">
                  <c:v>0.125</c:v>
                </c:pt>
                <c:pt idx="9">
                  <c:v>0.22262773722627738</c:v>
                </c:pt>
                <c:pt idx="10">
                  <c:v>0.2809224318658281</c:v>
                </c:pt>
                <c:pt idx="11">
                  <c:v>0.18560606060606061</c:v>
                </c:pt>
                <c:pt idx="12">
                  <c:v>0.13532269257460097</c:v>
                </c:pt>
                <c:pt idx="13">
                  <c:v>0.17370892018779344</c:v>
                </c:pt>
                <c:pt idx="14">
                  <c:v>0.17277856135401976</c:v>
                </c:pt>
                <c:pt idx="15">
                  <c:v>0.17407407407407408</c:v>
                </c:pt>
                <c:pt idx="16">
                  <c:v>0.10990269032627362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48-4326-BB36-4F5E169CED62}"/>
            </c:ext>
          </c:extLst>
        </c:ser>
        <c:ser>
          <c:idx val="2"/>
          <c:order val="2"/>
          <c:tx>
            <c:strRef>
              <c:f>'Slide 17'!$F$3:$F$4</c:f>
              <c:strCache>
                <c:ptCount val="2"/>
                <c:pt idx="0">
                  <c:v>Low</c:v>
                </c:pt>
                <c:pt idx="1">
                  <c:v>50-80%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17'!$F$5:$F$21</c:f>
              <c:numCache>
                <c:formatCode>0%</c:formatCode>
                <c:ptCount val="17"/>
                <c:pt idx="0">
                  <c:v>0.16248112402337339</c:v>
                </c:pt>
                <c:pt idx="1">
                  <c:v>0.13030344638198543</c:v>
                </c:pt>
                <c:pt idx="2">
                  <c:v>0.14113389626055489</c:v>
                </c:pt>
                <c:pt idx="3">
                  <c:v>0.22528735632183908</c:v>
                </c:pt>
                <c:pt idx="4">
                  <c:v>0.19480519480519481</c:v>
                </c:pt>
                <c:pt idx="5">
                  <c:v>0.16076514856234822</c:v>
                </c:pt>
                <c:pt idx="6">
                  <c:v>0.22033898305084745</c:v>
                </c:pt>
                <c:pt idx="7">
                  <c:v>0.18134715025906736</c:v>
                </c:pt>
                <c:pt idx="8">
                  <c:v>9.3434343434343439E-2</c:v>
                </c:pt>
                <c:pt idx="9">
                  <c:v>0.27919708029197082</c:v>
                </c:pt>
                <c:pt idx="10">
                  <c:v>0.23060796645702306</c:v>
                </c:pt>
                <c:pt idx="11">
                  <c:v>0.23358585858585859</c:v>
                </c:pt>
                <c:pt idx="12">
                  <c:v>0.22068008327550312</c:v>
                </c:pt>
                <c:pt idx="13">
                  <c:v>0.20187793427230047</c:v>
                </c:pt>
                <c:pt idx="14">
                  <c:v>0.15091678420310295</c:v>
                </c:pt>
                <c:pt idx="15">
                  <c:v>0.23481481481481481</c:v>
                </c:pt>
                <c:pt idx="16">
                  <c:v>0.15893913375310056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48-4326-BB36-4F5E169CED62}"/>
            </c:ext>
          </c:extLst>
        </c:ser>
        <c:ser>
          <c:idx val="3"/>
          <c:order val="3"/>
          <c:tx>
            <c:strRef>
              <c:f>'Slide 17'!$G$3:$G$4</c:f>
              <c:strCache>
                <c:ptCount val="2"/>
                <c:pt idx="0">
                  <c:v>Mod </c:v>
                </c:pt>
                <c:pt idx="1">
                  <c:v>80-100% AMI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17'!$G$5:$G$21</c:f>
              <c:numCache>
                <c:formatCode>0%</c:formatCode>
                <c:ptCount val="17"/>
                <c:pt idx="0">
                  <c:v>8.7124942551375484E-2</c:v>
                </c:pt>
                <c:pt idx="1">
                  <c:v>7.5518330358368801E-2</c:v>
                </c:pt>
                <c:pt idx="2">
                  <c:v>6.3932448733413749E-2</c:v>
                </c:pt>
                <c:pt idx="3">
                  <c:v>0.11494252873563218</c:v>
                </c:pt>
                <c:pt idx="4">
                  <c:v>8.0519480519480519E-2</c:v>
                </c:pt>
                <c:pt idx="5">
                  <c:v>8.9227355860042573E-2</c:v>
                </c:pt>
                <c:pt idx="6">
                  <c:v>7.0621468926553674E-2</c:v>
                </c:pt>
                <c:pt idx="7">
                  <c:v>0.10751295336787564</c:v>
                </c:pt>
                <c:pt idx="8">
                  <c:v>6.9444444444444448E-2</c:v>
                </c:pt>
                <c:pt idx="9">
                  <c:v>7.2992700729927001E-2</c:v>
                </c:pt>
                <c:pt idx="10">
                  <c:v>6.2893081761006289E-2</c:v>
                </c:pt>
                <c:pt idx="11">
                  <c:v>8.7121212121212127E-2</c:v>
                </c:pt>
                <c:pt idx="12">
                  <c:v>0.13740458015267176</c:v>
                </c:pt>
                <c:pt idx="13">
                  <c:v>9.3896713615023469E-2</c:v>
                </c:pt>
                <c:pt idx="14">
                  <c:v>0.10225669957686882</c:v>
                </c:pt>
                <c:pt idx="15">
                  <c:v>0.11259259259259259</c:v>
                </c:pt>
                <c:pt idx="16">
                  <c:v>7.9278763594733834E-2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48-4326-BB36-4F5E169CED62}"/>
            </c:ext>
          </c:extLst>
        </c:ser>
        <c:ser>
          <c:idx val="4"/>
          <c:order val="4"/>
          <c:tx>
            <c:strRef>
              <c:f>'Slide 17'!$H$3:$H$4</c:f>
              <c:strCache>
                <c:ptCount val="2"/>
                <c:pt idx="0">
                  <c:v>Above Mod Income </c:v>
                </c:pt>
                <c:pt idx="1">
                  <c:v>&gt;100%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17'!$C$5:$C$21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17'!$H$5:$H$21</c:f>
              <c:numCache>
                <c:formatCode>0%</c:formatCode>
                <c:ptCount val="17"/>
                <c:pt idx="0">
                  <c:v>0.48709868032302539</c:v>
                </c:pt>
                <c:pt idx="1">
                  <c:v>0.64918302897157765</c:v>
                </c:pt>
                <c:pt idx="2">
                  <c:v>0.55850422195416161</c:v>
                </c:pt>
                <c:pt idx="3">
                  <c:v>0.31494252873563217</c:v>
                </c:pt>
                <c:pt idx="4">
                  <c:v>0.51168831168831164</c:v>
                </c:pt>
                <c:pt idx="5">
                  <c:v>0.4581297034749498</c:v>
                </c:pt>
                <c:pt idx="6">
                  <c:v>0.14971751412429379</c:v>
                </c:pt>
                <c:pt idx="7">
                  <c:v>0.42487046632124353</c:v>
                </c:pt>
                <c:pt idx="8">
                  <c:v>0.60227272727272729</c:v>
                </c:pt>
                <c:pt idx="9">
                  <c:v>0.18795620437956204</c:v>
                </c:pt>
                <c:pt idx="10">
                  <c:v>0.12997903563941299</c:v>
                </c:pt>
                <c:pt idx="11">
                  <c:v>0.23358585858585859</c:v>
                </c:pt>
                <c:pt idx="12">
                  <c:v>0.39139486467730744</c:v>
                </c:pt>
                <c:pt idx="13">
                  <c:v>0.2300469483568075</c:v>
                </c:pt>
                <c:pt idx="14">
                  <c:v>0.44640338504936528</c:v>
                </c:pt>
                <c:pt idx="15">
                  <c:v>0.37703703703703706</c:v>
                </c:pt>
                <c:pt idx="16">
                  <c:v>0.56363289448578513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48-4326-BB36-4F5E169CED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7182352"/>
        <c:axId val="617183184"/>
      </c:barChart>
      <c:catAx>
        <c:axId val="61718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183184"/>
        <c:crosses val="autoZero"/>
        <c:auto val="1"/>
        <c:lblAlgn val="ctr"/>
        <c:lblOffset val="100"/>
        <c:noMultiLvlLbl val="0"/>
      </c:catAx>
      <c:valAx>
        <c:axId val="617183184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1718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263412637936387"/>
          <c:y val="0.92533512493915626"/>
          <c:w val="0.79052733327688873"/>
          <c:h val="7.4664875060843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Cost Burdened (&gt;30% to &lt;=50%)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Owner Occupied</c:v>
                </c:pt>
                <c:pt idx="1">
                  <c:v>Renter Occupied</c:v>
                </c:pt>
              </c:strCache>
            </c:strRef>
          </c:cat>
          <c:val>
            <c:numRef>
              <c:f>Sheet1!$B$2:$C$2</c:f>
              <c:numCache>
                <c:formatCode>#,##0.0%</c:formatCode>
                <c:ptCount val="2"/>
                <c:pt idx="0">
                  <c:v>0.14496314496314497</c:v>
                </c:pt>
                <c:pt idx="1">
                  <c:v>0.24158559767415855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5-4441-8809-DB7955B3D40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Severely Cost Burdened (&gt;50%)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Owner Occupied</c:v>
                </c:pt>
                <c:pt idx="1">
                  <c:v>Renter Occupied</c:v>
                </c:pt>
              </c:strCache>
            </c:strRef>
          </c:cat>
          <c:val>
            <c:numRef>
              <c:f>Sheet1!$B$3:$C$3</c:f>
              <c:numCache>
                <c:formatCode>#,##0.0%</c:formatCode>
                <c:ptCount val="2"/>
                <c:pt idx="0">
                  <c:v>0.10584507952929005</c:v>
                </c:pt>
                <c:pt idx="1">
                  <c:v>0.31214357598121434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5-4441-8809-DB7955B3D4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2632511"/>
        <c:axId val="322628351"/>
      </c:barChart>
      <c:catAx>
        <c:axId val="32263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28351"/>
        <c:crosses val="autoZero"/>
        <c:auto val="1"/>
        <c:lblAlgn val="ctr"/>
        <c:lblOffset val="100"/>
        <c:noMultiLvlLbl val="0"/>
      </c:catAx>
      <c:valAx>
        <c:axId val="322628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 of Total</a:t>
                </a:r>
                <a:r>
                  <a:rPr lang="en-US" baseline="0" dirty="0"/>
                  <a:t> Fresno (city) </a:t>
                </a:r>
                <a:r>
                  <a:rPr lang="en-US" dirty="0"/>
                  <a:t>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32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Housing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F5-4B20-8479-3FB209B757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F5-4B20-8479-3FB209B757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F5-4B20-8479-3FB209B757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F5-4B20-8479-3FB209B757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Single Family</c:v>
                </c:pt>
                <c:pt idx="1">
                  <c:v>Multifamily (2-4 units)</c:v>
                </c:pt>
                <c:pt idx="2">
                  <c:v>Multifamily (5+ units)</c:v>
                </c:pt>
                <c:pt idx="3">
                  <c:v>Mobile Home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0.64200000000000002</c:v>
                </c:pt>
                <c:pt idx="1">
                  <c:v>0.123</c:v>
                </c:pt>
                <c:pt idx="2">
                  <c:v>0.14499999999999999</c:v>
                </c:pt>
                <c:pt idx="3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5-4D5C-8DE9-06B2C0D0D9E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Point-In-Time Counts, Madera and Fresno Counties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Unsheltered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2457</c:v>
                </c:pt>
                <c:pt idx="1">
                  <c:v>3140</c:v>
                </c:pt>
                <c:pt idx="2">
                  <c:v>3822</c:v>
                </c:pt>
                <c:pt idx="3">
                  <c:v>3180</c:v>
                </c:pt>
                <c:pt idx="4">
                  <c:v>2537</c:v>
                </c:pt>
                <c:pt idx="5">
                  <c:v>1883</c:v>
                </c:pt>
                <c:pt idx="6">
                  <c:v>1183</c:v>
                </c:pt>
                <c:pt idx="7">
                  <c:v>1431</c:v>
                </c:pt>
                <c:pt idx="8">
                  <c:v>1529</c:v>
                </c:pt>
                <c:pt idx="9">
                  <c:v>1681</c:v>
                </c:pt>
                <c:pt idx="10">
                  <c:v>2069</c:v>
                </c:pt>
                <c:pt idx="11">
                  <c:v>2681</c:v>
                </c:pt>
                <c:pt idx="12">
                  <c:v>2510</c:v>
                </c:pt>
                <c:pt idx="13">
                  <c:v>2338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87-41EE-9B48-C50494E593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Sheltered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1888</c:v>
                </c:pt>
                <c:pt idx="1">
                  <c:v>1831</c:v>
                </c:pt>
                <c:pt idx="2">
                  <c:v>1313</c:v>
                </c:pt>
                <c:pt idx="3">
                  <c:v>670</c:v>
                </c:pt>
                <c:pt idx="4">
                  <c:v>594</c:v>
                </c:pt>
                <c:pt idx="5">
                  <c:v>709</c:v>
                </c:pt>
                <c:pt idx="6">
                  <c:v>542</c:v>
                </c:pt>
                <c:pt idx="7">
                  <c:v>452</c:v>
                </c:pt>
                <c:pt idx="8">
                  <c:v>487</c:v>
                </c:pt>
                <c:pt idx="9">
                  <c:v>463</c:v>
                </c:pt>
                <c:pt idx="10">
                  <c:v>439</c:v>
                </c:pt>
                <c:pt idx="11">
                  <c:v>960</c:v>
                </c:pt>
                <c:pt idx="12">
                  <c:v>999</c:v>
                </c:pt>
                <c:pt idx="13">
                  <c:v>1878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87-41EE-9B48-C50494E593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Homelessness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4345</c:v>
                </c:pt>
                <c:pt idx="1">
                  <c:v>4971</c:v>
                </c:pt>
                <c:pt idx="2">
                  <c:v>5135</c:v>
                </c:pt>
                <c:pt idx="3">
                  <c:v>3850</c:v>
                </c:pt>
                <c:pt idx="4">
                  <c:v>3131</c:v>
                </c:pt>
                <c:pt idx="5">
                  <c:v>2592</c:v>
                </c:pt>
                <c:pt idx="6">
                  <c:v>1722</c:v>
                </c:pt>
                <c:pt idx="7">
                  <c:v>1883</c:v>
                </c:pt>
                <c:pt idx="8">
                  <c:v>2016</c:v>
                </c:pt>
                <c:pt idx="9">
                  <c:v>2144</c:v>
                </c:pt>
                <c:pt idx="10">
                  <c:v>2508</c:v>
                </c:pt>
                <c:pt idx="11">
                  <c:v>3641</c:v>
                </c:pt>
                <c:pt idx="12">
                  <c:v>3509</c:v>
                </c:pt>
                <c:pt idx="13">
                  <c:v>4216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87-41EE-9B48-C50494E59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4983855"/>
        <c:axId val="484972207"/>
      </c:lineChart>
      <c:catAx>
        <c:axId val="48498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972207"/>
        <c:crosses val="autoZero"/>
        <c:auto val="1"/>
        <c:lblAlgn val="ctr"/>
        <c:lblOffset val="100"/>
        <c:noMultiLvlLbl val="0"/>
      </c:catAx>
      <c:valAx>
        <c:axId val="484972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98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6D241-105D-4B6B-9EFF-A8EAAFC49B0A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AEED71-837B-4D72-98A7-7869B323B33C}">
      <dgm:prSet custT="1"/>
      <dgm:spPr/>
      <dgm:t>
        <a:bodyPr/>
        <a:lstStyle/>
        <a:p>
          <a:r>
            <a:rPr lang="en-US" sz="3200" dirty="0"/>
            <a:t>Housing Element Overview/Contents</a:t>
          </a:r>
        </a:p>
      </dgm:t>
    </dgm:pt>
    <dgm:pt modelId="{D0890D27-4CC2-4360-ACF8-A79DDD74F9C5}" type="parTrans" cxnId="{A6D296BE-A22A-4870-A5D0-0A0D19BF9F8D}">
      <dgm:prSet/>
      <dgm:spPr/>
      <dgm:t>
        <a:bodyPr/>
        <a:lstStyle/>
        <a:p>
          <a:endParaRPr lang="en-US"/>
        </a:p>
      </dgm:t>
    </dgm:pt>
    <dgm:pt modelId="{46DC7C7D-970E-40D6-93F5-F53AE877F4A8}" type="sibTrans" cxnId="{A6D296BE-A22A-4870-A5D0-0A0D19BF9F8D}">
      <dgm:prSet/>
      <dgm:spPr/>
      <dgm:t>
        <a:bodyPr/>
        <a:lstStyle/>
        <a:p>
          <a:endParaRPr lang="en-US"/>
        </a:p>
      </dgm:t>
    </dgm:pt>
    <dgm:pt modelId="{793F9AF2-901E-44D1-AFE9-88E70930C029}">
      <dgm:prSet custT="1"/>
      <dgm:spPr/>
      <dgm:t>
        <a:bodyPr/>
        <a:lstStyle/>
        <a:p>
          <a:r>
            <a:rPr lang="en-US" sz="3200" dirty="0"/>
            <a:t>Regional Housing Needs Allocation (RHNA)</a:t>
          </a:r>
        </a:p>
      </dgm:t>
    </dgm:pt>
    <dgm:pt modelId="{F7AE1369-AE6B-47DD-9EDF-BB1E5CC45050}" type="parTrans" cxnId="{E16F1966-F328-4235-A839-4D0B9E47D4FC}">
      <dgm:prSet/>
      <dgm:spPr/>
      <dgm:t>
        <a:bodyPr/>
        <a:lstStyle/>
        <a:p>
          <a:endParaRPr lang="en-US"/>
        </a:p>
      </dgm:t>
    </dgm:pt>
    <dgm:pt modelId="{2F879389-3443-4BAB-BF01-8CADDA452F03}" type="sibTrans" cxnId="{E16F1966-F328-4235-A839-4D0B9E47D4FC}">
      <dgm:prSet/>
      <dgm:spPr/>
      <dgm:t>
        <a:bodyPr/>
        <a:lstStyle/>
        <a:p>
          <a:endParaRPr lang="en-US"/>
        </a:p>
      </dgm:t>
    </dgm:pt>
    <dgm:pt modelId="{5197C567-25A3-4D6D-9561-B00AA0B7209D}">
      <dgm:prSet custT="1"/>
      <dgm:spPr/>
      <dgm:t>
        <a:bodyPr/>
        <a:lstStyle/>
        <a:p>
          <a:r>
            <a:rPr lang="en-US" sz="3200" dirty="0"/>
            <a:t>Housing Element Background Data  </a:t>
          </a:r>
        </a:p>
      </dgm:t>
    </dgm:pt>
    <dgm:pt modelId="{B0954909-C26E-49CA-80BF-0E1567E7E6CD}" type="parTrans" cxnId="{F3222028-647E-41F0-9A68-BE0307DDA2BC}">
      <dgm:prSet/>
      <dgm:spPr/>
      <dgm:t>
        <a:bodyPr/>
        <a:lstStyle/>
        <a:p>
          <a:endParaRPr lang="en-US"/>
        </a:p>
      </dgm:t>
    </dgm:pt>
    <dgm:pt modelId="{9186AF75-4DDA-4DCB-A440-096DEE34A543}" type="sibTrans" cxnId="{F3222028-647E-41F0-9A68-BE0307DDA2BC}">
      <dgm:prSet/>
      <dgm:spPr/>
      <dgm:t>
        <a:bodyPr/>
        <a:lstStyle/>
        <a:p>
          <a:endParaRPr lang="en-US"/>
        </a:p>
      </dgm:t>
    </dgm:pt>
    <dgm:pt modelId="{1AE9CF79-E8C7-43F3-950F-D750195477CC}">
      <dgm:prSet custT="1"/>
      <dgm:spPr/>
      <dgm:t>
        <a:bodyPr/>
        <a:lstStyle/>
        <a:p>
          <a:r>
            <a:rPr lang="en-US" sz="3200" dirty="0"/>
            <a:t>Introductions</a:t>
          </a:r>
        </a:p>
      </dgm:t>
    </dgm:pt>
    <dgm:pt modelId="{69DBED25-75AB-4216-8457-378B87648BF2}" type="parTrans" cxnId="{A9F70BEF-EF09-4FC1-A881-21DE08E6FF8F}">
      <dgm:prSet/>
      <dgm:spPr/>
      <dgm:t>
        <a:bodyPr/>
        <a:lstStyle/>
        <a:p>
          <a:endParaRPr lang="en-US"/>
        </a:p>
      </dgm:t>
    </dgm:pt>
    <dgm:pt modelId="{A3907CC9-C786-4C0B-9D82-1ACB9E22F7C6}" type="sibTrans" cxnId="{A9F70BEF-EF09-4FC1-A881-21DE08E6FF8F}">
      <dgm:prSet/>
      <dgm:spPr/>
      <dgm:t>
        <a:bodyPr/>
        <a:lstStyle/>
        <a:p>
          <a:endParaRPr lang="en-US"/>
        </a:p>
      </dgm:t>
    </dgm:pt>
    <dgm:pt modelId="{F67CB043-F7AE-42E7-B83B-20D84FFEEF8B}">
      <dgm:prSet custT="1"/>
      <dgm:spPr/>
      <dgm:t>
        <a:bodyPr/>
        <a:lstStyle/>
        <a:p>
          <a:r>
            <a:rPr lang="en-US" sz="3200" dirty="0"/>
            <a:t>Discussion</a:t>
          </a:r>
        </a:p>
      </dgm:t>
    </dgm:pt>
    <dgm:pt modelId="{00065201-6C5F-43B3-BC79-CBFB5F98E7C1}" type="parTrans" cxnId="{E6C5170D-21DF-4DA6-A304-A0910BB1B1A0}">
      <dgm:prSet/>
      <dgm:spPr/>
      <dgm:t>
        <a:bodyPr/>
        <a:lstStyle/>
        <a:p>
          <a:endParaRPr lang="en-US"/>
        </a:p>
      </dgm:t>
    </dgm:pt>
    <dgm:pt modelId="{FDFD8264-A273-41D3-AA40-98ABABE0CA97}" type="sibTrans" cxnId="{E6C5170D-21DF-4DA6-A304-A0910BB1B1A0}">
      <dgm:prSet/>
      <dgm:spPr/>
      <dgm:t>
        <a:bodyPr/>
        <a:lstStyle/>
        <a:p>
          <a:endParaRPr lang="en-US"/>
        </a:p>
      </dgm:t>
    </dgm:pt>
    <dgm:pt modelId="{A2EF2A05-9E18-45DA-B762-4D60F129C938}" type="pres">
      <dgm:prSet presAssocID="{E3C6D241-105D-4B6B-9EFF-A8EAAFC49B0A}" presName="linear" presStyleCnt="0">
        <dgm:presLayoutVars>
          <dgm:animLvl val="lvl"/>
          <dgm:resizeHandles val="exact"/>
        </dgm:presLayoutVars>
      </dgm:prSet>
      <dgm:spPr/>
    </dgm:pt>
    <dgm:pt modelId="{9F303C44-9DE7-4CDA-960F-D1748492B27C}" type="pres">
      <dgm:prSet presAssocID="{1AE9CF79-E8C7-43F3-950F-D75019547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93D7B3-A888-431A-9E46-3683696F79D7}" type="pres">
      <dgm:prSet presAssocID="{A3907CC9-C786-4C0B-9D82-1ACB9E22F7C6}" presName="spacer" presStyleCnt="0"/>
      <dgm:spPr/>
    </dgm:pt>
    <dgm:pt modelId="{B3FDCBD4-33DA-4CF0-A0CF-6810D2EA3A3E}" type="pres">
      <dgm:prSet presAssocID="{71AEED71-837B-4D72-98A7-7869B323B3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998108-CA2F-4E30-8278-559824A222D9}" type="pres">
      <dgm:prSet presAssocID="{46DC7C7D-970E-40D6-93F5-F53AE877F4A8}" presName="spacer" presStyleCnt="0"/>
      <dgm:spPr/>
    </dgm:pt>
    <dgm:pt modelId="{7A052692-F5B0-4B0E-832B-9CFFF48908E5}" type="pres">
      <dgm:prSet presAssocID="{793F9AF2-901E-44D1-AFE9-88E70930C0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D203BC9-1FEF-4BCC-81B1-7676A13C96F8}" type="pres">
      <dgm:prSet presAssocID="{2F879389-3443-4BAB-BF01-8CADDA452F03}" presName="spacer" presStyleCnt="0"/>
      <dgm:spPr/>
    </dgm:pt>
    <dgm:pt modelId="{C1DC6DA0-FE16-4E71-811B-A7665960BAAB}" type="pres">
      <dgm:prSet presAssocID="{5197C567-25A3-4D6D-9561-B00AA0B7209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80FB2E-0AE0-484B-ACB6-FD5B7C31A29C}" type="pres">
      <dgm:prSet presAssocID="{9186AF75-4DDA-4DCB-A440-096DEE34A543}" presName="spacer" presStyleCnt="0"/>
      <dgm:spPr/>
    </dgm:pt>
    <dgm:pt modelId="{6B95561E-7D87-43F4-A0EA-9CE7FAA5C409}" type="pres">
      <dgm:prSet presAssocID="{F67CB043-F7AE-42E7-B83B-20D84FFEEF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6C5170D-21DF-4DA6-A304-A0910BB1B1A0}" srcId="{E3C6D241-105D-4B6B-9EFF-A8EAAFC49B0A}" destId="{F67CB043-F7AE-42E7-B83B-20D84FFEEF8B}" srcOrd="4" destOrd="0" parTransId="{00065201-6C5F-43B3-BC79-CBFB5F98E7C1}" sibTransId="{FDFD8264-A273-41D3-AA40-98ABABE0CA97}"/>
    <dgm:cxn modelId="{34E38E22-4081-45CD-BCD8-7CBB4660073D}" type="presOf" srcId="{5197C567-25A3-4D6D-9561-B00AA0B7209D}" destId="{C1DC6DA0-FE16-4E71-811B-A7665960BAAB}" srcOrd="0" destOrd="0" presId="urn:microsoft.com/office/officeart/2005/8/layout/vList2"/>
    <dgm:cxn modelId="{F3222028-647E-41F0-9A68-BE0307DDA2BC}" srcId="{E3C6D241-105D-4B6B-9EFF-A8EAAFC49B0A}" destId="{5197C567-25A3-4D6D-9561-B00AA0B7209D}" srcOrd="3" destOrd="0" parTransId="{B0954909-C26E-49CA-80BF-0E1567E7E6CD}" sibTransId="{9186AF75-4DDA-4DCB-A440-096DEE34A543}"/>
    <dgm:cxn modelId="{A19DCD2C-DDB7-4F0A-B986-2626054AC3C5}" type="presOf" srcId="{793F9AF2-901E-44D1-AFE9-88E70930C029}" destId="{7A052692-F5B0-4B0E-832B-9CFFF48908E5}" srcOrd="0" destOrd="0" presId="urn:microsoft.com/office/officeart/2005/8/layout/vList2"/>
    <dgm:cxn modelId="{E16F1966-F328-4235-A839-4D0B9E47D4FC}" srcId="{E3C6D241-105D-4B6B-9EFF-A8EAAFC49B0A}" destId="{793F9AF2-901E-44D1-AFE9-88E70930C029}" srcOrd="2" destOrd="0" parTransId="{F7AE1369-AE6B-47DD-9EDF-BB1E5CC45050}" sibTransId="{2F879389-3443-4BAB-BF01-8CADDA452F03}"/>
    <dgm:cxn modelId="{F9D7EBB7-62FA-43C7-898C-45143564C68D}" type="presOf" srcId="{E3C6D241-105D-4B6B-9EFF-A8EAAFC49B0A}" destId="{A2EF2A05-9E18-45DA-B762-4D60F129C938}" srcOrd="0" destOrd="0" presId="urn:microsoft.com/office/officeart/2005/8/layout/vList2"/>
    <dgm:cxn modelId="{A6D296BE-A22A-4870-A5D0-0A0D19BF9F8D}" srcId="{E3C6D241-105D-4B6B-9EFF-A8EAAFC49B0A}" destId="{71AEED71-837B-4D72-98A7-7869B323B33C}" srcOrd="1" destOrd="0" parTransId="{D0890D27-4CC2-4360-ACF8-A79DDD74F9C5}" sibTransId="{46DC7C7D-970E-40D6-93F5-F53AE877F4A8}"/>
    <dgm:cxn modelId="{A0E7B4C8-071D-4683-84C6-F35C250BF10B}" type="presOf" srcId="{F67CB043-F7AE-42E7-B83B-20D84FFEEF8B}" destId="{6B95561E-7D87-43F4-A0EA-9CE7FAA5C409}" srcOrd="0" destOrd="0" presId="urn:microsoft.com/office/officeart/2005/8/layout/vList2"/>
    <dgm:cxn modelId="{DF7F00D6-C062-44DA-813D-1C28D0C4BD79}" type="presOf" srcId="{71AEED71-837B-4D72-98A7-7869B323B33C}" destId="{B3FDCBD4-33DA-4CF0-A0CF-6810D2EA3A3E}" srcOrd="0" destOrd="0" presId="urn:microsoft.com/office/officeart/2005/8/layout/vList2"/>
    <dgm:cxn modelId="{783850DB-24CE-4C31-BB10-F41FB6008455}" type="presOf" srcId="{1AE9CF79-E8C7-43F3-950F-D750195477CC}" destId="{9F303C44-9DE7-4CDA-960F-D1748492B27C}" srcOrd="0" destOrd="0" presId="urn:microsoft.com/office/officeart/2005/8/layout/vList2"/>
    <dgm:cxn modelId="{A9F70BEF-EF09-4FC1-A881-21DE08E6FF8F}" srcId="{E3C6D241-105D-4B6B-9EFF-A8EAAFC49B0A}" destId="{1AE9CF79-E8C7-43F3-950F-D750195477CC}" srcOrd="0" destOrd="0" parTransId="{69DBED25-75AB-4216-8457-378B87648BF2}" sibTransId="{A3907CC9-C786-4C0B-9D82-1ACB9E22F7C6}"/>
    <dgm:cxn modelId="{C6AFA1AA-CA45-4DD3-B00C-2A86A445B420}" type="presParOf" srcId="{A2EF2A05-9E18-45DA-B762-4D60F129C938}" destId="{9F303C44-9DE7-4CDA-960F-D1748492B27C}" srcOrd="0" destOrd="0" presId="urn:microsoft.com/office/officeart/2005/8/layout/vList2"/>
    <dgm:cxn modelId="{F017E0B6-9441-4DE6-926D-DF3D53293D3F}" type="presParOf" srcId="{A2EF2A05-9E18-45DA-B762-4D60F129C938}" destId="{6F93D7B3-A888-431A-9E46-3683696F79D7}" srcOrd="1" destOrd="0" presId="urn:microsoft.com/office/officeart/2005/8/layout/vList2"/>
    <dgm:cxn modelId="{C172F987-ADC2-40F8-BB41-28AA31B368A0}" type="presParOf" srcId="{A2EF2A05-9E18-45DA-B762-4D60F129C938}" destId="{B3FDCBD4-33DA-4CF0-A0CF-6810D2EA3A3E}" srcOrd="2" destOrd="0" presId="urn:microsoft.com/office/officeart/2005/8/layout/vList2"/>
    <dgm:cxn modelId="{6BAB0D22-6132-4722-B359-794FC1A7BA51}" type="presParOf" srcId="{A2EF2A05-9E18-45DA-B762-4D60F129C938}" destId="{44998108-CA2F-4E30-8278-559824A222D9}" srcOrd="3" destOrd="0" presId="urn:microsoft.com/office/officeart/2005/8/layout/vList2"/>
    <dgm:cxn modelId="{8F35A688-8303-4A4F-B098-FB605560FA18}" type="presParOf" srcId="{A2EF2A05-9E18-45DA-B762-4D60F129C938}" destId="{7A052692-F5B0-4B0E-832B-9CFFF48908E5}" srcOrd="4" destOrd="0" presId="urn:microsoft.com/office/officeart/2005/8/layout/vList2"/>
    <dgm:cxn modelId="{89D60BD8-4D11-4D7F-BFF6-3664523ACA53}" type="presParOf" srcId="{A2EF2A05-9E18-45DA-B762-4D60F129C938}" destId="{8D203BC9-1FEF-4BCC-81B1-7676A13C96F8}" srcOrd="5" destOrd="0" presId="urn:microsoft.com/office/officeart/2005/8/layout/vList2"/>
    <dgm:cxn modelId="{4B571EE3-A728-4209-9BE6-B57FC61D6688}" type="presParOf" srcId="{A2EF2A05-9E18-45DA-B762-4D60F129C938}" destId="{C1DC6DA0-FE16-4E71-811B-A7665960BAAB}" srcOrd="6" destOrd="0" presId="urn:microsoft.com/office/officeart/2005/8/layout/vList2"/>
    <dgm:cxn modelId="{EB5523A2-D9CE-48E5-9EEA-57B1EEBE7FBA}" type="presParOf" srcId="{A2EF2A05-9E18-45DA-B762-4D60F129C938}" destId="{3F80FB2E-0AE0-484B-ACB6-FD5B7C31A29C}" srcOrd="7" destOrd="0" presId="urn:microsoft.com/office/officeart/2005/8/layout/vList2"/>
    <dgm:cxn modelId="{09E29229-397A-4875-B894-F2FECBAD96FC}" type="presParOf" srcId="{A2EF2A05-9E18-45DA-B762-4D60F129C938}" destId="{6B95561E-7D87-43F4-A0EA-9CE7FAA5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 dirty="0">
              <a:effectLst/>
            </a:rPr>
            <a:t>July – September 2022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>
        <a:noFill/>
      </dgm:spPr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 dirty="0">
              <a:effectLst/>
            </a:rPr>
            <a:t>January 2023</a:t>
          </a:r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>
        <a:noFill/>
      </dgm:spPr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 dirty="0">
              <a:effectLst/>
            </a:rPr>
            <a:t>February 2023</a:t>
          </a:r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>
        <a:noFill/>
      </dgm:spPr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 dirty="0"/>
            <a:t>December 2023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 dirty="0">
              <a:effectLst/>
            </a:rPr>
            <a:t>April – June 2023</a:t>
          </a:r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>
        <a:noFill/>
      </dgm:spPr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 dirty="0">
              <a:effectLst/>
            </a:rPr>
            <a:t>February/ March </a:t>
          </a:r>
          <a:br>
            <a:rPr lang="en-US" sz="2000" dirty="0">
              <a:effectLst/>
            </a:rPr>
          </a:br>
          <a:r>
            <a:rPr lang="en-US" sz="2000" dirty="0">
              <a:effectLst/>
            </a:rPr>
            <a:t>2023 </a:t>
          </a:r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>
        <a:noFill/>
      </dgm:spPr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 dirty="0">
              <a:effectLst/>
            </a:rPr>
            <a:t>August – September 2023</a:t>
          </a: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>
        <a:noFill/>
      </dgm:spPr>
      <dgm:t>
        <a:bodyPr/>
        <a:lstStyle/>
        <a:p>
          <a:endParaRPr lang="en-US"/>
        </a:p>
      </dgm:t>
    </dgm:pt>
    <dgm:pt modelId="{D2BFCEEB-3B1B-4518-A508-346A87B74A87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04A825B2-6A40-4FC1-ADA4-317194188FBD}" type="pres">
      <dgm:prSet presAssocID="{0D23C0C8-FA6D-4AC7-8AC2-03C2DBD570B2}" presName="node" presStyleLbl="node1" presStyleIdx="0" presStyleCnt="7">
        <dgm:presLayoutVars>
          <dgm:bulletEnabled val="1"/>
        </dgm:presLayoutVars>
      </dgm:prSet>
      <dgm:spPr/>
    </dgm:pt>
    <dgm:pt modelId="{BD294F33-DE03-4E0B-AC54-9BF67FEEA3E3}" type="pres">
      <dgm:prSet presAssocID="{09082C4B-29EC-41AF-8851-30C824196785}" presName="sibTrans" presStyleLbl="sibTrans2D1" presStyleIdx="0" presStyleCnt="6"/>
      <dgm:spPr/>
    </dgm:pt>
    <dgm:pt modelId="{CD5A6FA3-77E4-4C35-9867-18B70EE5E01D}" type="pres">
      <dgm:prSet presAssocID="{09082C4B-29EC-41AF-8851-30C824196785}" presName="connectorText" presStyleLbl="sibTrans2D1" presStyleIdx="0" presStyleCnt="6"/>
      <dgm:spPr/>
    </dgm:pt>
    <dgm:pt modelId="{C192980C-1D14-4BB3-8AF6-EFE7453C7A5D}" type="pres">
      <dgm:prSet presAssocID="{89A1E8E6-5400-427C-83F9-653AF9B7E93E}" presName="node" presStyleLbl="node1" presStyleIdx="1" presStyleCnt="7">
        <dgm:presLayoutVars>
          <dgm:bulletEnabled val="1"/>
        </dgm:presLayoutVars>
      </dgm:prSet>
      <dgm:spPr/>
    </dgm:pt>
    <dgm:pt modelId="{AECF5E41-5419-4EAE-BFFD-8D1FEA9AF19C}" type="pres">
      <dgm:prSet presAssocID="{A0B5E135-329D-46B0-8F3F-F2DC154F4B9D}" presName="sibTrans" presStyleLbl="sibTrans2D1" presStyleIdx="1" presStyleCnt="6"/>
      <dgm:spPr/>
    </dgm:pt>
    <dgm:pt modelId="{CE85D8B5-E1A6-437C-8507-71D6823378B2}" type="pres">
      <dgm:prSet presAssocID="{A0B5E135-329D-46B0-8F3F-F2DC154F4B9D}" presName="connectorText" presStyleLbl="sibTrans2D1" presStyleIdx="1" presStyleCnt="6"/>
      <dgm:spPr/>
    </dgm:pt>
    <dgm:pt modelId="{57978611-F9AA-4BAC-ACBE-4195E2296E79}" type="pres">
      <dgm:prSet presAssocID="{6CB2A0AC-CF85-4400-8DD1-F009376861DE}" presName="node" presStyleLbl="node1" presStyleIdx="2" presStyleCnt="7">
        <dgm:presLayoutVars>
          <dgm:bulletEnabled val="1"/>
        </dgm:presLayoutVars>
      </dgm:prSet>
      <dgm:spPr/>
    </dgm:pt>
    <dgm:pt modelId="{FD912E99-068C-4E1A-9F64-755397719D6B}" type="pres">
      <dgm:prSet presAssocID="{6E81478F-E530-44CF-94F4-4AC10D1FF03E}" presName="sibTrans" presStyleLbl="sibTrans2D1" presStyleIdx="2" presStyleCnt="6"/>
      <dgm:spPr/>
    </dgm:pt>
    <dgm:pt modelId="{63F5475C-4B7F-455E-B0EF-B36A2F56BACF}" type="pres">
      <dgm:prSet presAssocID="{6E81478F-E530-44CF-94F4-4AC10D1FF03E}" presName="connectorText" presStyleLbl="sibTrans2D1" presStyleIdx="2" presStyleCnt="6"/>
      <dgm:spPr/>
    </dgm:pt>
    <dgm:pt modelId="{2019D471-3AA1-48B7-9E69-9CC46AE15898}" type="pres">
      <dgm:prSet presAssocID="{E3FCE2AA-1F80-4B3A-AEAF-6D856BDD3FF9}" presName="node" presStyleLbl="node1" presStyleIdx="3" presStyleCnt="7">
        <dgm:presLayoutVars>
          <dgm:bulletEnabled val="1"/>
        </dgm:presLayoutVars>
      </dgm:prSet>
      <dgm:spPr/>
    </dgm:pt>
    <dgm:pt modelId="{37DB6090-5C56-4F3C-AF2C-09735B342D10}" type="pres">
      <dgm:prSet presAssocID="{E274AB0C-4F98-4CBD-AA37-897D0E8737E7}" presName="sibTrans" presStyleLbl="sibTrans2D1" presStyleIdx="3" presStyleCnt="6"/>
      <dgm:spPr/>
    </dgm:pt>
    <dgm:pt modelId="{288CD177-66BE-4C52-BA5B-4EDE829D06B7}" type="pres">
      <dgm:prSet presAssocID="{E274AB0C-4F98-4CBD-AA37-897D0E8737E7}" presName="connectorText" presStyleLbl="sibTrans2D1" presStyleIdx="3" presStyleCnt="6"/>
      <dgm:spPr/>
    </dgm:pt>
    <dgm:pt modelId="{0EA0BCB3-5130-4538-B094-70CC315C5D2B}" type="pres">
      <dgm:prSet presAssocID="{D9B5759A-B731-43DD-83A6-CE399B619A00}" presName="node" presStyleLbl="node1" presStyleIdx="4" presStyleCnt="7">
        <dgm:presLayoutVars>
          <dgm:bulletEnabled val="1"/>
        </dgm:presLayoutVars>
      </dgm:prSet>
      <dgm:spPr/>
    </dgm:pt>
    <dgm:pt modelId="{0561936B-7C9A-46A0-AF43-F013F05F9B7A}" type="pres">
      <dgm:prSet presAssocID="{4CBC67F9-4180-4592-8CB3-1DD96EDC63FE}" presName="sibTrans" presStyleLbl="sibTrans2D1" presStyleIdx="4" presStyleCnt="6"/>
      <dgm:spPr/>
    </dgm:pt>
    <dgm:pt modelId="{FA3E0EF2-04BD-48F8-80BF-1D7A3F3CB263}" type="pres">
      <dgm:prSet presAssocID="{4CBC67F9-4180-4592-8CB3-1DD96EDC63FE}" presName="connectorText" presStyleLbl="sibTrans2D1" presStyleIdx="4" presStyleCnt="6"/>
      <dgm:spPr/>
    </dgm:pt>
    <dgm:pt modelId="{B634397D-2950-4AED-B03B-93E344F04A2B}" type="pres">
      <dgm:prSet presAssocID="{55666C40-F601-4D71-98DC-CB2B762AC6A9}" presName="node" presStyleLbl="node1" presStyleIdx="5" presStyleCnt="7">
        <dgm:presLayoutVars>
          <dgm:bulletEnabled val="1"/>
        </dgm:presLayoutVars>
      </dgm:prSet>
      <dgm:spPr/>
    </dgm:pt>
    <dgm:pt modelId="{E5F11941-DF65-4B6F-8BEC-FE931830FAAE}" type="pres">
      <dgm:prSet presAssocID="{67CFA61B-050A-4EE0-A5C5-164143B30731}" presName="sibTrans" presStyleLbl="sibTrans2D1" presStyleIdx="5" presStyleCnt="6"/>
      <dgm:spPr/>
    </dgm:pt>
    <dgm:pt modelId="{FE8DD3DB-2604-4D2A-9E08-F18757D4D5A9}" type="pres">
      <dgm:prSet presAssocID="{67CFA61B-050A-4EE0-A5C5-164143B30731}" presName="connectorText" presStyleLbl="sibTrans2D1" presStyleIdx="5" presStyleCnt="6"/>
      <dgm:spPr/>
    </dgm:pt>
    <dgm:pt modelId="{8BC363B3-621A-4415-B263-C7B70810FDDE}" type="pres">
      <dgm:prSet presAssocID="{856098F7-4581-4143-8F52-5ADFDA7FDAF4}" presName="node" presStyleLbl="node1" presStyleIdx="6" presStyleCnt="7">
        <dgm:presLayoutVars>
          <dgm:bulletEnabled val="1"/>
        </dgm:presLayoutVars>
      </dgm:prSet>
      <dgm:spPr/>
    </dgm:pt>
  </dgm:ptLst>
  <dgm:cxnLst>
    <dgm:cxn modelId="{D3A5000F-501D-4F7D-81D8-675EB13720CC}" type="presOf" srcId="{09082C4B-29EC-41AF-8851-30C824196785}" destId="{CD5A6FA3-77E4-4C35-9867-18B70EE5E01D}" srcOrd="1" destOrd="0" presId="urn:microsoft.com/office/officeart/2005/8/layout/process1"/>
    <dgm:cxn modelId="{BFF40515-FD45-48E6-BCEC-1E29CA81CDB3}" type="presOf" srcId="{856098F7-4581-4143-8F52-5ADFDA7FDAF4}" destId="{8BC363B3-621A-4415-B263-C7B70810FDDE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9E167F23-4725-48AB-879A-37799DDF5808}" type="presOf" srcId="{55666C40-F601-4D71-98DC-CB2B762AC6A9}" destId="{B634397D-2950-4AED-B03B-93E344F04A2B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5F669C5E-1CED-4649-9A36-A8CE5F756611}" type="presOf" srcId="{E274AB0C-4F98-4CBD-AA37-897D0E8737E7}" destId="{288CD177-66BE-4C52-BA5B-4EDE829D06B7}" srcOrd="1" destOrd="0" presId="urn:microsoft.com/office/officeart/2005/8/layout/process1"/>
    <dgm:cxn modelId="{EF816B41-7114-477B-8544-895495254506}" type="presOf" srcId="{09082C4B-29EC-41AF-8851-30C824196785}" destId="{BD294F33-DE03-4E0B-AC54-9BF67FEEA3E3}" srcOrd="0" destOrd="0" presId="urn:microsoft.com/office/officeart/2005/8/layout/process1"/>
    <dgm:cxn modelId="{013FB246-6BDA-488C-A4F8-72553045DB96}" type="presOf" srcId="{E274AB0C-4F98-4CBD-AA37-897D0E8737E7}" destId="{37DB6090-5C56-4F3C-AF2C-09735B342D10}" srcOrd="0" destOrd="0" presId="urn:microsoft.com/office/officeart/2005/8/layout/process1"/>
    <dgm:cxn modelId="{0655B846-EC18-4273-A62C-EB6841BA3249}" type="presOf" srcId="{0D23C0C8-FA6D-4AC7-8AC2-03C2DBD570B2}" destId="{04A825B2-6A40-4FC1-ADA4-317194188FBD}" srcOrd="0" destOrd="0" presId="urn:microsoft.com/office/officeart/2005/8/layout/process1"/>
    <dgm:cxn modelId="{612A6648-F796-40C6-A0F5-623B67B67DAC}" type="presOf" srcId="{6E81478F-E530-44CF-94F4-4AC10D1FF03E}" destId="{63F5475C-4B7F-455E-B0EF-B36A2F56BACF}" srcOrd="1" destOrd="0" presId="urn:microsoft.com/office/officeart/2005/8/layout/process1"/>
    <dgm:cxn modelId="{FDB9C052-D9C4-4545-ACF8-0D6EA0E99524}" type="presOf" srcId="{4CBC67F9-4180-4592-8CB3-1DD96EDC63FE}" destId="{0561936B-7C9A-46A0-AF43-F013F05F9B7A}" srcOrd="0" destOrd="0" presId="urn:microsoft.com/office/officeart/2005/8/layout/process1"/>
    <dgm:cxn modelId="{7ABCCA7C-9C76-4FE1-871B-BFBAF3282AAD}" type="presOf" srcId="{A0B5E135-329D-46B0-8F3F-F2DC154F4B9D}" destId="{CE85D8B5-E1A6-437C-8507-71D6823378B2}" srcOrd="1" destOrd="0" presId="urn:microsoft.com/office/officeart/2005/8/layout/process1"/>
    <dgm:cxn modelId="{B25EF780-2AA0-4D09-ACDF-27FCB9CDBB57}" type="presOf" srcId="{B274CB3F-56DD-40B1-B5A4-85AB91022F08}" destId="{D2BFCEEB-3B1B-4518-A508-346A87B74A87}" srcOrd="0" destOrd="0" presId="urn:microsoft.com/office/officeart/2005/8/layout/process1"/>
    <dgm:cxn modelId="{DAF77788-2EE1-4900-9B3E-148D9AFD103E}" type="presOf" srcId="{67CFA61B-050A-4EE0-A5C5-164143B30731}" destId="{E5F11941-DF65-4B6F-8BEC-FE931830FAAE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A42FB69D-A1E8-4E70-9384-62B53343BEF2}" type="presOf" srcId="{A0B5E135-329D-46B0-8F3F-F2DC154F4B9D}" destId="{AECF5E41-5419-4EAE-BFFD-8D1FEA9AF19C}" srcOrd="0" destOrd="0" presId="urn:microsoft.com/office/officeart/2005/8/layout/process1"/>
    <dgm:cxn modelId="{7495F5A8-6485-49E5-A16C-65E1E0B910DE}" type="presOf" srcId="{D9B5759A-B731-43DD-83A6-CE399B619A00}" destId="{0EA0BCB3-5130-4538-B094-70CC315C5D2B}" srcOrd="0" destOrd="0" presId="urn:microsoft.com/office/officeart/2005/8/layout/process1"/>
    <dgm:cxn modelId="{E06CA4AC-B4A6-4589-86FB-E81FE5F94723}" type="presOf" srcId="{6CB2A0AC-CF85-4400-8DD1-F009376861DE}" destId="{57978611-F9AA-4BAC-ACBE-4195E2296E79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2FA597B4-6313-4F42-9968-BC9C65981D3A}" type="presOf" srcId="{4CBC67F9-4180-4592-8CB3-1DD96EDC63FE}" destId="{FA3E0EF2-04BD-48F8-80BF-1D7A3F3CB263}" srcOrd="1" destOrd="0" presId="urn:microsoft.com/office/officeart/2005/8/layout/process1"/>
    <dgm:cxn modelId="{6BE3F9B9-D642-4392-897B-F4D4206D2333}" type="presOf" srcId="{6E81478F-E530-44CF-94F4-4AC10D1FF03E}" destId="{FD912E99-068C-4E1A-9F64-755397719D6B}" srcOrd="0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02C550DA-5F0D-46BC-96D1-EB9054589330}" type="presOf" srcId="{E3FCE2AA-1F80-4B3A-AEAF-6D856BDD3FF9}" destId="{2019D471-3AA1-48B7-9E69-9CC46AE15898}" srcOrd="0" destOrd="0" presId="urn:microsoft.com/office/officeart/2005/8/layout/process1"/>
    <dgm:cxn modelId="{5D4447E1-4F96-4121-949F-62328E5C789F}" type="presOf" srcId="{67CFA61B-050A-4EE0-A5C5-164143B30731}" destId="{FE8DD3DB-2604-4D2A-9E08-F18757D4D5A9}" srcOrd="1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7DB65AEB-2B67-48B8-9C5B-1A6EF26E1ECC}" type="presOf" srcId="{89A1E8E6-5400-427C-83F9-653AF9B7E93E}" destId="{C192980C-1D14-4BB3-8AF6-EFE7453C7A5D}" srcOrd="0" destOrd="0" presId="urn:microsoft.com/office/officeart/2005/8/layout/process1"/>
    <dgm:cxn modelId="{9A65F2DD-6600-404B-829F-221C6DD2D78C}" type="presParOf" srcId="{D2BFCEEB-3B1B-4518-A508-346A87B74A87}" destId="{04A825B2-6A40-4FC1-ADA4-317194188FBD}" srcOrd="0" destOrd="0" presId="urn:microsoft.com/office/officeart/2005/8/layout/process1"/>
    <dgm:cxn modelId="{07782757-F1D9-454A-B733-1D5CCBC4B784}" type="presParOf" srcId="{D2BFCEEB-3B1B-4518-A508-346A87B74A87}" destId="{BD294F33-DE03-4E0B-AC54-9BF67FEEA3E3}" srcOrd="1" destOrd="0" presId="urn:microsoft.com/office/officeart/2005/8/layout/process1"/>
    <dgm:cxn modelId="{54FC2132-4F43-45DB-86C7-042D2870A1A2}" type="presParOf" srcId="{BD294F33-DE03-4E0B-AC54-9BF67FEEA3E3}" destId="{CD5A6FA3-77E4-4C35-9867-18B70EE5E01D}" srcOrd="0" destOrd="0" presId="urn:microsoft.com/office/officeart/2005/8/layout/process1"/>
    <dgm:cxn modelId="{61DAD152-69D5-404E-B02E-8E6AD2D2F65C}" type="presParOf" srcId="{D2BFCEEB-3B1B-4518-A508-346A87B74A87}" destId="{C192980C-1D14-4BB3-8AF6-EFE7453C7A5D}" srcOrd="2" destOrd="0" presId="urn:microsoft.com/office/officeart/2005/8/layout/process1"/>
    <dgm:cxn modelId="{CA7D479D-D315-4720-8AB5-95A6EF921111}" type="presParOf" srcId="{D2BFCEEB-3B1B-4518-A508-346A87B74A87}" destId="{AECF5E41-5419-4EAE-BFFD-8D1FEA9AF19C}" srcOrd="3" destOrd="0" presId="urn:microsoft.com/office/officeart/2005/8/layout/process1"/>
    <dgm:cxn modelId="{D3DFEF5B-26CF-4C28-975B-69F8A56FAD09}" type="presParOf" srcId="{AECF5E41-5419-4EAE-BFFD-8D1FEA9AF19C}" destId="{CE85D8B5-E1A6-437C-8507-71D6823378B2}" srcOrd="0" destOrd="0" presId="urn:microsoft.com/office/officeart/2005/8/layout/process1"/>
    <dgm:cxn modelId="{D99565DA-8B06-4928-99F3-3D761FCEC50D}" type="presParOf" srcId="{D2BFCEEB-3B1B-4518-A508-346A87B74A87}" destId="{57978611-F9AA-4BAC-ACBE-4195E2296E79}" srcOrd="4" destOrd="0" presId="urn:microsoft.com/office/officeart/2005/8/layout/process1"/>
    <dgm:cxn modelId="{70A9779C-1F79-4E84-81C2-C4CFD5CD87FB}" type="presParOf" srcId="{D2BFCEEB-3B1B-4518-A508-346A87B74A87}" destId="{FD912E99-068C-4E1A-9F64-755397719D6B}" srcOrd="5" destOrd="0" presId="urn:microsoft.com/office/officeart/2005/8/layout/process1"/>
    <dgm:cxn modelId="{46932DF7-1D79-4861-B07F-7C5567B8D9F7}" type="presParOf" srcId="{FD912E99-068C-4E1A-9F64-755397719D6B}" destId="{63F5475C-4B7F-455E-B0EF-B36A2F56BACF}" srcOrd="0" destOrd="0" presId="urn:microsoft.com/office/officeart/2005/8/layout/process1"/>
    <dgm:cxn modelId="{41841209-0B5A-4869-841D-2430D0B680C0}" type="presParOf" srcId="{D2BFCEEB-3B1B-4518-A508-346A87B74A87}" destId="{2019D471-3AA1-48B7-9E69-9CC46AE15898}" srcOrd="6" destOrd="0" presId="urn:microsoft.com/office/officeart/2005/8/layout/process1"/>
    <dgm:cxn modelId="{D0D3F088-E64F-4E6A-B01A-63AA9A380EFD}" type="presParOf" srcId="{D2BFCEEB-3B1B-4518-A508-346A87B74A87}" destId="{37DB6090-5C56-4F3C-AF2C-09735B342D10}" srcOrd="7" destOrd="0" presId="urn:microsoft.com/office/officeart/2005/8/layout/process1"/>
    <dgm:cxn modelId="{CB189CC8-DAD6-45FD-9A22-7198BE4E1259}" type="presParOf" srcId="{37DB6090-5C56-4F3C-AF2C-09735B342D10}" destId="{288CD177-66BE-4C52-BA5B-4EDE829D06B7}" srcOrd="0" destOrd="0" presId="urn:microsoft.com/office/officeart/2005/8/layout/process1"/>
    <dgm:cxn modelId="{3DE04FB9-2F32-4843-A28E-11470143E6C1}" type="presParOf" srcId="{D2BFCEEB-3B1B-4518-A508-346A87B74A87}" destId="{0EA0BCB3-5130-4538-B094-70CC315C5D2B}" srcOrd="8" destOrd="0" presId="urn:microsoft.com/office/officeart/2005/8/layout/process1"/>
    <dgm:cxn modelId="{827A919E-AF30-44A9-9514-CDF240F42C97}" type="presParOf" srcId="{D2BFCEEB-3B1B-4518-A508-346A87B74A87}" destId="{0561936B-7C9A-46A0-AF43-F013F05F9B7A}" srcOrd="9" destOrd="0" presId="urn:microsoft.com/office/officeart/2005/8/layout/process1"/>
    <dgm:cxn modelId="{F684BC3D-9E53-45F5-BA0F-F1FD7F10A7C4}" type="presParOf" srcId="{0561936B-7C9A-46A0-AF43-F013F05F9B7A}" destId="{FA3E0EF2-04BD-48F8-80BF-1D7A3F3CB263}" srcOrd="0" destOrd="0" presId="urn:microsoft.com/office/officeart/2005/8/layout/process1"/>
    <dgm:cxn modelId="{7F8E3A89-B9D0-4D3A-9414-DBB81B959EE6}" type="presParOf" srcId="{D2BFCEEB-3B1B-4518-A508-346A87B74A87}" destId="{B634397D-2950-4AED-B03B-93E344F04A2B}" srcOrd="10" destOrd="0" presId="urn:microsoft.com/office/officeart/2005/8/layout/process1"/>
    <dgm:cxn modelId="{BA4C04A4-EBC5-4340-B6B9-2CB80DD50733}" type="presParOf" srcId="{D2BFCEEB-3B1B-4518-A508-346A87B74A87}" destId="{E5F11941-DF65-4B6F-8BEC-FE931830FAAE}" srcOrd="11" destOrd="0" presId="urn:microsoft.com/office/officeart/2005/8/layout/process1"/>
    <dgm:cxn modelId="{34EC8FC8-C94F-49F2-B3AB-B227270D996F}" type="presParOf" srcId="{E5F11941-DF65-4B6F-8BEC-FE931830FAAE}" destId="{FE8DD3DB-2604-4D2A-9E08-F18757D4D5A9}" srcOrd="0" destOrd="0" presId="urn:microsoft.com/office/officeart/2005/8/layout/process1"/>
    <dgm:cxn modelId="{74B6D62E-0BB0-439D-A2AA-362BE0091CE0}" type="presParOf" srcId="{D2BFCEEB-3B1B-4518-A508-346A87B74A87}" destId="{8BC363B3-621A-4415-B263-C7B70810FD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 dirty="0">
              <a:effectLst/>
            </a:rPr>
            <a:t>Outreach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/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 dirty="0">
              <a:effectLst/>
            </a:rPr>
            <a:t>Admin. Draft Housing Element</a:t>
          </a:r>
          <a:endParaRPr lang="en-US" sz="2000" dirty="0"/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/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 dirty="0">
              <a:effectLst/>
            </a:rPr>
            <a:t>Public Review Draft Housing Element (30-40 days)</a:t>
          </a:r>
          <a:endParaRPr lang="en-US" sz="2000" dirty="0"/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/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 dirty="0"/>
            <a:t>Adoption Hearings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 dirty="0">
              <a:effectLst/>
            </a:rPr>
            <a:t>Submit to HCD – 1</a:t>
          </a:r>
          <a:r>
            <a:rPr lang="en-US" sz="2000" baseline="30000" dirty="0">
              <a:effectLst/>
            </a:rPr>
            <a:t>st</a:t>
          </a:r>
          <a:r>
            <a:rPr lang="en-US" sz="2000" dirty="0">
              <a:effectLst/>
            </a:rPr>
            <a:t> Review </a:t>
          </a:r>
          <a:br>
            <a:rPr lang="en-US" sz="2000" dirty="0">
              <a:effectLst/>
            </a:rPr>
          </a:br>
          <a:r>
            <a:rPr lang="en-US" sz="2000" dirty="0">
              <a:effectLst/>
            </a:rPr>
            <a:t>(90 days)</a:t>
          </a:r>
          <a:endParaRPr lang="en-US" sz="2000" dirty="0"/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/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 dirty="0">
              <a:effectLst/>
            </a:rPr>
            <a:t>Outreach</a:t>
          </a:r>
          <a:endParaRPr lang="en-US" sz="2000" dirty="0"/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/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 dirty="0">
              <a:effectLst/>
            </a:rPr>
            <a:t>Submit to HCD – 2</a:t>
          </a:r>
          <a:r>
            <a:rPr lang="en-US" sz="2000" baseline="30000" dirty="0">
              <a:effectLst/>
            </a:rPr>
            <a:t>nd</a:t>
          </a:r>
          <a:r>
            <a:rPr lang="en-US" sz="2000" dirty="0">
              <a:effectLst/>
            </a:rPr>
            <a:t> Review </a:t>
          </a:r>
          <a:br>
            <a:rPr lang="en-US" sz="2000" dirty="0">
              <a:effectLst/>
            </a:rPr>
          </a:br>
          <a:r>
            <a:rPr lang="en-US" sz="2000" dirty="0">
              <a:effectLst/>
            </a:rPr>
            <a:t>(60 days)</a:t>
          </a:r>
          <a:endParaRPr lang="en-US" sz="20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/>
      <dgm:t>
        <a:bodyPr/>
        <a:lstStyle/>
        <a:p>
          <a:endParaRPr lang="en-US"/>
        </a:p>
      </dgm:t>
    </dgm:pt>
    <dgm:pt modelId="{7386A776-71D1-4C6A-9322-8E2A9C3A82FB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3887F060-5017-4F2F-AEBE-367239B0B16C}" type="pres">
      <dgm:prSet presAssocID="{0D23C0C8-FA6D-4AC7-8AC2-03C2DBD570B2}" presName="node" presStyleLbl="node1" presStyleIdx="0" presStyleCnt="7" custScaleY="273000">
        <dgm:presLayoutVars>
          <dgm:bulletEnabled val="1"/>
        </dgm:presLayoutVars>
      </dgm:prSet>
      <dgm:spPr/>
    </dgm:pt>
    <dgm:pt modelId="{6B1F8D0E-8B2F-4BF0-9656-4F5EBC76495C}" type="pres">
      <dgm:prSet presAssocID="{09082C4B-29EC-41AF-8851-30C824196785}" presName="sibTrans" presStyleLbl="sibTrans2D1" presStyleIdx="0" presStyleCnt="6"/>
      <dgm:spPr/>
    </dgm:pt>
    <dgm:pt modelId="{A0EFE9B0-FF64-44AC-AEF1-7657F9D04EEE}" type="pres">
      <dgm:prSet presAssocID="{09082C4B-29EC-41AF-8851-30C824196785}" presName="connectorText" presStyleLbl="sibTrans2D1" presStyleIdx="0" presStyleCnt="6"/>
      <dgm:spPr/>
    </dgm:pt>
    <dgm:pt modelId="{49462BD0-56A7-45E0-A8AE-720465F2E455}" type="pres">
      <dgm:prSet presAssocID="{89A1E8E6-5400-427C-83F9-653AF9B7E93E}" presName="node" presStyleLbl="node1" presStyleIdx="1" presStyleCnt="7" custScaleY="273001">
        <dgm:presLayoutVars>
          <dgm:bulletEnabled val="1"/>
        </dgm:presLayoutVars>
      </dgm:prSet>
      <dgm:spPr/>
    </dgm:pt>
    <dgm:pt modelId="{51DE9889-886E-4416-A340-C142DEFD54D2}" type="pres">
      <dgm:prSet presAssocID="{A0B5E135-329D-46B0-8F3F-F2DC154F4B9D}" presName="sibTrans" presStyleLbl="sibTrans2D1" presStyleIdx="1" presStyleCnt="6"/>
      <dgm:spPr/>
    </dgm:pt>
    <dgm:pt modelId="{EC59FF00-11A5-4526-B0F7-5DFCEFCE6A56}" type="pres">
      <dgm:prSet presAssocID="{A0B5E135-329D-46B0-8F3F-F2DC154F4B9D}" presName="connectorText" presStyleLbl="sibTrans2D1" presStyleIdx="1" presStyleCnt="6"/>
      <dgm:spPr/>
    </dgm:pt>
    <dgm:pt modelId="{C29074E1-6E70-4BA7-8291-3D6D8B8E83B1}" type="pres">
      <dgm:prSet presAssocID="{6CB2A0AC-CF85-4400-8DD1-F009376861DE}" presName="node" presStyleLbl="node1" presStyleIdx="2" presStyleCnt="7" custScaleX="98936" custScaleY="273000">
        <dgm:presLayoutVars>
          <dgm:bulletEnabled val="1"/>
        </dgm:presLayoutVars>
      </dgm:prSet>
      <dgm:spPr/>
    </dgm:pt>
    <dgm:pt modelId="{C21F0C55-C397-4547-88C3-FF674BA529FC}" type="pres">
      <dgm:prSet presAssocID="{6E81478F-E530-44CF-94F4-4AC10D1FF03E}" presName="sibTrans" presStyleLbl="sibTrans2D1" presStyleIdx="2" presStyleCnt="6"/>
      <dgm:spPr/>
    </dgm:pt>
    <dgm:pt modelId="{E74ACADC-D1D4-45E5-8D81-2CEFB747042C}" type="pres">
      <dgm:prSet presAssocID="{6E81478F-E530-44CF-94F4-4AC10D1FF03E}" presName="connectorText" presStyleLbl="sibTrans2D1" presStyleIdx="2" presStyleCnt="6"/>
      <dgm:spPr/>
    </dgm:pt>
    <dgm:pt modelId="{28EFEBEC-B4DC-46B1-B784-9B9FD1D094F3}" type="pres">
      <dgm:prSet presAssocID="{E3FCE2AA-1F80-4B3A-AEAF-6D856BDD3FF9}" presName="node" presStyleLbl="node1" presStyleIdx="3" presStyleCnt="7" custScaleY="273000">
        <dgm:presLayoutVars>
          <dgm:bulletEnabled val="1"/>
        </dgm:presLayoutVars>
      </dgm:prSet>
      <dgm:spPr/>
    </dgm:pt>
    <dgm:pt modelId="{C81F672B-BBDD-4120-B1E4-5C1B1F24D66F}" type="pres">
      <dgm:prSet presAssocID="{E274AB0C-4F98-4CBD-AA37-897D0E8737E7}" presName="sibTrans" presStyleLbl="sibTrans2D1" presStyleIdx="3" presStyleCnt="6"/>
      <dgm:spPr/>
    </dgm:pt>
    <dgm:pt modelId="{60B73BD5-77F2-43DB-A2D6-DFF8738DF5E9}" type="pres">
      <dgm:prSet presAssocID="{E274AB0C-4F98-4CBD-AA37-897D0E8737E7}" presName="connectorText" presStyleLbl="sibTrans2D1" presStyleIdx="3" presStyleCnt="6"/>
      <dgm:spPr/>
    </dgm:pt>
    <dgm:pt modelId="{827FB8FB-27CD-4760-95D2-D5D16CD995B6}" type="pres">
      <dgm:prSet presAssocID="{D9B5759A-B731-43DD-83A6-CE399B619A00}" presName="node" presStyleLbl="node1" presStyleIdx="4" presStyleCnt="7" custScaleY="273000">
        <dgm:presLayoutVars>
          <dgm:bulletEnabled val="1"/>
        </dgm:presLayoutVars>
      </dgm:prSet>
      <dgm:spPr/>
    </dgm:pt>
    <dgm:pt modelId="{71FE32EF-F77D-47D4-96A4-75078D941F98}" type="pres">
      <dgm:prSet presAssocID="{4CBC67F9-4180-4592-8CB3-1DD96EDC63FE}" presName="sibTrans" presStyleLbl="sibTrans2D1" presStyleIdx="4" presStyleCnt="6"/>
      <dgm:spPr/>
    </dgm:pt>
    <dgm:pt modelId="{E02BD17C-46D8-48B6-90B3-A29819B6B600}" type="pres">
      <dgm:prSet presAssocID="{4CBC67F9-4180-4592-8CB3-1DD96EDC63FE}" presName="connectorText" presStyleLbl="sibTrans2D1" presStyleIdx="4" presStyleCnt="6"/>
      <dgm:spPr/>
    </dgm:pt>
    <dgm:pt modelId="{713A929A-C60C-4DCF-9444-89FC6B397E8F}" type="pres">
      <dgm:prSet presAssocID="{55666C40-F601-4D71-98DC-CB2B762AC6A9}" presName="node" presStyleLbl="node1" presStyleIdx="5" presStyleCnt="7" custScaleY="273000">
        <dgm:presLayoutVars>
          <dgm:bulletEnabled val="1"/>
        </dgm:presLayoutVars>
      </dgm:prSet>
      <dgm:spPr/>
    </dgm:pt>
    <dgm:pt modelId="{1A3336C6-AAFB-4BF7-B9DE-AFB1626E8CA0}" type="pres">
      <dgm:prSet presAssocID="{67CFA61B-050A-4EE0-A5C5-164143B30731}" presName="sibTrans" presStyleLbl="sibTrans2D1" presStyleIdx="5" presStyleCnt="6"/>
      <dgm:spPr/>
    </dgm:pt>
    <dgm:pt modelId="{D5192D21-BA4A-460B-A490-AD391DA19781}" type="pres">
      <dgm:prSet presAssocID="{67CFA61B-050A-4EE0-A5C5-164143B30731}" presName="connectorText" presStyleLbl="sibTrans2D1" presStyleIdx="5" presStyleCnt="6"/>
      <dgm:spPr/>
    </dgm:pt>
    <dgm:pt modelId="{C8E5D1A3-CF45-441E-9522-BBBD3214B79D}" type="pres">
      <dgm:prSet presAssocID="{856098F7-4581-4143-8F52-5ADFDA7FDAF4}" presName="node" presStyleLbl="node1" presStyleIdx="6" presStyleCnt="7" custScaleY="273000">
        <dgm:presLayoutVars>
          <dgm:bulletEnabled val="1"/>
        </dgm:presLayoutVars>
      </dgm:prSet>
      <dgm:spPr/>
    </dgm:pt>
  </dgm:ptLst>
  <dgm:cxnLst>
    <dgm:cxn modelId="{6CE6260F-D937-4BBD-A1A7-4A256A315624}" type="presOf" srcId="{856098F7-4581-4143-8F52-5ADFDA7FDAF4}" destId="{C8E5D1A3-CF45-441E-9522-BBBD3214B79D}" srcOrd="0" destOrd="0" presId="urn:microsoft.com/office/officeart/2005/8/layout/process1"/>
    <dgm:cxn modelId="{C4247E10-05CC-4B5B-B70D-05B85C443F6C}" type="presOf" srcId="{4CBC67F9-4180-4592-8CB3-1DD96EDC63FE}" destId="{71FE32EF-F77D-47D4-96A4-75078D941F98}" srcOrd="0" destOrd="0" presId="urn:microsoft.com/office/officeart/2005/8/layout/process1"/>
    <dgm:cxn modelId="{5412051F-A870-47EF-A603-3A509D7E9629}" type="presOf" srcId="{67CFA61B-050A-4EE0-A5C5-164143B30731}" destId="{1A3336C6-AAFB-4BF7-B9DE-AFB1626E8CA0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40DD6923-6CE7-4AE7-B0B9-8EB63ED9E411}" type="presOf" srcId="{A0B5E135-329D-46B0-8F3F-F2DC154F4B9D}" destId="{51DE9889-886E-4416-A340-C142DEFD54D2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62A7B72A-CA0A-4D03-ACF1-7FEBD0B0946D}" type="presOf" srcId="{E274AB0C-4F98-4CBD-AA37-897D0E8737E7}" destId="{C81F672B-BBDD-4120-B1E4-5C1B1F24D66F}" srcOrd="0" destOrd="0" presId="urn:microsoft.com/office/officeart/2005/8/layout/process1"/>
    <dgm:cxn modelId="{74C2532F-CC39-49C9-963A-1C9665518AC4}" type="presOf" srcId="{4CBC67F9-4180-4592-8CB3-1DD96EDC63FE}" destId="{E02BD17C-46D8-48B6-90B3-A29819B6B600}" srcOrd="1" destOrd="0" presId="urn:microsoft.com/office/officeart/2005/8/layout/process1"/>
    <dgm:cxn modelId="{74AC3835-E78F-40C7-941F-73F243012775}" type="presOf" srcId="{09082C4B-29EC-41AF-8851-30C824196785}" destId="{6B1F8D0E-8B2F-4BF0-9656-4F5EBC76495C}" srcOrd="0" destOrd="0" presId="urn:microsoft.com/office/officeart/2005/8/layout/process1"/>
    <dgm:cxn modelId="{99FDE45C-E3F9-43F3-93C5-B6BAC54C89CB}" type="presOf" srcId="{B274CB3F-56DD-40B1-B5A4-85AB91022F08}" destId="{7386A776-71D1-4C6A-9322-8E2A9C3A82FB}" srcOrd="0" destOrd="0" presId="urn:microsoft.com/office/officeart/2005/8/layout/process1"/>
    <dgm:cxn modelId="{C9664E44-C9DC-460D-A528-B4C5FAC0EC3D}" type="presOf" srcId="{A0B5E135-329D-46B0-8F3F-F2DC154F4B9D}" destId="{EC59FF00-11A5-4526-B0F7-5DFCEFCE6A56}" srcOrd="1" destOrd="0" presId="urn:microsoft.com/office/officeart/2005/8/layout/process1"/>
    <dgm:cxn modelId="{CE928553-C109-4C3D-B3A2-F12616C1A6D7}" type="presOf" srcId="{E274AB0C-4F98-4CBD-AA37-897D0E8737E7}" destId="{60B73BD5-77F2-43DB-A2D6-DFF8738DF5E9}" srcOrd="1" destOrd="0" presId="urn:microsoft.com/office/officeart/2005/8/layout/process1"/>
    <dgm:cxn modelId="{A5590681-3D95-4C98-8CB8-6A673BBEEB53}" type="presOf" srcId="{0D23C0C8-FA6D-4AC7-8AC2-03C2DBD570B2}" destId="{3887F060-5017-4F2F-AEBE-367239B0B16C}" srcOrd="0" destOrd="0" presId="urn:microsoft.com/office/officeart/2005/8/layout/process1"/>
    <dgm:cxn modelId="{930FFE84-D172-4831-BD3C-F0CF03A035B7}" type="presOf" srcId="{D9B5759A-B731-43DD-83A6-CE399B619A00}" destId="{827FB8FB-27CD-4760-95D2-D5D16CD995B6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E07F46A5-C7B8-4046-A3F7-E1C83969F309}" type="presOf" srcId="{6E81478F-E530-44CF-94F4-4AC10D1FF03E}" destId="{C21F0C55-C397-4547-88C3-FF674BA529FC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C86DF9BA-7B9E-4C2E-ADBC-EDA6B778DB81}" type="presOf" srcId="{67CFA61B-050A-4EE0-A5C5-164143B30731}" destId="{D5192D21-BA4A-460B-A490-AD391DA19781}" srcOrd="1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ADF71DC8-0CB5-4532-942E-6FE2DAD72F51}" type="presOf" srcId="{E3FCE2AA-1F80-4B3A-AEAF-6D856BDD3FF9}" destId="{28EFEBEC-B4DC-46B1-B784-9B9FD1D094F3}" srcOrd="0" destOrd="0" presId="urn:microsoft.com/office/officeart/2005/8/layout/process1"/>
    <dgm:cxn modelId="{47D293DB-482B-4CC9-9598-F35F3C6C0563}" type="presOf" srcId="{6CB2A0AC-CF85-4400-8DD1-F009376861DE}" destId="{C29074E1-6E70-4BA7-8291-3D6D8B8E83B1}" srcOrd="0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544845E8-33F8-4104-AC0B-D4DA5D844CF3}" type="presOf" srcId="{09082C4B-29EC-41AF-8851-30C824196785}" destId="{A0EFE9B0-FF64-44AC-AEF1-7657F9D04EEE}" srcOrd="1" destOrd="0" presId="urn:microsoft.com/office/officeart/2005/8/layout/process1"/>
    <dgm:cxn modelId="{58C128EB-BA50-4974-9C3E-31C6572DBA15}" type="presOf" srcId="{89A1E8E6-5400-427C-83F9-653AF9B7E93E}" destId="{49462BD0-56A7-45E0-A8AE-720465F2E455}" srcOrd="0" destOrd="0" presId="urn:microsoft.com/office/officeart/2005/8/layout/process1"/>
    <dgm:cxn modelId="{06AB37F7-1950-4483-BD80-43F7BE370A91}" type="presOf" srcId="{55666C40-F601-4D71-98DC-CB2B762AC6A9}" destId="{713A929A-C60C-4DCF-9444-89FC6B397E8F}" srcOrd="0" destOrd="0" presId="urn:microsoft.com/office/officeart/2005/8/layout/process1"/>
    <dgm:cxn modelId="{893D07F9-91C9-4966-B99F-00106A29743C}" type="presOf" srcId="{6E81478F-E530-44CF-94F4-4AC10D1FF03E}" destId="{E74ACADC-D1D4-45E5-8D81-2CEFB747042C}" srcOrd="1" destOrd="0" presId="urn:microsoft.com/office/officeart/2005/8/layout/process1"/>
    <dgm:cxn modelId="{A8DAA7EE-0A64-405A-9CF4-2DC49A945AFD}" type="presParOf" srcId="{7386A776-71D1-4C6A-9322-8E2A9C3A82FB}" destId="{3887F060-5017-4F2F-AEBE-367239B0B16C}" srcOrd="0" destOrd="0" presId="urn:microsoft.com/office/officeart/2005/8/layout/process1"/>
    <dgm:cxn modelId="{344FB034-F4A5-4E15-B71B-D5E8C40DAE24}" type="presParOf" srcId="{7386A776-71D1-4C6A-9322-8E2A9C3A82FB}" destId="{6B1F8D0E-8B2F-4BF0-9656-4F5EBC76495C}" srcOrd="1" destOrd="0" presId="urn:microsoft.com/office/officeart/2005/8/layout/process1"/>
    <dgm:cxn modelId="{8E77F325-4498-4DA6-8CB5-D46287A2B438}" type="presParOf" srcId="{6B1F8D0E-8B2F-4BF0-9656-4F5EBC76495C}" destId="{A0EFE9B0-FF64-44AC-AEF1-7657F9D04EEE}" srcOrd="0" destOrd="0" presId="urn:microsoft.com/office/officeart/2005/8/layout/process1"/>
    <dgm:cxn modelId="{AE6983CA-4EDD-44E4-B69F-114F85200F1B}" type="presParOf" srcId="{7386A776-71D1-4C6A-9322-8E2A9C3A82FB}" destId="{49462BD0-56A7-45E0-A8AE-720465F2E455}" srcOrd="2" destOrd="0" presId="urn:microsoft.com/office/officeart/2005/8/layout/process1"/>
    <dgm:cxn modelId="{25003F68-519F-48E0-88E1-A7526D87C5FA}" type="presParOf" srcId="{7386A776-71D1-4C6A-9322-8E2A9C3A82FB}" destId="{51DE9889-886E-4416-A340-C142DEFD54D2}" srcOrd="3" destOrd="0" presId="urn:microsoft.com/office/officeart/2005/8/layout/process1"/>
    <dgm:cxn modelId="{24F81636-1CC9-467A-B7DF-3228A6D1C5EE}" type="presParOf" srcId="{51DE9889-886E-4416-A340-C142DEFD54D2}" destId="{EC59FF00-11A5-4526-B0F7-5DFCEFCE6A56}" srcOrd="0" destOrd="0" presId="urn:microsoft.com/office/officeart/2005/8/layout/process1"/>
    <dgm:cxn modelId="{56BF92E8-171E-472E-A4F3-3E1564DD7B4F}" type="presParOf" srcId="{7386A776-71D1-4C6A-9322-8E2A9C3A82FB}" destId="{C29074E1-6E70-4BA7-8291-3D6D8B8E83B1}" srcOrd="4" destOrd="0" presId="urn:microsoft.com/office/officeart/2005/8/layout/process1"/>
    <dgm:cxn modelId="{463A2C2E-A48D-43F5-A2A3-26EEA09B4403}" type="presParOf" srcId="{7386A776-71D1-4C6A-9322-8E2A9C3A82FB}" destId="{C21F0C55-C397-4547-88C3-FF674BA529FC}" srcOrd="5" destOrd="0" presId="urn:microsoft.com/office/officeart/2005/8/layout/process1"/>
    <dgm:cxn modelId="{B1A90054-29D8-4D9C-9AC4-17C0F8699427}" type="presParOf" srcId="{C21F0C55-C397-4547-88C3-FF674BA529FC}" destId="{E74ACADC-D1D4-45E5-8D81-2CEFB747042C}" srcOrd="0" destOrd="0" presId="urn:microsoft.com/office/officeart/2005/8/layout/process1"/>
    <dgm:cxn modelId="{190FADFC-1F32-4F4F-8539-1697F0AEAB05}" type="presParOf" srcId="{7386A776-71D1-4C6A-9322-8E2A9C3A82FB}" destId="{28EFEBEC-B4DC-46B1-B784-9B9FD1D094F3}" srcOrd="6" destOrd="0" presId="urn:microsoft.com/office/officeart/2005/8/layout/process1"/>
    <dgm:cxn modelId="{1CC5CB73-4FB2-42A6-B3CD-3B5C1124119B}" type="presParOf" srcId="{7386A776-71D1-4C6A-9322-8E2A9C3A82FB}" destId="{C81F672B-BBDD-4120-B1E4-5C1B1F24D66F}" srcOrd="7" destOrd="0" presId="urn:microsoft.com/office/officeart/2005/8/layout/process1"/>
    <dgm:cxn modelId="{7186920F-926A-4D8B-AB12-56FFF9FFBCF0}" type="presParOf" srcId="{C81F672B-BBDD-4120-B1E4-5C1B1F24D66F}" destId="{60B73BD5-77F2-43DB-A2D6-DFF8738DF5E9}" srcOrd="0" destOrd="0" presId="urn:microsoft.com/office/officeart/2005/8/layout/process1"/>
    <dgm:cxn modelId="{2F92F003-566A-4ADE-898F-B4E9A05269E0}" type="presParOf" srcId="{7386A776-71D1-4C6A-9322-8E2A9C3A82FB}" destId="{827FB8FB-27CD-4760-95D2-D5D16CD995B6}" srcOrd="8" destOrd="0" presId="urn:microsoft.com/office/officeart/2005/8/layout/process1"/>
    <dgm:cxn modelId="{DF3D0439-0A59-44F3-959F-C97C9A86617D}" type="presParOf" srcId="{7386A776-71D1-4C6A-9322-8E2A9C3A82FB}" destId="{71FE32EF-F77D-47D4-96A4-75078D941F98}" srcOrd="9" destOrd="0" presId="urn:microsoft.com/office/officeart/2005/8/layout/process1"/>
    <dgm:cxn modelId="{971ADA51-5CAB-4F64-94C9-7EB3CA32A417}" type="presParOf" srcId="{71FE32EF-F77D-47D4-96A4-75078D941F98}" destId="{E02BD17C-46D8-48B6-90B3-A29819B6B600}" srcOrd="0" destOrd="0" presId="urn:microsoft.com/office/officeart/2005/8/layout/process1"/>
    <dgm:cxn modelId="{FD3C50DE-B349-4D09-B09E-AC248A0E5D71}" type="presParOf" srcId="{7386A776-71D1-4C6A-9322-8E2A9C3A82FB}" destId="{713A929A-C60C-4DCF-9444-89FC6B397E8F}" srcOrd="10" destOrd="0" presId="urn:microsoft.com/office/officeart/2005/8/layout/process1"/>
    <dgm:cxn modelId="{6BE763DB-942C-4906-B6F1-370811830389}" type="presParOf" srcId="{7386A776-71D1-4C6A-9322-8E2A9C3A82FB}" destId="{1A3336C6-AAFB-4BF7-B9DE-AFB1626E8CA0}" srcOrd="11" destOrd="0" presId="urn:microsoft.com/office/officeart/2005/8/layout/process1"/>
    <dgm:cxn modelId="{7256DD7A-CBC5-4ABE-B206-13079F5A1168}" type="presParOf" srcId="{1A3336C6-AAFB-4BF7-B9DE-AFB1626E8CA0}" destId="{D5192D21-BA4A-460B-A490-AD391DA19781}" srcOrd="0" destOrd="0" presId="urn:microsoft.com/office/officeart/2005/8/layout/process1"/>
    <dgm:cxn modelId="{F3CBAF33-A17D-487F-82A3-FFBAF8D61645}" type="presParOf" srcId="{7386A776-71D1-4C6A-9322-8E2A9C3A82FB}" destId="{C8E5D1A3-CF45-441E-9522-BBBD3214B79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3C44-9DE7-4CDA-960F-D1748492B27C}">
      <dsp:nvSpPr>
        <dsp:cNvPr id="0" name=""/>
        <dsp:cNvSpPr/>
      </dsp:nvSpPr>
      <dsp:spPr>
        <a:xfrm>
          <a:off x="0" y="209"/>
          <a:ext cx="76581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Introductions</a:t>
          </a:r>
        </a:p>
      </dsp:txBody>
      <dsp:txXfrm>
        <a:off x="49347" y="49556"/>
        <a:ext cx="7559406" cy="912186"/>
      </dsp:txXfrm>
    </dsp:sp>
    <dsp:sp modelId="{B3FDCBD4-33DA-4CF0-A0CF-6810D2EA3A3E}">
      <dsp:nvSpPr>
        <dsp:cNvPr id="0" name=""/>
        <dsp:cNvSpPr/>
      </dsp:nvSpPr>
      <dsp:spPr>
        <a:xfrm>
          <a:off x="0" y="1166609"/>
          <a:ext cx="76581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Housing Element Overview/Contents</a:t>
          </a:r>
        </a:p>
      </dsp:txBody>
      <dsp:txXfrm>
        <a:off x="49347" y="1215956"/>
        <a:ext cx="7559406" cy="912186"/>
      </dsp:txXfrm>
    </dsp:sp>
    <dsp:sp modelId="{7A052692-F5B0-4B0E-832B-9CFFF48908E5}">
      <dsp:nvSpPr>
        <dsp:cNvPr id="0" name=""/>
        <dsp:cNvSpPr/>
      </dsp:nvSpPr>
      <dsp:spPr>
        <a:xfrm>
          <a:off x="0" y="2333009"/>
          <a:ext cx="76581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Regional Housing Needs Allocation (RHNA)</a:t>
          </a:r>
        </a:p>
      </dsp:txBody>
      <dsp:txXfrm>
        <a:off x="49347" y="2382356"/>
        <a:ext cx="7559406" cy="912186"/>
      </dsp:txXfrm>
    </dsp:sp>
    <dsp:sp modelId="{C1DC6DA0-FE16-4E71-811B-A7665960BAAB}">
      <dsp:nvSpPr>
        <dsp:cNvPr id="0" name=""/>
        <dsp:cNvSpPr/>
      </dsp:nvSpPr>
      <dsp:spPr>
        <a:xfrm>
          <a:off x="0" y="3499410"/>
          <a:ext cx="76581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Housing Element Background Data  </a:t>
          </a:r>
        </a:p>
      </dsp:txBody>
      <dsp:txXfrm>
        <a:off x="49347" y="3548757"/>
        <a:ext cx="7559406" cy="912186"/>
      </dsp:txXfrm>
    </dsp:sp>
    <dsp:sp modelId="{6B95561E-7D87-43F4-A0EA-9CE7FAA5C409}">
      <dsp:nvSpPr>
        <dsp:cNvPr id="0" name=""/>
        <dsp:cNvSpPr/>
      </dsp:nvSpPr>
      <dsp:spPr>
        <a:xfrm>
          <a:off x="0" y="4665810"/>
          <a:ext cx="76581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Discussion</a:t>
          </a:r>
        </a:p>
      </dsp:txBody>
      <dsp:txXfrm>
        <a:off x="49347" y="4715157"/>
        <a:ext cx="7559406" cy="912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25B2-6A40-4FC1-ADA4-317194188FBD}">
      <dsp:nvSpPr>
        <dsp:cNvPr id="0" name=""/>
        <dsp:cNvSpPr/>
      </dsp:nvSpPr>
      <dsp:spPr>
        <a:xfrm>
          <a:off x="3822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July – September 2022</a:t>
          </a:r>
        </a:p>
      </dsp:txBody>
      <dsp:txXfrm>
        <a:off x="35223" y="587548"/>
        <a:ext cx="1384763" cy="1009301"/>
      </dsp:txXfrm>
    </dsp:sp>
    <dsp:sp modelId="{BD294F33-DE03-4E0B-AC54-9BF67FEEA3E3}">
      <dsp:nvSpPr>
        <dsp:cNvPr id="0" name=""/>
        <dsp:cNvSpPr/>
      </dsp:nvSpPr>
      <dsp:spPr>
        <a:xfrm>
          <a:off x="1596144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596144" y="984499"/>
        <a:ext cx="214818" cy="215398"/>
      </dsp:txXfrm>
    </dsp:sp>
    <dsp:sp modelId="{C192980C-1D14-4BB3-8AF6-EFE7453C7A5D}">
      <dsp:nvSpPr>
        <dsp:cNvPr id="0" name=""/>
        <dsp:cNvSpPr/>
      </dsp:nvSpPr>
      <dsp:spPr>
        <a:xfrm>
          <a:off x="2030414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January 2023</a:t>
          </a:r>
        </a:p>
      </dsp:txBody>
      <dsp:txXfrm>
        <a:off x="2061815" y="587548"/>
        <a:ext cx="1384763" cy="1009301"/>
      </dsp:txXfrm>
    </dsp:sp>
    <dsp:sp modelId="{AECF5E41-5419-4EAE-BFFD-8D1FEA9AF19C}">
      <dsp:nvSpPr>
        <dsp:cNvPr id="0" name=""/>
        <dsp:cNvSpPr/>
      </dsp:nvSpPr>
      <dsp:spPr>
        <a:xfrm>
          <a:off x="3622737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22737" y="984499"/>
        <a:ext cx="214818" cy="215398"/>
      </dsp:txXfrm>
    </dsp:sp>
    <dsp:sp modelId="{57978611-F9AA-4BAC-ACBE-4195E2296E79}">
      <dsp:nvSpPr>
        <dsp:cNvPr id="0" name=""/>
        <dsp:cNvSpPr/>
      </dsp:nvSpPr>
      <dsp:spPr>
        <a:xfrm>
          <a:off x="4057006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February 2023</a:t>
          </a:r>
        </a:p>
      </dsp:txBody>
      <dsp:txXfrm>
        <a:off x="4088407" y="587548"/>
        <a:ext cx="1384763" cy="1009301"/>
      </dsp:txXfrm>
    </dsp:sp>
    <dsp:sp modelId="{FD912E99-068C-4E1A-9F64-755397719D6B}">
      <dsp:nvSpPr>
        <dsp:cNvPr id="0" name=""/>
        <dsp:cNvSpPr/>
      </dsp:nvSpPr>
      <dsp:spPr>
        <a:xfrm>
          <a:off x="5649329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649329" y="984499"/>
        <a:ext cx="214818" cy="215398"/>
      </dsp:txXfrm>
    </dsp:sp>
    <dsp:sp modelId="{2019D471-3AA1-48B7-9E69-9CC46AE15898}">
      <dsp:nvSpPr>
        <dsp:cNvPr id="0" name=""/>
        <dsp:cNvSpPr/>
      </dsp:nvSpPr>
      <dsp:spPr>
        <a:xfrm>
          <a:off x="6083599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February/ March </a:t>
          </a:r>
          <a:br>
            <a:rPr lang="en-US" sz="2000" kern="1200" dirty="0">
              <a:effectLst/>
            </a:rPr>
          </a:br>
          <a:r>
            <a:rPr lang="en-US" sz="2000" kern="1200" dirty="0">
              <a:effectLst/>
            </a:rPr>
            <a:t>2023 </a:t>
          </a:r>
        </a:p>
      </dsp:txBody>
      <dsp:txXfrm>
        <a:off x="6115000" y="587548"/>
        <a:ext cx="1384763" cy="1009301"/>
      </dsp:txXfrm>
    </dsp:sp>
    <dsp:sp modelId="{37DB6090-5C56-4F3C-AF2C-09735B342D10}">
      <dsp:nvSpPr>
        <dsp:cNvPr id="0" name=""/>
        <dsp:cNvSpPr/>
      </dsp:nvSpPr>
      <dsp:spPr>
        <a:xfrm>
          <a:off x="7675921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675921" y="984499"/>
        <a:ext cx="214818" cy="215398"/>
      </dsp:txXfrm>
    </dsp:sp>
    <dsp:sp modelId="{0EA0BCB3-5130-4538-B094-70CC315C5D2B}">
      <dsp:nvSpPr>
        <dsp:cNvPr id="0" name=""/>
        <dsp:cNvSpPr/>
      </dsp:nvSpPr>
      <dsp:spPr>
        <a:xfrm>
          <a:off x="8110191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April – June 2023</a:t>
          </a:r>
        </a:p>
      </dsp:txBody>
      <dsp:txXfrm>
        <a:off x="8141592" y="587548"/>
        <a:ext cx="1384763" cy="1009301"/>
      </dsp:txXfrm>
    </dsp:sp>
    <dsp:sp modelId="{0561936B-7C9A-46A0-AF43-F013F05F9B7A}">
      <dsp:nvSpPr>
        <dsp:cNvPr id="0" name=""/>
        <dsp:cNvSpPr/>
      </dsp:nvSpPr>
      <dsp:spPr>
        <a:xfrm>
          <a:off x="9702513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702513" y="984499"/>
        <a:ext cx="214818" cy="215398"/>
      </dsp:txXfrm>
    </dsp:sp>
    <dsp:sp modelId="{B634397D-2950-4AED-B03B-93E344F04A2B}">
      <dsp:nvSpPr>
        <dsp:cNvPr id="0" name=""/>
        <dsp:cNvSpPr/>
      </dsp:nvSpPr>
      <dsp:spPr>
        <a:xfrm>
          <a:off x="10136783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August – September 2023</a:t>
          </a:r>
        </a:p>
      </dsp:txBody>
      <dsp:txXfrm>
        <a:off x="10168184" y="587548"/>
        <a:ext cx="1384763" cy="1009301"/>
      </dsp:txXfrm>
    </dsp:sp>
    <dsp:sp modelId="{E5F11941-DF65-4B6F-8BEC-FE931830FAAE}">
      <dsp:nvSpPr>
        <dsp:cNvPr id="0" name=""/>
        <dsp:cNvSpPr/>
      </dsp:nvSpPr>
      <dsp:spPr>
        <a:xfrm>
          <a:off x="11729105" y="912700"/>
          <a:ext cx="306883" cy="35899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729105" y="984499"/>
        <a:ext cx="214818" cy="215398"/>
      </dsp:txXfrm>
    </dsp:sp>
    <dsp:sp modelId="{8BC363B3-621A-4415-B263-C7B70810FDDE}">
      <dsp:nvSpPr>
        <dsp:cNvPr id="0" name=""/>
        <dsp:cNvSpPr/>
      </dsp:nvSpPr>
      <dsp:spPr>
        <a:xfrm>
          <a:off x="12163375" y="556147"/>
          <a:ext cx="1447565" cy="10721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December 2023</a:t>
          </a:r>
        </a:p>
      </dsp:txBody>
      <dsp:txXfrm>
        <a:off x="12194776" y="587548"/>
        <a:ext cx="1384763" cy="1009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7F060-5017-4F2F-AEBE-367239B0B16C}">
      <dsp:nvSpPr>
        <dsp:cNvPr id="0" name=""/>
        <dsp:cNvSpPr/>
      </dsp:nvSpPr>
      <dsp:spPr>
        <a:xfrm>
          <a:off x="10384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Outreach</a:t>
          </a:r>
        </a:p>
      </dsp:txBody>
      <dsp:txXfrm>
        <a:off x="52867" y="42489"/>
        <a:ext cx="1365508" cy="3191621"/>
      </dsp:txXfrm>
    </dsp:sp>
    <dsp:sp modelId="{6B1F8D0E-8B2F-4BF0-9656-4F5EBC76495C}">
      <dsp:nvSpPr>
        <dsp:cNvPr id="0" name=""/>
        <dsp:cNvSpPr/>
      </dsp:nvSpPr>
      <dsp:spPr>
        <a:xfrm>
          <a:off x="1605906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05906" y="1530384"/>
        <a:ext cx="215250" cy="215831"/>
      </dsp:txXfrm>
    </dsp:sp>
    <dsp:sp modelId="{49462BD0-56A7-45E0-A8AE-720465F2E455}">
      <dsp:nvSpPr>
        <dsp:cNvPr id="0" name=""/>
        <dsp:cNvSpPr/>
      </dsp:nvSpPr>
      <dsp:spPr>
        <a:xfrm>
          <a:off x="2041049" y="0"/>
          <a:ext cx="1450474" cy="3276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Admin. Draft Housing Element</a:t>
          </a:r>
          <a:endParaRPr lang="en-US" sz="2000" kern="1200" dirty="0"/>
        </a:p>
      </dsp:txBody>
      <dsp:txXfrm>
        <a:off x="2083532" y="42483"/>
        <a:ext cx="1365508" cy="3191634"/>
      </dsp:txXfrm>
    </dsp:sp>
    <dsp:sp modelId="{51DE9889-886E-4416-A340-C142DEFD54D2}">
      <dsp:nvSpPr>
        <dsp:cNvPr id="0" name=""/>
        <dsp:cNvSpPr/>
      </dsp:nvSpPr>
      <dsp:spPr>
        <a:xfrm>
          <a:off x="3636571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36571" y="1530384"/>
        <a:ext cx="215250" cy="215831"/>
      </dsp:txXfrm>
    </dsp:sp>
    <dsp:sp modelId="{C29074E1-6E70-4BA7-8291-3D6D8B8E83B1}">
      <dsp:nvSpPr>
        <dsp:cNvPr id="0" name=""/>
        <dsp:cNvSpPr/>
      </dsp:nvSpPr>
      <dsp:spPr>
        <a:xfrm>
          <a:off x="4071714" y="6"/>
          <a:ext cx="1435041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Public Review Draft Housing Element (30-40 days)</a:t>
          </a:r>
          <a:endParaRPr lang="en-US" sz="2000" kern="1200" dirty="0"/>
        </a:p>
      </dsp:txBody>
      <dsp:txXfrm>
        <a:off x="4113745" y="42037"/>
        <a:ext cx="1350979" cy="3192525"/>
      </dsp:txXfrm>
    </dsp:sp>
    <dsp:sp modelId="{C21F0C55-C397-4547-88C3-FF674BA529FC}">
      <dsp:nvSpPr>
        <dsp:cNvPr id="0" name=""/>
        <dsp:cNvSpPr/>
      </dsp:nvSpPr>
      <dsp:spPr>
        <a:xfrm>
          <a:off x="5651803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651803" y="1530384"/>
        <a:ext cx="215250" cy="215831"/>
      </dsp:txXfrm>
    </dsp:sp>
    <dsp:sp modelId="{28EFEBEC-B4DC-46B1-B784-9B9FD1D094F3}">
      <dsp:nvSpPr>
        <dsp:cNvPr id="0" name=""/>
        <dsp:cNvSpPr/>
      </dsp:nvSpPr>
      <dsp:spPr>
        <a:xfrm>
          <a:off x="6086946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Outreach</a:t>
          </a:r>
          <a:endParaRPr lang="en-US" sz="2000" kern="1200" dirty="0"/>
        </a:p>
      </dsp:txBody>
      <dsp:txXfrm>
        <a:off x="6129429" y="42489"/>
        <a:ext cx="1365508" cy="3191621"/>
      </dsp:txXfrm>
    </dsp:sp>
    <dsp:sp modelId="{C81F672B-BBDD-4120-B1E4-5C1B1F24D66F}">
      <dsp:nvSpPr>
        <dsp:cNvPr id="0" name=""/>
        <dsp:cNvSpPr/>
      </dsp:nvSpPr>
      <dsp:spPr>
        <a:xfrm>
          <a:off x="7682468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682468" y="1530384"/>
        <a:ext cx="215250" cy="215831"/>
      </dsp:txXfrm>
    </dsp:sp>
    <dsp:sp modelId="{827FB8FB-27CD-4760-95D2-D5D16CD995B6}">
      <dsp:nvSpPr>
        <dsp:cNvPr id="0" name=""/>
        <dsp:cNvSpPr/>
      </dsp:nvSpPr>
      <dsp:spPr>
        <a:xfrm>
          <a:off x="8117610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Submit to HCD – 1</a:t>
          </a:r>
          <a:r>
            <a:rPr lang="en-US" sz="2000" kern="1200" baseline="30000" dirty="0">
              <a:effectLst/>
            </a:rPr>
            <a:t>st</a:t>
          </a:r>
          <a:r>
            <a:rPr lang="en-US" sz="2000" kern="1200" dirty="0">
              <a:effectLst/>
            </a:rPr>
            <a:t> Review </a:t>
          </a:r>
          <a:br>
            <a:rPr lang="en-US" sz="2000" kern="1200" dirty="0">
              <a:effectLst/>
            </a:rPr>
          </a:br>
          <a:r>
            <a:rPr lang="en-US" sz="2000" kern="1200" dirty="0">
              <a:effectLst/>
            </a:rPr>
            <a:t>(90 days)</a:t>
          </a:r>
          <a:endParaRPr lang="en-US" sz="2000" kern="1200" dirty="0"/>
        </a:p>
      </dsp:txBody>
      <dsp:txXfrm>
        <a:off x="8160093" y="42489"/>
        <a:ext cx="1365508" cy="3191621"/>
      </dsp:txXfrm>
    </dsp:sp>
    <dsp:sp modelId="{71FE32EF-F77D-47D4-96A4-75078D941F98}">
      <dsp:nvSpPr>
        <dsp:cNvPr id="0" name=""/>
        <dsp:cNvSpPr/>
      </dsp:nvSpPr>
      <dsp:spPr>
        <a:xfrm>
          <a:off x="9713133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713133" y="1530384"/>
        <a:ext cx="215250" cy="215831"/>
      </dsp:txXfrm>
    </dsp:sp>
    <dsp:sp modelId="{713A929A-C60C-4DCF-9444-89FC6B397E8F}">
      <dsp:nvSpPr>
        <dsp:cNvPr id="0" name=""/>
        <dsp:cNvSpPr/>
      </dsp:nvSpPr>
      <dsp:spPr>
        <a:xfrm>
          <a:off x="10148275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</a:rPr>
            <a:t>Submit to HCD – 2</a:t>
          </a:r>
          <a:r>
            <a:rPr lang="en-US" sz="2000" kern="1200" baseline="30000" dirty="0">
              <a:effectLst/>
            </a:rPr>
            <a:t>nd</a:t>
          </a:r>
          <a:r>
            <a:rPr lang="en-US" sz="2000" kern="1200" dirty="0">
              <a:effectLst/>
            </a:rPr>
            <a:t> Review </a:t>
          </a:r>
          <a:br>
            <a:rPr lang="en-US" sz="2000" kern="1200" dirty="0">
              <a:effectLst/>
            </a:rPr>
          </a:br>
          <a:r>
            <a:rPr lang="en-US" sz="2000" kern="1200" dirty="0">
              <a:effectLst/>
            </a:rPr>
            <a:t>(60 days)</a:t>
          </a:r>
          <a:endParaRPr lang="en-US" sz="20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190758" y="42489"/>
        <a:ext cx="1365508" cy="3191621"/>
      </dsp:txXfrm>
    </dsp:sp>
    <dsp:sp modelId="{1A3336C6-AAFB-4BF7-B9DE-AFB1626E8CA0}">
      <dsp:nvSpPr>
        <dsp:cNvPr id="0" name=""/>
        <dsp:cNvSpPr/>
      </dsp:nvSpPr>
      <dsp:spPr>
        <a:xfrm>
          <a:off x="11743798" y="1458441"/>
          <a:ext cx="307500" cy="359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743798" y="1530384"/>
        <a:ext cx="215250" cy="215831"/>
      </dsp:txXfrm>
    </dsp:sp>
    <dsp:sp modelId="{C8E5D1A3-CF45-441E-9522-BBBD3214B79D}">
      <dsp:nvSpPr>
        <dsp:cNvPr id="0" name=""/>
        <dsp:cNvSpPr/>
      </dsp:nvSpPr>
      <dsp:spPr>
        <a:xfrm>
          <a:off x="12178940" y="6"/>
          <a:ext cx="1450474" cy="3276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Adoption Hearings</a:t>
          </a:r>
        </a:p>
      </dsp:txBody>
      <dsp:txXfrm>
        <a:off x="12221423" y="42489"/>
        <a:ext cx="1365508" cy="3191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0.2957</cdr:x>
      <cdr:y>0.8159</cdr:y>
    </cdr:from>
    <cdr:to>
      <cdr:x>0.35385</cdr:x>
      <cdr:y>0.87067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B50A794-AEB7-ED70-3B17-A80B693AA350}"/>
            </a:ext>
          </a:extLst>
        </cdr:cNvPr>
        <cdr:cNvSpPr/>
      </cdr:nvSpPr>
      <cdr:spPr>
        <a:xfrm xmlns:a="http://schemas.openxmlformats.org/drawingml/2006/main">
          <a:off x="4191000" y="5117470"/>
          <a:ext cx="824241" cy="3435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01C5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53110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306220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959331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612441" algn="l" defTabSz="65311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26555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91866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571771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5224882" algn="l" defTabSz="130622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pPr>
                <a:defRPr/>
              </a:pPr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pPr>
                <a:defRPr/>
              </a:pPr>
              <a:t>8/31/2022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24819" y="728538"/>
            <a:ext cx="3560762" cy="2003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2819402"/>
            <a:ext cx="5607050" cy="578008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5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32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2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304800"/>
            <a:ext cx="5607050" cy="8294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234B-540D-40B6-B025-5CA4C3DAA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90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4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86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7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7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42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5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0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234B-540D-40B6-B025-5CA4C3DAA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2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1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68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24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5613" y="728663"/>
            <a:ext cx="3559175" cy="200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766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7903D-43FD-44EB-8A8E-D2518FC59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290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2E7EA-1FFD-447A-863B-0DA79B4CA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1E81F2-3E1C-AF87-F40E-FF68D38814D8}"/>
              </a:ext>
            </a:extLst>
          </p:cNvPr>
          <p:cNvSpPr/>
          <p:nvPr userDrawn="1"/>
        </p:nvSpPr>
        <p:spPr>
          <a:xfrm>
            <a:off x="7239000" y="4419600"/>
            <a:ext cx="1752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0ABB40A-2372-CCBC-8F01-B7A248A3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0748"/>
          <a:stretch/>
        </p:blipFill>
        <p:spPr>
          <a:xfrm>
            <a:off x="7467600" y="4267200"/>
            <a:ext cx="131834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286675"/>
            <a:ext cx="13176901" cy="100143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618" y="1497830"/>
            <a:ext cx="13176900" cy="5602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B427-111D-462B-B9B3-BED05ACBD15A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302840" y="628119"/>
            <a:ext cx="8787840" cy="698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302840" y="1459860"/>
            <a:ext cx="9812160" cy="56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731502" lvl="0" indent="-609584">
              <a:spcBef>
                <a:spcPts val="960"/>
              </a:spcBef>
              <a:spcAft>
                <a:spcPts val="0"/>
              </a:spcAft>
              <a:buSzPts val="2400"/>
              <a:buChar char="▰"/>
              <a:defRPr/>
            </a:lvl1pPr>
            <a:lvl2pPr marL="1463004" lvl="1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2pPr>
            <a:lvl3pPr marL="2194505" lvl="2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3pPr>
            <a:lvl4pPr marL="2926007" lvl="3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4pPr>
            <a:lvl5pPr marL="3657509" lvl="4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5pPr>
            <a:lvl6pPr marL="4389011" lvl="5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6pPr>
            <a:lvl7pPr marL="5120512" lvl="6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7pPr>
            <a:lvl8pPr marL="5852014" lvl="7" indent="-609584">
              <a:spcBef>
                <a:spcPts val="1600"/>
              </a:spcBef>
              <a:spcAft>
                <a:spcPts val="0"/>
              </a:spcAft>
              <a:buSzPts val="2400"/>
              <a:buChar char="▻"/>
              <a:defRPr/>
            </a:lvl8pPr>
            <a:lvl9pPr marL="6583516" lvl="8" indent="-609584">
              <a:spcBef>
                <a:spcPts val="1600"/>
              </a:spcBef>
              <a:spcAft>
                <a:spcPts val="1600"/>
              </a:spcAft>
              <a:buSzPts val="2400"/>
              <a:buChar char="▻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2188800" y="7418400"/>
            <a:ext cx="2379840" cy="504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6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621D-F6CF-4F2E-849E-8CFB80FD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 dirty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28" r:id="rId3"/>
    <p:sldLayoutId id="2147483692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12" r:id="rId19"/>
    <p:sldLayoutId id="2147483727" r:id="rId20"/>
    <p:sldLayoutId id="2147483697" r:id="rId21"/>
    <p:sldLayoutId id="2147483729" r:id="rId22"/>
    <p:sldLayoutId id="2147483730" r:id="rId23"/>
    <p:sldLayoutId id="2147483731" r:id="rId24"/>
  </p:sldLayoutIdLst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5094-B042-06A3-2216-31F302118CF8}"/>
              </a:ext>
            </a:extLst>
          </p:cNvPr>
          <p:cNvSpPr txBox="1">
            <a:spLocks/>
          </p:cNvSpPr>
          <p:nvPr/>
        </p:nvSpPr>
        <p:spPr bwMode="auto">
          <a:xfrm>
            <a:off x="3657600" y="0"/>
            <a:ext cx="1098154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3E72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b="0" dirty="0">
                <a:solidFill>
                  <a:schemeClr val="bg1"/>
                </a:solidFill>
              </a:rPr>
              <a:t>Fresno County Multi-Jurisdictional 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Housing Element Update</a:t>
            </a:r>
          </a:p>
          <a:p>
            <a:pPr>
              <a:spcAft>
                <a:spcPts val="1200"/>
              </a:spcAft>
            </a:pPr>
            <a:r>
              <a:rPr lang="en-US" sz="6000" i="0" dirty="0">
                <a:solidFill>
                  <a:srgbClr val="01B1EA"/>
                </a:solidFill>
              </a:rPr>
              <a:t>Community </a:t>
            </a:r>
            <a:r>
              <a:rPr lang="en-US" sz="6000" dirty="0">
                <a:solidFill>
                  <a:srgbClr val="01B1EA"/>
                </a:solidFill>
              </a:rPr>
              <a:t>Workshop </a:t>
            </a:r>
            <a:endParaRPr lang="en-US" sz="6000" i="0" dirty="0">
              <a:solidFill>
                <a:srgbClr val="01B1EA"/>
              </a:solidFill>
            </a:endParaRPr>
          </a:p>
          <a:p>
            <a:r>
              <a:rPr lang="en-US" sz="2400" b="0" i="0" dirty="0">
                <a:solidFill>
                  <a:srgbClr val="01B1EA"/>
                </a:solidFill>
              </a:rPr>
              <a:t>August 31, 2022</a:t>
            </a:r>
          </a:p>
        </p:txBody>
      </p:sp>
    </p:spTree>
    <p:extLst>
      <p:ext uri="{BB962C8B-B14F-4D97-AF65-F5344CB8AC3E}">
        <p14:creationId xmlns:p14="http://schemas.microsoft.com/office/powerpoint/2010/main" val="24886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C13-7C6E-47E6-B0C3-C3139C39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/>
              <a:t>How is the RHNA Determined?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8D7A-0F82-4553-B598-4F379601BAD2}"/>
              </a:ext>
            </a:extLst>
          </p:cNvPr>
          <p:cNvSpPr txBox="1"/>
          <p:nvPr/>
        </p:nvSpPr>
        <p:spPr>
          <a:xfrm>
            <a:off x="468453" y="1493090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State Role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87CE-C014-4120-B9A8-5527229D15A5}"/>
              </a:ext>
            </a:extLst>
          </p:cNvPr>
          <p:cNvSpPr txBox="1"/>
          <p:nvPr/>
        </p:nvSpPr>
        <p:spPr>
          <a:xfrm>
            <a:off x="533400" y="2198652"/>
            <a:ext cx="3749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The State projects future housing needs at various income levels and allocates units to COGs Statewide</a:t>
            </a: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A38DCD3-8519-4F7A-9822-4306931E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5058440"/>
            <a:ext cx="2133600" cy="2133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8A470DB-AFDC-4FDC-83BC-907E9A9BEB27}"/>
              </a:ext>
            </a:extLst>
          </p:cNvPr>
          <p:cNvSpPr/>
          <p:nvPr/>
        </p:nvSpPr>
        <p:spPr>
          <a:xfrm rot="16200000">
            <a:off x="4727314" y="2265847"/>
            <a:ext cx="457200" cy="1188720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5D75-76FA-408D-B8F5-4E66AC5D2724}"/>
              </a:ext>
            </a:extLst>
          </p:cNvPr>
          <p:cNvSpPr txBox="1"/>
          <p:nvPr/>
        </p:nvSpPr>
        <p:spPr>
          <a:xfrm>
            <a:off x="5638800" y="1493092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Regional Role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BE12-D0D6-4334-80DC-12EC0918A445}"/>
              </a:ext>
            </a:extLst>
          </p:cNvPr>
          <p:cNvSpPr txBox="1"/>
          <p:nvPr/>
        </p:nvSpPr>
        <p:spPr>
          <a:xfrm>
            <a:off x="5638800" y="2198652"/>
            <a:ext cx="3749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The COG develops a methodology to distribute housing needs to each jurisdiction; methodology approved by HCD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FF091-4365-4528-B14D-BC4AB60AC093}"/>
              </a:ext>
            </a:extLst>
          </p:cNvPr>
          <p:cNvSpPr txBox="1"/>
          <p:nvPr/>
        </p:nvSpPr>
        <p:spPr>
          <a:xfrm>
            <a:off x="5410200" y="4313685"/>
            <a:ext cx="4323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4A7E6"/>
                </a:solidFill>
              </a:rPr>
              <a:t>Fresno COG RHNA = 58,298</a:t>
            </a:r>
          </a:p>
          <a:p>
            <a:pPr algn="ctr"/>
            <a:r>
              <a:rPr lang="en-US" sz="2000" b="1" dirty="0">
                <a:solidFill>
                  <a:srgbClr val="74A7E6"/>
                </a:solidFill>
              </a:rPr>
              <a:t>Adopted June 2022</a:t>
            </a: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7776B2A-E6EA-488B-8BF3-0BD10370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5553" y="4897992"/>
            <a:ext cx="2255533" cy="225553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37301FC-C11E-4271-A707-EED91CA4543B}"/>
              </a:ext>
            </a:extLst>
          </p:cNvPr>
          <p:cNvSpPr/>
          <p:nvPr/>
        </p:nvSpPr>
        <p:spPr>
          <a:xfrm rot="16200000">
            <a:off x="9837420" y="2283209"/>
            <a:ext cx="457200" cy="1188720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457B6-6BBC-4C25-996E-4D9698D72CCE}"/>
              </a:ext>
            </a:extLst>
          </p:cNvPr>
          <p:cNvSpPr txBox="1"/>
          <p:nvPr/>
        </p:nvSpPr>
        <p:spPr>
          <a:xfrm>
            <a:off x="10744200" y="1493091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Local Role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CEBA-654F-44D9-AA49-4599AE357E0C}"/>
              </a:ext>
            </a:extLst>
          </p:cNvPr>
          <p:cNvSpPr txBox="1"/>
          <p:nvPr/>
        </p:nvSpPr>
        <p:spPr>
          <a:xfrm>
            <a:off x="10744200" y="2198652"/>
            <a:ext cx="374904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Cities and counties are allocated units.  They must then find ways to accommodate – enough land at appropriate densities </a:t>
            </a:r>
          </a:p>
        </p:txBody>
      </p:sp>
      <p:pic>
        <p:nvPicPr>
          <p:cNvPr id="15" name="Graphic 14" descr="Neighborhood outline">
            <a:extLst>
              <a:ext uri="{FF2B5EF4-FFF2-40B4-BE49-F238E27FC236}">
                <a16:creationId xmlns:a16="http://schemas.microsoft.com/office/drawing/2014/main" id="{D42B05F7-C186-4B0C-BD5C-C3116B6E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5761" y="4691280"/>
            <a:ext cx="2332562" cy="2332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F486D-EE20-E466-EFB6-6192C38A6367}"/>
              </a:ext>
            </a:extLst>
          </p:cNvPr>
          <p:cNvSpPr txBox="1"/>
          <p:nvPr/>
        </p:nvSpPr>
        <p:spPr>
          <a:xfrm>
            <a:off x="474315" y="4460448"/>
            <a:ext cx="448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4A7E6"/>
                </a:solidFill>
              </a:rPr>
              <a:t>Total RHNA = 2,502,971</a:t>
            </a:r>
          </a:p>
        </p:txBody>
      </p:sp>
    </p:spTree>
    <p:extLst>
      <p:ext uri="{BB962C8B-B14F-4D97-AF65-F5344CB8AC3E}">
        <p14:creationId xmlns:p14="http://schemas.microsoft.com/office/powerpoint/2010/main" val="289767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F40320-BCD3-4B32-91B3-ECF18CBB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/>
              <a:t>Fresno COG RHNA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956D22D-C358-4E5F-B61C-4C05C30EB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987184"/>
              </p:ext>
            </p:extLst>
          </p:nvPr>
        </p:nvGraphicFramePr>
        <p:xfrm>
          <a:off x="381000" y="1354996"/>
          <a:ext cx="8482268" cy="689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296A9-4FC6-4B1B-B3E8-E57D7A80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32716"/>
              </p:ext>
            </p:extLst>
          </p:nvPr>
        </p:nvGraphicFramePr>
        <p:xfrm>
          <a:off x="8887524" y="502920"/>
          <a:ext cx="5361876" cy="6650655"/>
        </p:xfrm>
        <a:graphic>
          <a:graphicData uri="http://schemas.openxmlformats.org/drawingml/2006/table">
            <a:tbl>
              <a:tblPr/>
              <a:tblGrid>
                <a:gridCol w="2019409">
                  <a:extLst>
                    <a:ext uri="{9D8B030D-6E8A-4147-A177-3AD203B41FA5}">
                      <a16:colId xmlns:a16="http://schemas.microsoft.com/office/drawing/2014/main" val="2214123363"/>
                    </a:ext>
                  </a:extLst>
                </a:gridCol>
                <a:gridCol w="1555175">
                  <a:extLst>
                    <a:ext uri="{9D8B030D-6E8A-4147-A177-3AD203B41FA5}">
                      <a16:colId xmlns:a16="http://schemas.microsoft.com/office/drawing/2014/main" val="922975233"/>
                    </a:ext>
                  </a:extLst>
                </a:gridCol>
                <a:gridCol w="1787292">
                  <a:extLst>
                    <a:ext uri="{9D8B030D-6E8A-4147-A177-3AD203B41FA5}">
                      <a16:colId xmlns:a16="http://schemas.microsoft.com/office/drawing/2014/main" val="3915257782"/>
                    </a:ext>
                  </a:extLst>
                </a:gridCol>
              </a:tblGrid>
              <a:tr h="1002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Jurisdiction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RHNA Allocation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RHNA Allocation Percentage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0985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Clovis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9948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Coalinga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8285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Firebaugh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35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Fowler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6077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Fresno City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1839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560184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Kerman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23894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Kingsburg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050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Mendota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68829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Orange Cove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759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Parlier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325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Reedley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908342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2053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Joaquin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16521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Selma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05873"/>
                  </a:ext>
                </a:extLst>
              </a:tr>
              <a:tr h="611073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Unincorporated Fresno County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4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0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DD54-34CD-27DF-14C7-CDA5CE27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480" dirty="0"/>
              <a:t>Fresno (city) RHNA by Income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92429-0973-4E6B-D870-0642F960F5CA}"/>
              </a:ext>
            </a:extLst>
          </p:cNvPr>
          <p:cNvSpPr txBox="1"/>
          <p:nvPr/>
        </p:nvSpPr>
        <p:spPr>
          <a:xfrm>
            <a:off x="10667780" y="2255079"/>
            <a:ext cx="3237461" cy="1421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1C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Total of </a:t>
            </a:r>
            <a:r>
              <a:rPr lang="en-US" sz="2880" b="1" dirty="0"/>
              <a:t>15,324</a:t>
            </a:r>
            <a:r>
              <a:rPr lang="en-US" sz="2880" dirty="0"/>
              <a:t> Lower-Income Units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9111D-BADA-A5BF-EDA1-16B0922B90AB}"/>
              </a:ext>
            </a:extLst>
          </p:cNvPr>
          <p:cNvSpPr txBox="1"/>
          <p:nvPr/>
        </p:nvSpPr>
        <p:spPr>
          <a:xfrm>
            <a:off x="10744200" y="4953000"/>
            <a:ext cx="3237461" cy="2217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40" dirty="0"/>
              <a:t>In comparison: </a:t>
            </a:r>
          </a:p>
          <a:p>
            <a:pPr marL="731502" indent="-609584" defTabSz="1097280">
              <a:lnSpc>
                <a:spcPct val="90000"/>
              </a:lnSpc>
              <a:spcBef>
                <a:spcPts val="960"/>
              </a:spcBef>
              <a:buClr>
                <a:schemeClr val="accent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640" dirty="0"/>
              <a:t>City of Clovis</a:t>
            </a:r>
            <a:br>
              <a:rPr lang="en-US" sz="2640" dirty="0"/>
            </a:br>
            <a:r>
              <a:rPr lang="en-US" sz="2640" dirty="0"/>
              <a:t>RHNA: 8,977</a:t>
            </a:r>
          </a:p>
          <a:p>
            <a:pPr marL="731502" indent="-609584" defTabSz="1097280">
              <a:lnSpc>
                <a:spcPct val="90000"/>
              </a:lnSpc>
              <a:spcBef>
                <a:spcPts val="960"/>
              </a:spcBef>
              <a:buClr>
                <a:schemeClr val="accent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sz="2640" dirty="0"/>
              <a:t>Fresno County RHNA: 2,350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69CB0E-87C4-72E6-7477-5DBD46FFF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479437"/>
              </p:ext>
            </p:extLst>
          </p:nvPr>
        </p:nvGraphicFramePr>
        <p:xfrm>
          <a:off x="743242" y="1371600"/>
          <a:ext cx="9589211" cy="50652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79535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2980654597"/>
                    </a:ext>
                  </a:extLst>
                </a:gridCol>
                <a:gridCol w="2169892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</a:tblGrid>
              <a:tr h="83125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2015-2023 RHNA </a:t>
                      </a:r>
                      <a:r>
                        <a:rPr lang="en-US" sz="2000" dirty="0"/>
                        <a:t>(units) </a:t>
                      </a:r>
                      <a:endParaRPr lang="en-US" sz="2800" dirty="0"/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2023-2031 RHNA </a:t>
                      </a:r>
                      <a:r>
                        <a:rPr lang="en-US" sz="2000" dirty="0"/>
                        <a:t>(units) </a:t>
                      </a:r>
                      <a:endParaRPr lang="en-US" sz="2800" dirty="0"/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Percent Increase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97593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/>
                        <a:t>Very Low Income </a:t>
                      </a:r>
                    </a:p>
                    <a:p>
                      <a:r>
                        <a:rPr lang="en-US" sz="2400" dirty="0"/>
                        <a:t>(&lt;50% of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36618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/>
                        <a:t>Low Income </a:t>
                      </a:r>
                    </a:p>
                    <a:p>
                      <a:r>
                        <a:rPr lang="en-US" sz="2400" dirty="0"/>
                        <a:t>(51-80% of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/>
                        <a:t>Moderate Income </a:t>
                      </a:r>
                    </a:p>
                    <a:p>
                      <a:r>
                        <a:rPr lang="en-US" sz="2400" dirty="0"/>
                        <a:t>(81-120% of AMI)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769677">
                <a:tc>
                  <a:txBody>
                    <a:bodyPr/>
                    <a:lstStyle/>
                    <a:p>
                      <a:r>
                        <a:rPr lang="en-US" sz="2400" dirty="0"/>
                        <a:t>Above Moderate Income </a:t>
                      </a:r>
                    </a:p>
                    <a:p>
                      <a:r>
                        <a:rPr lang="en-US" sz="2400" dirty="0"/>
                        <a:t>(&gt;120% of AMI) 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15,904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  <a:tr h="462748">
                <a:tc>
                  <a:txBody>
                    <a:bodyPr/>
                    <a:lstStyle/>
                    <a:p>
                      <a:r>
                        <a:rPr lang="en-US" sz="2400" b="1"/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23,565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36,866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7735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B50A794-AEB7-ED70-3B17-A80B693AA350}"/>
              </a:ext>
            </a:extLst>
          </p:cNvPr>
          <p:cNvSpPr/>
          <p:nvPr/>
        </p:nvSpPr>
        <p:spPr>
          <a:xfrm>
            <a:off x="725159" y="2331279"/>
            <a:ext cx="9589211" cy="1631121"/>
          </a:xfrm>
          <a:prstGeom prst="rect">
            <a:avLst/>
          </a:prstGeom>
          <a:noFill/>
          <a:ln w="38100">
            <a:solidFill>
              <a:srgbClr val="01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69047-4C25-DB1A-7A01-8C2DBA9ADCDD}"/>
              </a:ext>
            </a:extLst>
          </p:cNvPr>
          <p:cNvSpPr txBox="1"/>
          <p:nvPr/>
        </p:nvSpPr>
        <p:spPr>
          <a:xfrm>
            <a:off x="725159" y="6705600"/>
            <a:ext cx="958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1D448F"/>
                </a:solidFill>
                <a:latin typeface="+mn-lt"/>
              </a:rPr>
              <a:t>2022 Fresno County Area Median Income (AMI) for a 4-person household = $80,300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C06D4-927D-C43D-2594-B7CB2EF8AEFB}"/>
              </a:ext>
            </a:extLst>
          </p:cNvPr>
          <p:cNvSpPr txBox="1"/>
          <p:nvPr/>
        </p:nvSpPr>
        <p:spPr>
          <a:xfrm>
            <a:off x="11582400" y="7403143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HCD 2022 Income Limits; FCOG RHNA Methodology, July 2022. </a:t>
            </a:r>
          </a:p>
        </p:txBody>
      </p:sp>
    </p:spTree>
    <p:extLst>
      <p:ext uri="{BB962C8B-B14F-4D97-AF65-F5344CB8AC3E}">
        <p14:creationId xmlns:p14="http://schemas.microsoft.com/office/powerpoint/2010/main" val="272924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45995"/>
            <a:ext cx="12725400" cy="2031325"/>
          </a:xfrm>
        </p:spPr>
        <p:txBody>
          <a:bodyPr/>
          <a:lstStyle/>
          <a:p>
            <a:r>
              <a:rPr lang="en-US" sz="6600" dirty="0"/>
              <a:t>Housing Element Background Data</a:t>
            </a:r>
          </a:p>
        </p:txBody>
      </p:sp>
    </p:spTree>
    <p:extLst>
      <p:ext uri="{BB962C8B-B14F-4D97-AF65-F5344CB8AC3E}">
        <p14:creationId xmlns:p14="http://schemas.microsoft.com/office/powerpoint/2010/main" val="425673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D27F-4303-4F6C-B975-373289A4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/>
              <a:t>Households by Income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A644B-1076-4DD0-B738-FB2B3A8B5D25}"/>
              </a:ext>
            </a:extLst>
          </p:cNvPr>
          <p:cNvSpPr txBox="1"/>
          <p:nvPr/>
        </p:nvSpPr>
        <p:spPr>
          <a:xfrm>
            <a:off x="11582400" y="7403143"/>
            <a:ext cx="2590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280BFA-7C97-4696-A50F-3B8BBCC74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080401"/>
              </p:ext>
            </p:extLst>
          </p:nvPr>
        </p:nvGraphicFramePr>
        <p:xfrm>
          <a:off x="304800" y="1130930"/>
          <a:ext cx="14173200" cy="627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865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C57C-A92E-4425-B8DE-BCE9B3BF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/>
              <a:t>How Affordable is Fresno County?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1AA6B-B187-4BE4-B98F-9F10096C8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7146"/>
              </p:ext>
            </p:extLst>
          </p:nvPr>
        </p:nvGraphicFramePr>
        <p:xfrm>
          <a:off x="533400" y="1491169"/>
          <a:ext cx="6265400" cy="53309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9600">
                  <a:extLst>
                    <a:ext uri="{9D8B030D-6E8A-4147-A177-3AD203B41FA5}">
                      <a16:colId xmlns:a16="http://schemas.microsoft.com/office/drawing/2014/main" val="292501318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469138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1956733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6486175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15855775"/>
                    </a:ext>
                  </a:extLst>
                </a:gridCol>
              </a:tblGrid>
              <a:tr h="91494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May 2021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% Change Year to Year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25582"/>
                  </a:ext>
                </a:extLst>
              </a:tr>
              <a:tr h="370445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Fresno County (countywide)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$346,500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08688"/>
                  </a:ext>
                </a:extLst>
              </a:tr>
              <a:tr h="24438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Coalinga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22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Firebaugh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43904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Fowler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$404,750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64158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Fresno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$389,500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0513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Kerman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$328,000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807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Kingsburg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$451,000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042990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Mendota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$193,500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9283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Parlier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$267,500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$283,500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6007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Reedley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$305,000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9557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Sanger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$371,000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5636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Selma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$272,500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624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D536E5-DCE2-49A3-8D04-5D9110561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48594"/>
              </p:ext>
            </p:extLst>
          </p:nvPr>
        </p:nvGraphicFramePr>
        <p:xfrm>
          <a:off x="7241528" y="5054760"/>
          <a:ext cx="6784324" cy="1458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0527">
                  <a:extLst>
                    <a:ext uri="{9D8B030D-6E8A-4147-A177-3AD203B41FA5}">
                      <a16:colId xmlns:a16="http://schemas.microsoft.com/office/drawing/2014/main" val="2885266559"/>
                    </a:ext>
                  </a:extLst>
                </a:gridCol>
                <a:gridCol w="2425174">
                  <a:extLst>
                    <a:ext uri="{9D8B030D-6E8A-4147-A177-3AD203B41FA5}">
                      <a16:colId xmlns:a16="http://schemas.microsoft.com/office/drawing/2014/main" val="4159874199"/>
                    </a:ext>
                  </a:extLst>
                </a:gridCol>
                <a:gridCol w="2278623">
                  <a:extLst>
                    <a:ext uri="{9D8B030D-6E8A-4147-A177-3AD203B41FA5}">
                      <a16:colId xmlns:a16="http://schemas.microsoft.com/office/drawing/2014/main" val="3189967094"/>
                    </a:ext>
                  </a:extLst>
                </a:gridCol>
              </a:tblGrid>
              <a:tr h="38704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Jurisdiction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Units Sold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Average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0601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*Huron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$201,676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06788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*Orange Cove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$329,796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24063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*San Joaquin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$304,931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5AC15C-00E1-468B-AE70-8A25909A92A0}"/>
              </a:ext>
            </a:extLst>
          </p:cNvPr>
          <p:cNvSpPr txBox="1"/>
          <p:nvPr/>
        </p:nvSpPr>
        <p:spPr>
          <a:xfrm>
            <a:off x="7374876" y="6595646"/>
            <a:ext cx="5752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* Data gathered from survey of Zillow and Redfin</a:t>
            </a:r>
            <a:endParaRPr lang="en-US" sz="1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EE222-E3EF-48E8-8CD4-D3A2AE727522}"/>
              </a:ext>
            </a:extLst>
          </p:cNvPr>
          <p:cNvSpPr txBox="1"/>
          <p:nvPr/>
        </p:nvSpPr>
        <p:spPr>
          <a:xfrm>
            <a:off x="8991600" y="7424822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 CoreLogic, California Home Sale Activity by City </a:t>
            </a:r>
            <a:br>
              <a:rPr lang="en-US" sz="1600" i="1" dirty="0">
                <a:solidFill>
                  <a:schemeClr val="bg1"/>
                </a:solidFill>
                <a:latin typeface="+mn-lt"/>
              </a:rPr>
            </a:br>
            <a:r>
              <a:rPr lang="en-US" sz="1600" i="1" dirty="0">
                <a:solidFill>
                  <a:schemeClr val="bg1"/>
                </a:solidFill>
                <a:latin typeface="+mn-lt"/>
              </a:rPr>
              <a:t>(May 2022) and Redfin and Zillow, 2021- 2022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F4426E-23A3-3743-65BE-6D34D1E82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86397"/>
              </p:ext>
            </p:extLst>
          </p:nvPr>
        </p:nvGraphicFramePr>
        <p:xfrm>
          <a:off x="7241526" y="1490629"/>
          <a:ext cx="6784326" cy="31857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91291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64769685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948467611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254501083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546866859"/>
                    </a:ext>
                  </a:extLst>
                </a:gridCol>
              </a:tblGrid>
              <a:tr h="838740"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May 2021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% Change Year to Year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2266"/>
                  </a:ext>
                </a:extLst>
              </a:tr>
              <a:tr h="334207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Unincorporated Fresno County Areas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03510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Caruthers</a:t>
                      </a:r>
                    </a:p>
                  </a:txBody>
                  <a:tcPr marL="182880" marR="1828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$418,00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807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 Friant </a:t>
                      </a:r>
                    </a:p>
                  </a:txBody>
                  <a:tcPr marL="182880" marR="18288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$506,500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9271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Prather </a:t>
                      </a:r>
                    </a:p>
                  </a:txBody>
                  <a:tcPr marL="274320" marR="27432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$369,000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4837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Riverdale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85769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Shaver Lake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81313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Squaw Valley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$271,500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3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21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F78A48C-2F62-2EAA-C081-80D31C59C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1" b="7086"/>
          <a:stretch/>
        </p:blipFill>
        <p:spPr>
          <a:xfrm>
            <a:off x="280555" y="1376545"/>
            <a:ext cx="10910374" cy="5476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D126F-B4EC-FD62-FE85-DF044C2D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dirty="0"/>
              <a:t>Rent Trends in Fresno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77517-8378-EFAA-9C7E-C686E4A6FE3B}"/>
              </a:ext>
            </a:extLst>
          </p:cNvPr>
          <p:cNvSpPr txBox="1"/>
          <p:nvPr/>
        </p:nvSpPr>
        <p:spPr>
          <a:xfrm>
            <a:off x="9753600" y="7424822"/>
            <a:ext cx="4876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 California Housing Partnership, 2022.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2D7DB-2077-6B19-3027-FE019B4483DC}"/>
              </a:ext>
            </a:extLst>
          </p:cNvPr>
          <p:cNvSpPr txBox="1"/>
          <p:nvPr/>
        </p:nvSpPr>
        <p:spPr>
          <a:xfrm>
            <a:off x="11190929" y="3268413"/>
            <a:ext cx="31589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1B1EA"/>
                </a:solidFill>
                <a:latin typeface="+mn-lt"/>
              </a:rPr>
              <a:t>Asking rents in Fresno County </a:t>
            </a:r>
            <a:r>
              <a:rPr lang="en-US" sz="2600" b="1" dirty="0">
                <a:solidFill>
                  <a:srgbClr val="01B1EA"/>
                </a:solidFill>
                <a:latin typeface="+mn-lt"/>
              </a:rPr>
              <a:t>increased by 10.7%</a:t>
            </a:r>
            <a:r>
              <a:rPr lang="en-US" sz="2600" dirty="0">
                <a:solidFill>
                  <a:srgbClr val="01B1EA"/>
                </a:solidFill>
                <a:latin typeface="+mn-lt"/>
              </a:rPr>
              <a:t> between Q4 2020 and Q4 2021.</a:t>
            </a:r>
          </a:p>
        </p:txBody>
      </p:sp>
    </p:spTree>
    <p:extLst>
      <p:ext uri="{BB962C8B-B14F-4D97-AF65-F5344CB8AC3E}">
        <p14:creationId xmlns:p14="http://schemas.microsoft.com/office/powerpoint/2010/main" val="323449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9858-5B53-4287-992D-73D8ACEA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/>
              <a:t>Who is Affected by High Prices in Fresno (city)?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67682-BFAF-4AA0-9856-D0832C15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180280"/>
            <a:ext cx="9936480" cy="137160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500" dirty="0"/>
              <a:t>Housing Cost Burden refers to households overpaying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 dirty="0"/>
              <a:t>Cost Burdened =  Paying more than 30%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 dirty="0"/>
              <a:t>Severely Cost Burdened = Paying more than 50% for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32AD3-0CA7-4127-A8FD-BF4D2F917B17}"/>
              </a:ext>
            </a:extLst>
          </p:cNvPr>
          <p:cNvSpPr txBox="1"/>
          <p:nvPr/>
        </p:nvSpPr>
        <p:spPr>
          <a:xfrm>
            <a:off x="9144000" y="7391400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2014-2018 CHAS and California Housing Partnership, 2022.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C2283AC-B288-A7F0-E9B6-AB097071D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218008"/>
              </p:ext>
            </p:extLst>
          </p:nvPr>
        </p:nvGraphicFramePr>
        <p:xfrm>
          <a:off x="731520" y="2616465"/>
          <a:ext cx="6966910" cy="453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03BBE73E-A7A1-34F6-9A4E-A0F342A43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22" b="8423"/>
          <a:stretch/>
        </p:blipFill>
        <p:spPr>
          <a:xfrm>
            <a:off x="8534400" y="1714571"/>
            <a:ext cx="5168590" cy="55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5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F575-39D4-4896-A75E-ADDFDC8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/>
              <a:t>Housing Types in Fresno (city) </a:t>
            </a:r>
          </a:p>
        </p:txBody>
      </p:sp>
      <p:pic>
        <p:nvPicPr>
          <p:cNvPr id="8" name="Picture 7" descr="A picture containing outdoor, building, sky, ground&#10;&#10;Description automatically generated">
            <a:extLst>
              <a:ext uri="{FF2B5EF4-FFF2-40B4-BE49-F238E27FC236}">
                <a16:creationId xmlns:a16="http://schemas.microsoft.com/office/drawing/2014/main" id="{7968192D-6C13-21CF-C355-9FF58552A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3" y="1636630"/>
            <a:ext cx="5802197" cy="496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78185A-979A-512A-6AD9-4E5952E01896}"/>
              </a:ext>
            </a:extLst>
          </p:cNvPr>
          <p:cNvSpPr txBox="1"/>
          <p:nvPr/>
        </p:nvSpPr>
        <p:spPr>
          <a:xfrm>
            <a:off x="9144000" y="7391400"/>
            <a:ext cx="4038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+mn-lt"/>
              </a:rPr>
              <a:t>Source: Department of Finance, 2022.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FA86AD-3158-1997-7E26-C4636E615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438375"/>
              </p:ext>
            </p:extLst>
          </p:nvPr>
        </p:nvGraphicFramePr>
        <p:xfrm>
          <a:off x="457201" y="1524000"/>
          <a:ext cx="7010400" cy="5563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309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DD10-4789-41A8-A0FE-1D2C59C7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sz="4400" dirty="0"/>
              <a:t>Residents Experiencing Homelessness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F31F9-EB45-440D-93F2-E8AED76F5FEE}"/>
              </a:ext>
            </a:extLst>
          </p:cNvPr>
          <p:cNvSpPr txBox="1"/>
          <p:nvPr/>
        </p:nvSpPr>
        <p:spPr>
          <a:xfrm>
            <a:off x="9372600" y="7459816"/>
            <a:ext cx="4191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50" i="1" dirty="0">
                <a:solidFill>
                  <a:schemeClr val="bg1"/>
                </a:solidFill>
                <a:latin typeface="+mn-lt"/>
                <a:cs typeface="Century Gothic"/>
              </a:rPr>
              <a:t>Source: Fresno-Madera Continuum of Care, Point in Time Count, 2022.</a:t>
            </a:r>
            <a:endParaRPr lang="en-US" sz="14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527876-E1D2-2B41-E583-555B84E44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3764280" cy="5690236"/>
          </a:xfrm>
        </p:spPr>
        <p:txBody>
          <a:bodyPr/>
          <a:lstStyle/>
          <a:p>
            <a:r>
              <a:rPr lang="en-US" dirty="0"/>
              <a:t>4,216 people </a:t>
            </a:r>
            <a:r>
              <a:rPr lang="en-US" b="0" dirty="0"/>
              <a:t>experienced homelessness in Fresno and Madera counties in 2022</a:t>
            </a:r>
          </a:p>
          <a:p>
            <a:r>
              <a:rPr lang="en-US" b="0" dirty="0"/>
              <a:t>Most live in the city of Fresno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F3DD85-EEB6-1CB0-157C-788877FA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19672"/>
              </p:ext>
            </p:extLst>
          </p:nvPr>
        </p:nvGraphicFramePr>
        <p:xfrm>
          <a:off x="5212534" y="4479472"/>
          <a:ext cx="8259626" cy="27595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3794">
                  <a:extLst>
                    <a:ext uri="{9D8B030D-6E8A-4147-A177-3AD203B41FA5}">
                      <a16:colId xmlns:a16="http://schemas.microsoft.com/office/drawing/2014/main" val="42013485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43365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76741611"/>
                    </a:ext>
                  </a:extLst>
                </a:gridCol>
                <a:gridCol w="2999232">
                  <a:extLst>
                    <a:ext uri="{9D8B030D-6E8A-4147-A177-3AD203B41FA5}">
                      <a16:colId xmlns:a16="http://schemas.microsoft.com/office/drawing/2014/main" val="2696823812"/>
                    </a:ext>
                  </a:extLst>
                </a:gridCol>
              </a:tblGrid>
              <a:tr h="5274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Unsheltered</a:t>
                      </a: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Sheltered</a:t>
                      </a: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% Total Population Experiencing Homeless</a:t>
                      </a:r>
                    </a:p>
                  </a:txBody>
                  <a:tcPr marL="274320" marR="27432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199901"/>
                  </a:ext>
                </a:extLst>
              </a:tr>
              <a:tr h="4608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Fresno City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5315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Fresno County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117693"/>
                  </a:ext>
                </a:extLst>
              </a:tr>
              <a:tr h="502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Madera City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502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Madera County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93687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4C503F9-B11E-1E68-C19C-B7CE76B81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094905"/>
              </p:ext>
            </p:extLst>
          </p:nvPr>
        </p:nvGraphicFramePr>
        <p:xfrm>
          <a:off x="5212534" y="1318190"/>
          <a:ext cx="8259626" cy="306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12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71E-2CA7-4DB4-90E6-E8826477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/>
              <a:t>Agenda 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8247231-A18E-4D01-902D-B1124F57E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412429"/>
              </p:ext>
            </p:extLst>
          </p:nvPr>
        </p:nvGraphicFramePr>
        <p:xfrm>
          <a:off x="914400" y="1371600"/>
          <a:ext cx="76581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92DF4F02-B8FD-3631-6186-5A2EBD2875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371600"/>
            <a:ext cx="4648200" cy="56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47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9037-F99C-16E5-B700-34BEB837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0" y="512442"/>
            <a:ext cx="5821680" cy="6036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4400" dirty="0"/>
              <a:t>Fair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17E43-8B89-9725-D5EF-29D29127D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00" y="1442085"/>
            <a:ext cx="6248400" cy="5690236"/>
          </a:xfrm>
        </p:spPr>
        <p:txBody>
          <a:bodyPr lIns="0" tIns="65311" rIns="0" bIns="65311"/>
          <a:lstStyle/>
          <a:p>
            <a:pPr marL="11430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200" b="0" dirty="0"/>
              <a:t>AB 686 expands duty to affirmatively further fair housing (AFFH).</a:t>
            </a:r>
          </a:p>
          <a:p>
            <a:pPr marL="11430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200" b="0" dirty="0"/>
              <a:t>Housing Elements are required to: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0" dirty="0"/>
              <a:t>Equitably include community in outreach process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0" dirty="0"/>
              <a:t>Assess fair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0" dirty="0"/>
              <a:t>Evaluate and address how sites will AFFH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0" dirty="0"/>
              <a:t>Adopt policies and programs that remediate identified fair housing 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26016-E70F-1305-78EF-FFBFC5759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" y="0"/>
            <a:ext cx="7766539" cy="7391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D53F28-E226-B6B1-9553-629EC2F46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2600"/>
            <a:ext cx="2590800" cy="182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2F1C6C-1277-99FE-B8DD-7CF3C3A99F7F}"/>
              </a:ext>
            </a:extLst>
          </p:cNvPr>
          <p:cNvSpPr/>
          <p:nvPr/>
        </p:nvSpPr>
        <p:spPr>
          <a:xfrm>
            <a:off x="6553201" y="0"/>
            <a:ext cx="121919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A6DEB4-E0DF-9039-8CF9-60F12F9F8712}"/>
              </a:ext>
            </a:extLst>
          </p:cNvPr>
          <p:cNvSpPr/>
          <p:nvPr/>
        </p:nvSpPr>
        <p:spPr>
          <a:xfrm>
            <a:off x="5861" y="2689951"/>
            <a:ext cx="463061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2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2FE157E-51B6-02B7-8C83-DD958E31E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084" y="8313"/>
            <a:ext cx="7380316" cy="73830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B9631C-3342-8D81-0F68-D7297ADF21DA}"/>
              </a:ext>
            </a:extLst>
          </p:cNvPr>
          <p:cNvSpPr txBox="1"/>
          <p:nvPr/>
        </p:nvSpPr>
        <p:spPr>
          <a:xfrm>
            <a:off x="7247313" y="5344686"/>
            <a:ext cx="2697480" cy="20467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latin typeface="+mn-lt"/>
              </a:rPr>
              <a:t>Hispanic Majority</a:t>
            </a:r>
          </a:p>
          <a:p>
            <a:r>
              <a:rPr lang="en-US" sz="1400">
                <a:latin typeface="+mn-lt"/>
              </a:rPr>
              <a:t>             	 Predominant (gap &gt;50%) </a:t>
            </a:r>
          </a:p>
          <a:p>
            <a:r>
              <a:rPr lang="en-US" sz="1400">
                <a:latin typeface="+mn-lt"/>
              </a:rPr>
              <a:t>	 Sizeable (gap 10%-50%)</a:t>
            </a:r>
          </a:p>
          <a:p>
            <a:pPr>
              <a:spcAft>
                <a:spcPts val="600"/>
              </a:spcAft>
            </a:pPr>
            <a:r>
              <a:rPr lang="en-US" sz="1400">
                <a:latin typeface="+mn-lt"/>
              </a:rPr>
              <a:t>	 Slim (gap &lt; 10%)</a:t>
            </a:r>
          </a:p>
          <a:p>
            <a:pPr>
              <a:spcAft>
                <a:spcPts val="600"/>
              </a:spcAft>
            </a:pPr>
            <a:r>
              <a:rPr lang="en-US" sz="1400">
                <a:latin typeface="+mn-lt"/>
              </a:rPr>
              <a:t>White Majority</a:t>
            </a:r>
          </a:p>
          <a:p>
            <a:r>
              <a:rPr lang="en-US" sz="1400">
                <a:latin typeface="+mn-lt"/>
              </a:rPr>
              <a:t>	Predominant (gap &gt;50%)</a:t>
            </a:r>
          </a:p>
          <a:p>
            <a:r>
              <a:rPr lang="en-US" sz="1400">
                <a:latin typeface="+mn-lt"/>
              </a:rPr>
              <a:t>	Sizeable (gap 10%-50%)</a:t>
            </a:r>
          </a:p>
          <a:p>
            <a:r>
              <a:rPr lang="en-US" sz="1400">
                <a:latin typeface="+mn-lt"/>
              </a:rPr>
              <a:t>	Slim (gap &lt; 10%)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9B425C-755F-C30C-D4E1-016F3EAE3EDA}"/>
              </a:ext>
            </a:extLst>
          </p:cNvPr>
          <p:cNvSpPr/>
          <p:nvPr/>
        </p:nvSpPr>
        <p:spPr>
          <a:xfrm>
            <a:off x="7340137" y="5641755"/>
            <a:ext cx="631767" cy="215591"/>
          </a:xfrm>
          <a:prstGeom prst="rect">
            <a:avLst/>
          </a:prstGeom>
          <a:solidFill>
            <a:srgbClr val="1F855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9C9CC2-3954-BFED-6E17-2AEC6E06B53D}"/>
              </a:ext>
            </a:extLst>
          </p:cNvPr>
          <p:cNvSpPr/>
          <p:nvPr/>
        </p:nvSpPr>
        <p:spPr>
          <a:xfrm>
            <a:off x="7340136" y="5884162"/>
            <a:ext cx="631767" cy="215591"/>
          </a:xfrm>
          <a:prstGeom prst="rect">
            <a:avLst/>
          </a:prstGeom>
          <a:solidFill>
            <a:srgbClr val="7EAC8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14A518-FBCB-40DF-E644-A98E628E19CA}"/>
              </a:ext>
            </a:extLst>
          </p:cNvPr>
          <p:cNvSpPr/>
          <p:nvPr/>
        </p:nvSpPr>
        <p:spPr>
          <a:xfrm>
            <a:off x="7340137" y="6136394"/>
            <a:ext cx="631767" cy="215591"/>
          </a:xfrm>
          <a:prstGeom prst="rect">
            <a:avLst/>
          </a:prstGeom>
          <a:solidFill>
            <a:srgbClr val="BACCB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9B0095-6ABB-7781-1532-60D45104004B}"/>
              </a:ext>
            </a:extLst>
          </p:cNvPr>
          <p:cNvSpPr/>
          <p:nvPr/>
        </p:nvSpPr>
        <p:spPr>
          <a:xfrm>
            <a:off x="7315199" y="6656101"/>
            <a:ext cx="631767" cy="215591"/>
          </a:xfrm>
          <a:prstGeom prst="rect">
            <a:avLst/>
          </a:prstGeom>
          <a:solidFill>
            <a:srgbClr val="ADA7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226588-8A43-3AE2-7866-4115F71ADD3E}"/>
              </a:ext>
            </a:extLst>
          </p:cNvPr>
          <p:cNvSpPr/>
          <p:nvPr/>
        </p:nvSpPr>
        <p:spPr>
          <a:xfrm>
            <a:off x="7315199" y="6898266"/>
            <a:ext cx="631767" cy="215591"/>
          </a:xfrm>
          <a:prstGeom prst="rect">
            <a:avLst/>
          </a:prstGeom>
          <a:solidFill>
            <a:srgbClr val="C8C2B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76E2A2-1574-F99D-5BD1-F33402E1A354}"/>
              </a:ext>
            </a:extLst>
          </p:cNvPr>
          <p:cNvSpPr/>
          <p:nvPr/>
        </p:nvSpPr>
        <p:spPr>
          <a:xfrm>
            <a:off x="7315198" y="7148403"/>
            <a:ext cx="631767" cy="215591"/>
          </a:xfrm>
          <a:prstGeom prst="rect">
            <a:avLst/>
          </a:prstGeom>
          <a:solidFill>
            <a:srgbClr val="E6DFC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B29DA88-42F9-456C-C35A-E35AACBEBA6C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5334000" cy="264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448F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400" dirty="0"/>
              <a:t>Predominant Race/Ethnicity by Census Tract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FFCE7CF-19FF-E216-26F1-DD27D53A4B65}"/>
              </a:ext>
            </a:extLst>
          </p:cNvPr>
          <p:cNvSpPr txBox="1">
            <a:spLocks/>
          </p:cNvSpPr>
          <p:nvPr/>
        </p:nvSpPr>
        <p:spPr>
          <a:xfrm>
            <a:off x="591015" y="3679660"/>
            <a:ext cx="5352585" cy="321860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 algn="l" defTabSz="653110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buFont typeface="Calibri Light" pitchFamily="34" charset="0"/>
              <a:buChar char="»"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42950" indent="2857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28750" indent="-4000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-400050" algn="l" defTabSz="653110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/>
              <a:t>North and east Fresno is predominantly White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/>
              <a:t>South and west Fresno is predominantly Hispanic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/>
              <a:t>Hispanic population has increased over time 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800" dirty="0"/>
              <a:t>40% in 2000 to 50% in 2020</a:t>
            </a:r>
          </a:p>
        </p:txBody>
      </p:sp>
    </p:spTree>
    <p:extLst>
      <p:ext uri="{BB962C8B-B14F-4D97-AF65-F5344CB8AC3E}">
        <p14:creationId xmlns:p14="http://schemas.microsoft.com/office/powerpoint/2010/main" val="351809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4609815-1AD5-6761-B4BA-4B72BBAA5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231" y="0"/>
            <a:ext cx="7491169" cy="7377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6B33D-22B4-0ADF-A852-BA87CE7EBBB6}"/>
              </a:ext>
            </a:extLst>
          </p:cNvPr>
          <p:cNvSpPr txBox="1"/>
          <p:nvPr/>
        </p:nvSpPr>
        <p:spPr>
          <a:xfrm>
            <a:off x="7139231" y="6003313"/>
            <a:ext cx="189668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Median Income</a:t>
            </a:r>
          </a:p>
          <a:p>
            <a:r>
              <a:rPr lang="en-US" sz="1400">
                <a:latin typeface="+mn-lt"/>
              </a:rPr>
              <a:t>	    &gt;$30,000</a:t>
            </a:r>
          </a:p>
          <a:p>
            <a:r>
              <a:rPr lang="en-US" sz="1400">
                <a:latin typeface="+mn-lt"/>
              </a:rPr>
              <a:t>	    &lt;$55,000</a:t>
            </a:r>
          </a:p>
          <a:p>
            <a:r>
              <a:rPr lang="en-US" sz="1400">
                <a:latin typeface="+mn-lt"/>
              </a:rPr>
              <a:t>	    &lt;$87,100</a:t>
            </a:r>
          </a:p>
          <a:p>
            <a:r>
              <a:rPr lang="en-US" sz="1400">
                <a:latin typeface="+mn-lt"/>
              </a:rPr>
              <a:t>	    &lt;$125,000</a:t>
            </a:r>
          </a:p>
          <a:p>
            <a:r>
              <a:rPr lang="en-US" sz="1400">
                <a:latin typeface="+mn-lt"/>
              </a:rPr>
              <a:t>                     $125,000+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1B404-48A9-679B-C858-EC37D7614CE1}"/>
              </a:ext>
            </a:extLst>
          </p:cNvPr>
          <p:cNvSpPr/>
          <p:nvPr/>
        </p:nvSpPr>
        <p:spPr>
          <a:xfrm>
            <a:off x="7306887" y="6261263"/>
            <a:ext cx="631767" cy="184346"/>
          </a:xfrm>
          <a:prstGeom prst="rect">
            <a:avLst/>
          </a:prstGeom>
          <a:solidFill>
            <a:srgbClr val="BDE7F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385CA-BA32-2DE3-C604-F8287F15B741}"/>
              </a:ext>
            </a:extLst>
          </p:cNvPr>
          <p:cNvSpPr/>
          <p:nvPr/>
        </p:nvSpPr>
        <p:spPr>
          <a:xfrm>
            <a:off x="7306882" y="6918133"/>
            <a:ext cx="631767" cy="162754"/>
          </a:xfrm>
          <a:prstGeom prst="rect">
            <a:avLst/>
          </a:prstGeom>
          <a:solidFill>
            <a:srgbClr val="4DE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8000F-ACBB-7363-7642-F78E70D1A6CE}"/>
              </a:ext>
            </a:extLst>
          </p:cNvPr>
          <p:cNvSpPr/>
          <p:nvPr/>
        </p:nvSpPr>
        <p:spPr>
          <a:xfrm>
            <a:off x="7306883" y="7116019"/>
            <a:ext cx="631767" cy="162754"/>
          </a:xfrm>
          <a:prstGeom prst="rect">
            <a:avLst/>
          </a:prstGeom>
          <a:solidFill>
            <a:srgbClr val="00734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25208-D58C-DFF7-B95B-EB28F7B15F62}"/>
              </a:ext>
            </a:extLst>
          </p:cNvPr>
          <p:cNvSpPr/>
          <p:nvPr/>
        </p:nvSpPr>
        <p:spPr>
          <a:xfrm>
            <a:off x="7306880" y="6486643"/>
            <a:ext cx="631767" cy="176360"/>
          </a:xfrm>
          <a:prstGeom prst="rect">
            <a:avLst/>
          </a:prstGeom>
          <a:solidFill>
            <a:srgbClr val="01C5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940DD-0AE4-7E17-9BFA-16024679EB32}"/>
              </a:ext>
            </a:extLst>
          </p:cNvPr>
          <p:cNvSpPr/>
          <p:nvPr/>
        </p:nvSpPr>
        <p:spPr>
          <a:xfrm>
            <a:off x="7306881" y="6703558"/>
            <a:ext cx="631767" cy="176360"/>
          </a:xfrm>
          <a:prstGeom prst="rect">
            <a:avLst/>
          </a:prstGeom>
          <a:solidFill>
            <a:srgbClr val="005BE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E6F08-FAD3-AD67-7A90-389721AD0244}"/>
              </a:ext>
            </a:extLst>
          </p:cNvPr>
          <p:cNvSpPr txBox="1"/>
          <p:nvPr/>
        </p:nvSpPr>
        <p:spPr>
          <a:xfrm>
            <a:off x="9144000" y="7377545"/>
            <a:ext cx="731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+mn-lt"/>
              </a:rPr>
              <a:t>Source: American Community Survey 5 Year Estimates Data (2020)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7DB3F3-9E10-A47E-D003-9513518B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5334000" cy="2644708"/>
          </a:xfrm>
        </p:spPr>
        <p:txBody>
          <a:bodyPr/>
          <a:lstStyle/>
          <a:p>
            <a:r>
              <a:rPr lang="en-US" sz="4400" dirty="0"/>
              <a:t>Median Income by Block Group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EDA2149-B987-A842-664C-593DE6999B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015" y="3679660"/>
            <a:ext cx="5352585" cy="3002635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/>
              <a:t>City of Fresno 2020 median household income = </a:t>
            </a:r>
            <a:r>
              <a:rPr lang="en-US" sz="2800" dirty="0"/>
              <a:t>$53,368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0" dirty="0"/>
              <a:t>Areas in the north and east have higher incomes than those in south and west Fresno.</a:t>
            </a:r>
          </a:p>
        </p:txBody>
      </p:sp>
    </p:spTree>
    <p:extLst>
      <p:ext uri="{BB962C8B-B14F-4D97-AF65-F5344CB8AC3E}">
        <p14:creationId xmlns:p14="http://schemas.microsoft.com/office/powerpoint/2010/main" val="340103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969C-E59B-871B-DF47-ACB52646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Element Success!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F6F62-D8C3-8F04-FC2F-912F2F2A3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3000" dirty="0"/>
              <a:t>Permits issued for 13,892 housing units, including 959 affordable housing units since 2015</a:t>
            </a:r>
          </a:p>
          <a:p>
            <a:pPr>
              <a:spcBef>
                <a:spcPts val="600"/>
              </a:spcBef>
            </a:pPr>
            <a:r>
              <a:rPr lang="en-US" sz="3000" dirty="0"/>
              <a:t>Local Housing Trust Fund established with $6.5 million dedicated to date</a:t>
            </a:r>
          </a:p>
          <a:p>
            <a:pPr>
              <a:spcBef>
                <a:spcPts val="600"/>
              </a:spcBef>
            </a:pPr>
            <a:r>
              <a:rPr lang="en-US" sz="3000" dirty="0"/>
              <a:t>Nearly $2.5 million allocated for down payment assistance</a:t>
            </a:r>
          </a:p>
          <a:p>
            <a:pPr>
              <a:spcBef>
                <a:spcPts val="600"/>
              </a:spcBef>
            </a:pPr>
            <a:r>
              <a:rPr lang="en-US" sz="3000" dirty="0"/>
              <a:t>5 free pre-approved plans available for residents to use to build accessory dwelling units (ADUs) </a:t>
            </a:r>
          </a:p>
          <a:p>
            <a:pPr>
              <a:spcBef>
                <a:spcPts val="600"/>
              </a:spcBef>
            </a:pPr>
            <a:r>
              <a:rPr lang="en-US" sz="3000" dirty="0"/>
              <a:t>296 housing rehabilitation projects completed from 2016 to 2021</a:t>
            </a:r>
          </a:p>
          <a:p>
            <a:pPr>
              <a:spcBef>
                <a:spcPts val="600"/>
              </a:spcBef>
            </a:pPr>
            <a:r>
              <a:rPr lang="en-US" sz="3000" dirty="0"/>
              <a:t>$827,000 available for mobile home rehabilitation and the City accepted responsibility for safety of mobile home parks through code enforcement and building permitting </a:t>
            </a:r>
          </a:p>
        </p:txBody>
      </p:sp>
    </p:spTree>
    <p:extLst>
      <p:ext uri="{BB962C8B-B14F-4D97-AF65-F5344CB8AC3E}">
        <p14:creationId xmlns:p14="http://schemas.microsoft.com/office/powerpoint/2010/main" val="1545885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969C-E59B-871B-DF47-ACB52646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Element Success!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F6F62-D8C3-8F04-FC2F-912F2F2A3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Landlord Incentive Pilot launched by the Housing Authority in March 2021 to increase Housing Choice Voucher Program Participation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Established Rental Housing Registry and Rental Inspection Program. 86,350 rental units registered, 13,375 inspections conducted, and many improvements to rental units completed. 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Anti-displacement Task Force created and Here to Stay Report prepared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$75 million to administer homelessness initiatives from 2019-2020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City adopted a hotel to dwelling unit conversion ordinance and converted two hotels into dwelling units with many more projects in the works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sz="2800" dirty="0"/>
              <a:t>$170 million in neighborhood associated infrastructure improvements spread over 189 park, sewer, street, traffic, and water projects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0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95600"/>
            <a:ext cx="11734800" cy="1015663"/>
          </a:xfrm>
        </p:spPr>
        <p:txBody>
          <a:bodyPr/>
          <a:lstStyle/>
          <a:p>
            <a:pPr algn="ctr"/>
            <a:r>
              <a:rPr lang="en-US" sz="6600" dirty="0"/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215313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3167360" cy="603631"/>
          </a:xfrm>
        </p:spPr>
        <p:txBody>
          <a:bodyPr/>
          <a:lstStyle/>
          <a:p>
            <a:r>
              <a:rPr lang="en-US" dirty="0"/>
              <a:t>Discussion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676400"/>
            <a:ext cx="13517880" cy="5158226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3600" b="0" dirty="0"/>
              <a:t>What are Fresno’s greatest assets?</a:t>
            </a:r>
          </a:p>
          <a:p>
            <a:r>
              <a:rPr lang="en-US" sz="3600" b="0" dirty="0"/>
              <a:t>What do you think are the most critical housing issues in Fresno? </a:t>
            </a:r>
          </a:p>
          <a:p>
            <a:r>
              <a:rPr lang="en-US" sz="3600" b="0" dirty="0"/>
              <a:t>What groups within the community have the greatest housing needs?</a:t>
            </a:r>
          </a:p>
          <a:p>
            <a:r>
              <a:rPr lang="en-US" sz="3600" b="0" dirty="0"/>
              <a:t>What are Fresno’s most significant fair housing issues?</a:t>
            </a:r>
          </a:p>
          <a:p>
            <a:r>
              <a:rPr lang="en-US" sz="3600" b="0" dirty="0"/>
              <a:t>Do you have suggestions for addressing housing issues in Fresno?</a:t>
            </a:r>
          </a:p>
          <a:p>
            <a:r>
              <a:rPr lang="en-US" sz="3600" b="0" dirty="0"/>
              <a:t>Any suggestions for getting more community involvement?</a:t>
            </a:r>
          </a:p>
        </p:txBody>
      </p:sp>
    </p:spTree>
    <p:extLst>
      <p:ext uri="{BB962C8B-B14F-4D97-AF65-F5344CB8AC3E}">
        <p14:creationId xmlns:p14="http://schemas.microsoft.com/office/powerpoint/2010/main" val="296553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914436"/>
            <a:ext cx="5257800" cy="2215991"/>
          </a:xfrm>
        </p:spPr>
        <p:txBody>
          <a:bodyPr/>
          <a:lstStyle/>
          <a:p>
            <a:r>
              <a:rPr lang="en-US" sz="7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549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6560-4C30-2C35-FE1A-8D2AFEA7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3CDB-7376-F353-DDE6-75443C44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662" y="1442085"/>
            <a:ext cx="6889538" cy="5690236"/>
          </a:xfrm>
        </p:spPr>
        <p:txBody>
          <a:bodyPr/>
          <a:lstStyle/>
          <a:p>
            <a:r>
              <a:rPr lang="en-US" dirty="0"/>
              <a:t>Fresno COG</a:t>
            </a:r>
          </a:p>
          <a:p>
            <a:pPr lvl="1"/>
            <a:r>
              <a:rPr lang="en-US" dirty="0"/>
              <a:t>Kristine Cai, Deputy Director</a:t>
            </a:r>
          </a:p>
          <a:p>
            <a:pPr lvl="1"/>
            <a:r>
              <a:rPr lang="it-IT" dirty="0"/>
              <a:t>Simran Jhutti, Associate Regional Planner</a:t>
            </a:r>
            <a:endParaRPr lang="en-US" dirty="0"/>
          </a:p>
          <a:p>
            <a:r>
              <a:rPr lang="en-US" dirty="0"/>
              <a:t> Consultant Team</a:t>
            </a:r>
          </a:p>
          <a:p>
            <a:pPr lvl="1"/>
            <a:r>
              <a:rPr lang="en-US" dirty="0" err="1"/>
              <a:t>PlaceWorks</a:t>
            </a:r>
            <a:endParaRPr lang="en-US" dirty="0"/>
          </a:p>
          <a:p>
            <a:pPr lvl="1"/>
            <a:r>
              <a:rPr lang="en-US" dirty="0"/>
              <a:t>Ascent</a:t>
            </a:r>
          </a:p>
          <a:p>
            <a:pPr lvl="1"/>
            <a:r>
              <a:rPr lang="en-US" dirty="0"/>
              <a:t>Provost and Pritchard</a:t>
            </a:r>
          </a:p>
          <a:p>
            <a:pPr lvl="1"/>
            <a:r>
              <a:rPr lang="en-US" dirty="0"/>
              <a:t>California Coalition for Rural Housing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83505-7251-46E5-B8FF-9CE1E9A0B376}"/>
              </a:ext>
            </a:extLst>
          </p:cNvPr>
          <p:cNvSpPr/>
          <p:nvPr/>
        </p:nvSpPr>
        <p:spPr>
          <a:xfrm>
            <a:off x="7848600" y="664398"/>
            <a:ext cx="6490744" cy="64116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D448F"/>
                </a:solidFill>
              </a:rPr>
              <a:t>FRESNO COUNCIL OF GOVERNMENTS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BB31B-A3F5-87B3-9DBA-346712238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114" y="1495051"/>
            <a:ext cx="627223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D790A-F01D-7AD1-33B9-A41F321D5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287" y="5674714"/>
            <a:ext cx="4724400" cy="1457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A021E-230E-B639-371D-5EF7F3933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1202" y="2849023"/>
            <a:ext cx="4724400" cy="163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76A24-2926-AEB8-8CCC-9BF6743E6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929" y="4244784"/>
            <a:ext cx="6324600" cy="153380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2F2D64-7BE4-62DA-F298-0FCF2FA439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25" y="2931098"/>
            <a:ext cx="1370648" cy="13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CA-8F94-44AA-870D-B531919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8CEE-2441-4134-8193-AA4F6A88E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8488680" cy="5690236"/>
          </a:xfrm>
        </p:spPr>
        <p:txBody>
          <a:bodyPr/>
          <a:lstStyle/>
          <a:p>
            <a:r>
              <a:rPr lang="en-US" dirty="0"/>
              <a:t>Provide an overview </a:t>
            </a:r>
            <a:r>
              <a:rPr lang="en-US" b="0" dirty="0"/>
              <a:t>of the Housing Element Update process</a:t>
            </a:r>
          </a:p>
          <a:p>
            <a:r>
              <a:rPr lang="en-US" dirty="0"/>
              <a:t>Share information </a:t>
            </a:r>
            <a:r>
              <a:rPr lang="en-US" b="0" dirty="0"/>
              <a:t>about housing needs to inform each jurisdiction’s housing plan </a:t>
            </a:r>
          </a:p>
          <a:p>
            <a:r>
              <a:rPr lang="en-US" dirty="0"/>
              <a:t>Gather initial community input </a:t>
            </a:r>
            <a:r>
              <a:rPr lang="en-US" b="0" dirty="0"/>
              <a:t>on housing assets, issues, and opportunities </a:t>
            </a:r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EAE77CCF-7087-4385-8347-2D1102B7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1850011"/>
            <a:ext cx="2182874" cy="2182874"/>
          </a:xfrm>
          <a:prstGeom prst="rect">
            <a:avLst/>
          </a:prstGeom>
        </p:spPr>
      </p:pic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2851A99-966E-4201-88A5-B7189131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5600" y="3760726"/>
            <a:ext cx="2182874" cy="2182874"/>
          </a:xfrm>
          <a:prstGeom prst="rect">
            <a:avLst/>
          </a:prstGeom>
        </p:spPr>
      </p:pic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C61841BB-FE2A-417E-8346-2F80301B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4973" y="1824611"/>
            <a:ext cx="2469515" cy="24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97A-D571-40F6-9FCB-1F090AD9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26D191-6A35-46E7-B653-1D2ACE4DA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669565"/>
              </p:ext>
            </p:extLst>
          </p:nvPr>
        </p:nvGraphicFramePr>
        <p:xfrm>
          <a:off x="457200" y="4597402"/>
          <a:ext cx="13614764" cy="2184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10808C2-7D88-47D2-9DB9-37860BBF2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308807"/>
              </p:ext>
            </p:extLst>
          </p:nvPr>
        </p:nvGraphicFramePr>
        <p:xfrm>
          <a:off x="457200" y="1600200"/>
          <a:ext cx="136398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5CD1D8-9A78-353F-AB98-DBF7B7B62DF9}"/>
              </a:ext>
            </a:extLst>
          </p:cNvPr>
          <p:cNvSpPr txBox="1"/>
          <p:nvPr/>
        </p:nvSpPr>
        <p:spPr>
          <a:xfrm>
            <a:off x="937260" y="6650377"/>
            <a:ext cx="1275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F81BD"/>
                </a:solidFill>
              </a:rPr>
              <a:t>Public outreach and engagement will be conducted throughout the process. </a:t>
            </a:r>
          </a:p>
        </p:txBody>
      </p:sp>
    </p:spTree>
    <p:extLst>
      <p:ext uri="{BB962C8B-B14F-4D97-AF65-F5344CB8AC3E}">
        <p14:creationId xmlns:p14="http://schemas.microsoft.com/office/powerpoint/2010/main" val="190028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87769"/>
            <a:ext cx="10439400" cy="2031325"/>
          </a:xfrm>
        </p:spPr>
        <p:txBody>
          <a:bodyPr/>
          <a:lstStyle/>
          <a:p>
            <a:pPr algn="ctr"/>
            <a:r>
              <a:rPr lang="en-US" sz="6600" dirty="0"/>
              <a:t>Housing Element Overview/Contents </a:t>
            </a:r>
          </a:p>
        </p:txBody>
      </p:sp>
    </p:spTree>
    <p:extLst>
      <p:ext uri="{BB962C8B-B14F-4D97-AF65-F5344CB8AC3E}">
        <p14:creationId xmlns:p14="http://schemas.microsoft.com/office/powerpoint/2010/main" val="262738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Housing Element?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1460480" cy="5690236"/>
          </a:xfrm>
        </p:spPr>
        <p:txBody>
          <a:bodyPr/>
          <a:lstStyle/>
          <a:p>
            <a:r>
              <a:rPr lang="en-US" dirty="0"/>
              <a:t>One of the eight mandated elements of the General Plan</a:t>
            </a:r>
          </a:p>
          <a:p>
            <a:r>
              <a:rPr lang="en-US" dirty="0"/>
              <a:t>Must be updated every 8 years</a:t>
            </a:r>
          </a:p>
          <a:p>
            <a:r>
              <a:rPr lang="en-US" dirty="0"/>
              <a:t>Adoption Deadline: </a:t>
            </a:r>
            <a:r>
              <a:rPr lang="en-US" u="sng" dirty="0"/>
              <a:t>December 31, 2023 </a:t>
            </a:r>
          </a:p>
          <a:p>
            <a:pPr lvl="1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Cycle Planning Period: December 31, 2023 – December 31, 2031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Cycle Planning Period: December 31, 2015 – December 31, 2023 </a:t>
            </a:r>
          </a:p>
          <a:p>
            <a:r>
              <a:rPr lang="en-US" dirty="0"/>
              <a:t>Plan for accommodating the jurisdiction’s “fair share” of the regional housing need</a:t>
            </a:r>
          </a:p>
          <a:p>
            <a:endParaRPr lang="en-US" dirty="0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0" y="5100918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Down 10">
            <a:extLst>
              <a:ext uri="{FF2B5EF4-FFF2-40B4-BE49-F238E27FC236}">
                <a16:creationId xmlns:a16="http://schemas.microsoft.com/office/drawing/2014/main" id="{E87DFC88-A808-21C9-DCCE-CCCF09E290E2}"/>
              </a:ext>
            </a:extLst>
          </p:cNvPr>
          <p:cNvSpPr/>
          <p:nvPr/>
        </p:nvSpPr>
        <p:spPr>
          <a:xfrm rot="19554687">
            <a:off x="11089084" y="1461567"/>
            <a:ext cx="343315" cy="1426464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CFBB209-E36A-5DCD-BE73-B18843E32317}"/>
              </a:ext>
            </a:extLst>
          </p:cNvPr>
          <p:cNvSpPr/>
          <p:nvPr/>
        </p:nvSpPr>
        <p:spPr>
          <a:xfrm rot="19760060">
            <a:off x="10859247" y="2658836"/>
            <a:ext cx="343315" cy="658368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EF2E9DB-F0F3-EB66-34E0-BC73C1661352}"/>
              </a:ext>
            </a:extLst>
          </p:cNvPr>
          <p:cNvSpPr/>
          <p:nvPr/>
        </p:nvSpPr>
        <p:spPr>
          <a:xfrm rot="10800000">
            <a:off x="10929760" y="3963432"/>
            <a:ext cx="343315" cy="422082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21299999" lon="600000" rev="162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2EF93E-DC3C-59BE-6F6E-5C49B706A269}"/>
              </a:ext>
            </a:extLst>
          </p:cNvPr>
          <p:cNvSpPr/>
          <p:nvPr/>
        </p:nvSpPr>
        <p:spPr>
          <a:xfrm rot="16652439">
            <a:off x="10847840" y="4937625"/>
            <a:ext cx="343315" cy="594360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D3A611F-619C-1BC1-9DEC-BA158439BD39}"/>
              </a:ext>
            </a:extLst>
          </p:cNvPr>
          <p:cNvSpPr/>
          <p:nvPr/>
        </p:nvSpPr>
        <p:spPr>
          <a:xfrm rot="15305576">
            <a:off x="11078715" y="5493146"/>
            <a:ext cx="343315" cy="1316736"/>
          </a:xfrm>
          <a:prstGeom prst="downArrow">
            <a:avLst/>
          </a:prstGeom>
          <a:solidFill>
            <a:srgbClr val="1D448F"/>
          </a:solidFill>
          <a:ln>
            <a:solidFill>
              <a:srgbClr val="1D448F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77AAF-B61C-0D3B-FE6D-2D5F651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1D448F"/>
                </a:solidFill>
              </a:rPr>
              <a:t>Housing Element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347C-004F-0C81-0A96-ECCDE0BFCD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7935937" cy="5690236"/>
          </a:xfrm>
        </p:spPr>
        <p:txBody>
          <a:bodyPr>
            <a:noAutofit/>
          </a:bodyPr>
          <a:lstStyle/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Housing Needs Assessment 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– analyzes demographic, employment, and housing needs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Fair Housing Analysis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 – identify barriers to equal housing opportunities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Housing Sites Inventory 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– identifies available sites for housing development or redevelopment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Analysis of Constraints 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– assesses governmental and non-governmental constraints on housing development 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Evaluation of Previous Housing Element 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– measures progress and identifies gaps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1B1EA"/>
              </a:buClr>
              <a:buSzPts val="2400"/>
              <a:defRPr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Policies and Programs </a:t>
            </a:r>
            <a:r>
              <a:rPr lang="en-US" sz="2600" b="0" dirty="0">
                <a:solidFill>
                  <a:schemeClr val="tx1"/>
                </a:solidFill>
                <a:latin typeface="Calibri" panose="020F0502020204030204" pitchFamily="34" charset="0"/>
              </a:rPr>
              <a:t>– establishes policies and programs to meet housing needs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9F00EA-B8E6-F3D2-7A52-AEC063F122C1}"/>
              </a:ext>
            </a:extLst>
          </p:cNvPr>
          <p:cNvSpPr/>
          <p:nvPr/>
        </p:nvSpPr>
        <p:spPr>
          <a:xfrm>
            <a:off x="11356501" y="2821595"/>
            <a:ext cx="2816699" cy="276606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dirty="0"/>
              <a:t>Policies and Programs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59D7D8-7A62-B024-1109-F546B8120381}"/>
              </a:ext>
            </a:extLst>
          </p:cNvPr>
          <p:cNvSpPr/>
          <p:nvPr/>
        </p:nvSpPr>
        <p:spPr>
          <a:xfrm>
            <a:off x="9135004" y="3637080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Sites Inventory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D3A326-0F13-8F52-63AE-927691AD4938}"/>
              </a:ext>
            </a:extLst>
          </p:cNvPr>
          <p:cNvSpPr/>
          <p:nvPr/>
        </p:nvSpPr>
        <p:spPr>
          <a:xfrm>
            <a:off x="9135004" y="2439453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Fair Housing Analysis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3A5533-9861-A754-58D4-187282A06E97}"/>
              </a:ext>
            </a:extLst>
          </p:cNvPr>
          <p:cNvSpPr/>
          <p:nvPr/>
        </p:nvSpPr>
        <p:spPr>
          <a:xfrm>
            <a:off x="9123659" y="4863284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Constraints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2FA2EA-CE0A-4977-DBCA-8F1B13E7A2B8}"/>
              </a:ext>
            </a:extLst>
          </p:cNvPr>
          <p:cNvSpPr/>
          <p:nvPr/>
        </p:nvSpPr>
        <p:spPr>
          <a:xfrm>
            <a:off x="9123659" y="1219200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Needs Assessment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6283AE-CA4D-11D9-7E72-BBD4A3759C49}"/>
              </a:ext>
            </a:extLst>
          </p:cNvPr>
          <p:cNvSpPr/>
          <p:nvPr/>
        </p:nvSpPr>
        <p:spPr>
          <a:xfrm>
            <a:off x="9135004" y="6060911"/>
            <a:ext cx="1813560" cy="960120"/>
          </a:xfrm>
          <a:prstGeom prst="roundRect">
            <a:avLst/>
          </a:prstGeom>
          <a:solidFill>
            <a:srgbClr val="01B1EA"/>
          </a:solidFill>
          <a:ln>
            <a:solidFill>
              <a:srgbClr val="1D4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97275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667000"/>
            <a:ext cx="11734800" cy="2031325"/>
          </a:xfrm>
        </p:spPr>
        <p:txBody>
          <a:bodyPr/>
          <a:lstStyle/>
          <a:p>
            <a:pPr algn="ctr"/>
            <a:r>
              <a:rPr lang="en-US" sz="6600" dirty="0"/>
              <a:t>Regional Housing Needs Allocation (RHNA)</a:t>
            </a:r>
          </a:p>
        </p:txBody>
      </p:sp>
    </p:spTree>
    <p:extLst>
      <p:ext uri="{BB962C8B-B14F-4D97-AF65-F5344CB8AC3E}">
        <p14:creationId xmlns:p14="http://schemas.microsoft.com/office/powerpoint/2010/main" val="3143320375"/>
      </p:ext>
    </p:extLst>
  </p:cSld>
  <p:clrMapOvr>
    <a:masterClrMapping/>
  </p:clrMapOvr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6246598A4404448B46DA6AF76177EA" ma:contentTypeVersion="20" ma:contentTypeDescription="Create a new document." ma:contentTypeScope="" ma:versionID="c0cfd3e88565d48cd1204a6446bef94e">
  <xsd:schema xmlns:xsd="http://www.w3.org/2001/XMLSchema" xmlns:xs="http://www.w3.org/2001/XMLSchema" xmlns:p="http://schemas.microsoft.com/office/2006/metadata/properties" xmlns:ns2="0f388dec-bbcd-4bf0-844f-e4fae53e05ed" xmlns:ns3="b0bb152b-9faf-4954-af1b-e3d2c764ea54" targetNamespace="http://schemas.microsoft.com/office/2006/metadata/properties" ma:root="true" ma:fieldsID="f2b3f693ab3f076b8badb925e6712344" ns2:_="" ns3:_="">
    <xsd:import namespace="0f388dec-bbcd-4bf0-844f-e4fae53e05ed"/>
    <xsd:import namespace="b0bb152b-9faf-4954-af1b-e3d2c764ea54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Create_x0020_Teams_x003f_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88dec-bbcd-4bf0-844f-e4fae53e05ed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ateOnly" ma:internalName="year">
      <xsd:simpleType>
        <xsd:restriction base="dms:DateTime"/>
      </xsd:simpleType>
    </xsd:element>
    <xsd:element name="Create_x0020_Teams_x003f_" ma:index="9" nillable="true" ma:displayName="Create Teams?" ma:default="0" ma:internalName="Create_x0020_Teams_x003f_">
      <xsd:simpleType>
        <xsd:restriction base="dms:Boolea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image" ma:index="23" nillable="true" ma:displayName="image" ma:format="Thumbnail" ma:internalName="imag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b163610-270c-4829-8980-f0536c223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b152b-9faf-4954-af1b-e3d2c764ea54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bd980da-120c-498d-a3f8-caed6387cbb3}" ma:internalName="TaxCatchAll" ma:showField="CatchAllData" ma:web="b0bb152b-9faf-4954-af1b-e3d2c764ea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reate_x0020_Teams_x003f_ xmlns="0f388dec-bbcd-4bf0-844f-e4fae53e05ed">false</Create_x0020_Teams_x003f_>
    <TaxCatchAll xmlns="b0bb152b-9faf-4954-af1b-e3d2c764ea54" xsi:nil="true"/>
    <year xmlns="0f388dec-bbcd-4bf0-844f-e4fae53e05ed" xsi:nil="true"/>
    <image xmlns="0f388dec-bbcd-4bf0-844f-e4fae53e05ed" xsi:nil="true"/>
    <lcf76f155ced4ddcb4097134ff3c332f xmlns="0f388dec-bbcd-4bf0-844f-e4fae53e05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6D191C-5A77-4775-A234-ABD988CB0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5CA818-BBE7-464A-AADF-45C48B486E69}">
  <ds:schemaRefs>
    <ds:schemaRef ds:uri="0f388dec-bbcd-4bf0-844f-e4fae53e05ed"/>
    <ds:schemaRef ds:uri="b0bb152b-9faf-4954-af1b-e3d2c764ea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AFF2732-344B-4597-A810-AC761F632997}">
  <ds:schemaRefs>
    <ds:schemaRef ds:uri="http://schemas.microsoft.com/office/2006/documentManagement/types"/>
    <ds:schemaRef ds:uri="0f388dec-bbcd-4bf0-844f-e4fae53e05ed"/>
    <ds:schemaRef ds:uri="http://purl.org/dc/terms/"/>
    <ds:schemaRef ds:uri="http://purl.org/dc/elements/1.1/"/>
    <ds:schemaRef ds:uri="http://purl.org/dc/dcmitype/"/>
    <ds:schemaRef ds:uri="b0bb152b-9faf-4954-af1b-e3d2c764ea5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11183</TotalTime>
  <Words>1580</Words>
  <Application>Microsoft Office PowerPoint</Application>
  <PresentationFormat>Custom</PresentationFormat>
  <Paragraphs>394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Wingdings</vt:lpstr>
      <vt:lpstr>PlaceWorks Main</vt:lpstr>
      <vt:lpstr>PowerPoint Presentation</vt:lpstr>
      <vt:lpstr>Agenda </vt:lpstr>
      <vt:lpstr>Project Team </vt:lpstr>
      <vt:lpstr>Meeting Objective </vt:lpstr>
      <vt:lpstr>Project Schedule</vt:lpstr>
      <vt:lpstr>Housing Element Overview/Contents </vt:lpstr>
      <vt:lpstr>What is the Housing Element? </vt:lpstr>
      <vt:lpstr>Housing Element Contents</vt:lpstr>
      <vt:lpstr>Regional Housing Needs Allocation (RHNA)</vt:lpstr>
      <vt:lpstr>How is the RHNA Determined? </vt:lpstr>
      <vt:lpstr>Fresno COG RHNA </vt:lpstr>
      <vt:lpstr>Fresno (city) RHNA by Income Level</vt:lpstr>
      <vt:lpstr>Housing Element Background Data</vt:lpstr>
      <vt:lpstr>Households by Income Level</vt:lpstr>
      <vt:lpstr>How Affordable is Fresno County?</vt:lpstr>
      <vt:lpstr>Rent Trends in Fresno County</vt:lpstr>
      <vt:lpstr>Who is Affected by High Prices in Fresno (city)?</vt:lpstr>
      <vt:lpstr>Housing Types in Fresno (city) </vt:lpstr>
      <vt:lpstr>Residents Experiencing Homelessness </vt:lpstr>
      <vt:lpstr>Fair Housing</vt:lpstr>
      <vt:lpstr>PowerPoint Presentation</vt:lpstr>
      <vt:lpstr>Median Income by Block Group</vt:lpstr>
      <vt:lpstr>Housing Element Success! </vt:lpstr>
      <vt:lpstr>Housing Element Success! </vt:lpstr>
      <vt:lpstr>Discussion </vt:lpstr>
      <vt:lpstr>Discussion Questions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Grant Reddy</dc:creator>
  <cp:lastModifiedBy>Kim Untermoser</cp:lastModifiedBy>
  <cp:revision>615</cp:revision>
  <cp:lastPrinted>2014-02-22T19:24:41Z</cp:lastPrinted>
  <dcterms:created xsi:type="dcterms:W3CDTF">2016-08-17T18:39:30Z</dcterms:created>
  <dcterms:modified xsi:type="dcterms:W3CDTF">2022-08-31T20:49:12Z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0x010100556246598A4404448B46DA6AF76177EA</vt:lpwstr>
  </property>
  <property fmtid="{D5CDD505-2E9C-101B-9397-08002B2CF9AE}" pid="3" name="MediaServiceImageTags">
    <vt:lpwstr/>
  </property>
</Properties>
</file>