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950" r:id="rId5"/>
    <p:sldId id="984" r:id="rId6"/>
    <p:sldId id="985" r:id="rId7"/>
    <p:sldId id="955" r:id="rId8"/>
    <p:sldId id="959" r:id="rId9"/>
    <p:sldId id="980" r:id="rId10"/>
    <p:sldId id="956" r:id="rId11"/>
    <p:sldId id="260" r:id="rId12"/>
    <p:sldId id="981" r:id="rId13"/>
    <p:sldId id="988" r:id="rId14"/>
    <p:sldId id="972" r:id="rId15"/>
    <p:sldId id="421" r:id="rId16"/>
    <p:sldId id="982" r:id="rId17"/>
    <p:sldId id="965" r:id="rId18"/>
    <p:sldId id="966" r:id="rId19"/>
    <p:sldId id="995" r:id="rId20"/>
    <p:sldId id="968" r:id="rId21"/>
    <p:sldId id="978" r:id="rId22"/>
    <p:sldId id="970" r:id="rId23"/>
    <p:sldId id="420" r:id="rId24"/>
    <p:sldId id="994" r:id="rId25"/>
    <p:sldId id="999" r:id="rId26"/>
    <p:sldId id="1000" r:id="rId27"/>
    <p:sldId id="1001" r:id="rId28"/>
    <p:sldId id="989" r:id="rId29"/>
    <p:sldId id="990" r:id="rId30"/>
    <p:sldId id="983" r:id="rId31"/>
  </p:sldIdLst>
  <p:sldSz cx="14630400" cy="8229600"/>
  <p:notesSz cx="7010400" cy="9296400"/>
  <p:defaultTex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7008253-13D0-4043-966E-DD0383623B85}">
          <p14:sldIdLst>
            <p14:sldId id="950"/>
            <p14:sldId id="984"/>
            <p14:sldId id="985"/>
            <p14:sldId id="955"/>
            <p14:sldId id="959"/>
            <p14:sldId id="980"/>
            <p14:sldId id="956"/>
            <p14:sldId id="260"/>
            <p14:sldId id="981"/>
            <p14:sldId id="988"/>
          </p14:sldIdLst>
        </p14:section>
        <p14:section name="Untitled Section" id="{EEA13C0D-EE71-49E4-A563-074AD4D7BBBB}">
          <p14:sldIdLst>
            <p14:sldId id="972"/>
            <p14:sldId id="421"/>
            <p14:sldId id="982"/>
            <p14:sldId id="965"/>
            <p14:sldId id="966"/>
            <p14:sldId id="995"/>
            <p14:sldId id="968"/>
            <p14:sldId id="978"/>
            <p14:sldId id="970"/>
            <p14:sldId id="420"/>
            <p14:sldId id="994"/>
            <p14:sldId id="999"/>
            <p14:sldId id="1000"/>
            <p14:sldId id="1001"/>
            <p14:sldId id="989"/>
            <p14:sldId id="990"/>
            <p14:sldId id="983"/>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F11706-5356-2824-9AC1-E14DFC0842BF}" name="Kate Rose" initials="KR" userId="S::kate@calruralhousing.org::8cc6d25a-47c0-4578-8497-8b910a112cae" providerId="AD"/>
  <p188:author id="{C49B931A-CADE-E8C0-DFB4-69F37BA84936}" name="Cynthia Walsh" initials="cw" userId="Cynthia Walsh" providerId="None"/>
  <p188:author id="{038B737F-4E2A-657F-A99C-3AC6E7B7E313}" name="Michelle Zumwalt" initials="MZ" userId="S::Michelle.Zumwalt@fresno.gov::88ed1b08-19eb-46b7-ac10-0707516fd12c" providerId="AD"/>
  <p188:author id="{C8417997-80D7-6CEA-82B7-7F66F4FA9D78}" name="Kim Untermoser" initials="KU" userId="S::Kim.Untermoser@ascentenvironmental.com::0750a75d-3420-4458-bc31-4df9b826d641" providerId="AD"/>
  <p188:author id="{0128A0F2-FFBA-83AB-E71F-C6C0E19FF167}" name="Karla Martinez" initials="KM" userId="S::kmartinez@placeworks.com::e977c47f-2c80-4815-a932-325759bd9f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nt Reddy" initials="GR" lastIdx="1" clrIdx="0">
    <p:extLst>
      <p:ext uri="{19B8F6BF-5375-455C-9EA6-DF929625EA0E}">
        <p15:presenceInfo xmlns:p15="http://schemas.microsoft.com/office/powerpoint/2012/main" userId="S-1-5-21-2019995525-3504076379-2935571762-3602" providerId="AD"/>
      </p:ext>
    </p:extLst>
  </p:cmAuthor>
  <p:cmAuthor id="2" name="Greg Goodfellow" initials="GG" lastIdx="5" clrIdx="1">
    <p:extLst>
      <p:ext uri="{19B8F6BF-5375-455C-9EA6-DF929625EA0E}">
        <p15:presenceInfo xmlns:p15="http://schemas.microsoft.com/office/powerpoint/2012/main" userId="S-1-5-21-2019995525-3504076379-2935571762-7339" providerId="AD"/>
      </p:ext>
    </p:extLst>
  </p:cmAuthor>
  <p:cmAuthor id="3" name="Karla Martinez" initials="KM" lastIdx="2" clrIdx="2">
    <p:extLst>
      <p:ext uri="{19B8F6BF-5375-455C-9EA6-DF929625EA0E}">
        <p15:presenceInfo xmlns:p15="http://schemas.microsoft.com/office/powerpoint/2012/main" userId="S::kmartinez@placeworks.com::e977c47f-2c80-4815-a932-325759bd9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4F82C3"/>
    <a:srgbClr val="71A4E8"/>
    <a:srgbClr val="01C5FF"/>
    <a:srgbClr val="00734C"/>
    <a:srgbClr val="4DE600"/>
    <a:srgbClr val="005BE7"/>
    <a:srgbClr val="1D448F"/>
    <a:srgbClr val="BDE7FD"/>
    <a:srgbClr val="E6D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2F6FB-DD95-6A13-CAF5-CB2688B22D8A}" v="12" dt="2022-08-31T17:25:07.099"/>
    <p1510:client id="{52E760C5-1766-73CE-AE0B-7A7C812116E6}" v="6" dt="2022-08-31T17:52:25.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5722" autoAdjust="0"/>
  </p:normalViewPr>
  <p:slideViewPr>
    <p:cSldViewPr snapToObjects="1">
      <p:cViewPr varScale="1">
        <p:scale>
          <a:sx n="87" d="100"/>
          <a:sy n="87" d="100"/>
        </p:scale>
        <p:origin x="102" y="144"/>
      </p:cViewPr>
      <p:guideLst>
        <p:guide orient="horz" pos="2592"/>
        <p:guide pos="4608"/>
      </p:guideLst>
    </p:cSldViewPr>
  </p:slideViewPr>
  <p:notesTextViewPr>
    <p:cViewPr>
      <p:scale>
        <a:sx n="3" d="2"/>
        <a:sy n="3" d="2"/>
      </p:scale>
      <p:origin x="0" y="0"/>
    </p:cViewPr>
  </p:notesTextViewPr>
  <p:sorterViewPr>
    <p:cViewPr>
      <p:scale>
        <a:sx n="66" d="100"/>
        <a:sy n="66" d="100"/>
      </p:scale>
      <p:origin x="0" y="-1100"/>
    </p:cViewPr>
  </p:sorterViewPr>
  <p:notesViewPr>
    <p:cSldViewPr snapToObjects="1">
      <p:cViewPr varScale="1">
        <p:scale>
          <a:sx n="89" d="100"/>
          <a:sy n="89" d="100"/>
        </p:scale>
        <p:origin x="35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Rose" userId="S::kate@calruralhousing.org::8cc6d25a-47c0-4578-8497-8b910a112cae" providerId="AD" clId="Web-{3FC2F6FB-DD95-6A13-CAF5-CB2688B22D8A}"/>
    <pc:docChg chg="modSld sldOrd modSection">
      <pc:chgData name="Kate Rose" userId="S::kate@calruralhousing.org::8cc6d25a-47c0-4578-8497-8b910a112cae" providerId="AD" clId="Web-{3FC2F6FB-DD95-6A13-CAF5-CB2688B22D8A}" dt="2022-08-31T17:25:07.099" v="11"/>
      <pc:docMkLst>
        <pc:docMk/>
      </pc:docMkLst>
      <pc:sldChg chg="mod ord modShow">
        <pc:chgData name="Kate Rose" userId="S::kate@calruralhousing.org::8cc6d25a-47c0-4578-8497-8b910a112cae" providerId="AD" clId="Web-{3FC2F6FB-DD95-6A13-CAF5-CB2688B22D8A}" dt="2022-08-31T17:25:07.099" v="10"/>
        <pc:sldMkLst>
          <pc:docMk/>
          <pc:sldMk cId="3592838025" sldId="951"/>
        </pc:sldMkLst>
      </pc:sldChg>
      <pc:sldChg chg="mod ord modShow">
        <pc:chgData name="Kate Rose" userId="S::kate@calruralhousing.org::8cc6d25a-47c0-4578-8497-8b910a112cae" providerId="AD" clId="Web-{3FC2F6FB-DD95-6A13-CAF5-CB2688B22D8A}" dt="2022-08-31T17:25:07.099" v="11"/>
        <pc:sldMkLst>
          <pc:docMk/>
          <pc:sldMk cId="3186480621" sldId="957"/>
        </pc:sldMkLst>
      </pc:sldChg>
      <pc:sldChg chg="mod ord modShow">
        <pc:chgData name="Kate Rose" userId="S::kate@calruralhousing.org::8cc6d25a-47c0-4578-8497-8b910a112cae" providerId="AD" clId="Web-{3FC2F6FB-DD95-6A13-CAF5-CB2688B22D8A}" dt="2022-08-31T17:25:07.099" v="8"/>
        <pc:sldMkLst>
          <pc:docMk/>
          <pc:sldMk cId="715297779" sldId="971"/>
        </pc:sldMkLst>
      </pc:sldChg>
      <pc:sldChg chg="mod ord modShow">
        <pc:chgData name="Kate Rose" userId="S::kate@calruralhousing.org::8cc6d25a-47c0-4578-8497-8b910a112cae" providerId="AD" clId="Web-{3FC2F6FB-DD95-6A13-CAF5-CB2688B22D8A}" dt="2022-08-31T17:25:07.099" v="7"/>
        <pc:sldMkLst>
          <pc:docMk/>
          <pc:sldMk cId="2472309366" sldId="974"/>
        </pc:sldMkLst>
      </pc:sldChg>
      <pc:sldChg chg="mod ord modShow">
        <pc:chgData name="Kate Rose" userId="S::kate@calruralhousing.org::8cc6d25a-47c0-4578-8497-8b910a112cae" providerId="AD" clId="Web-{3FC2F6FB-DD95-6A13-CAF5-CB2688B22D8A}" dt="2022-08-31T17:25:07.099" v="6"/>
        <pc:sldMkLst>
          <pc:docMk/>
          <pc:sldMk cId="1080517149" sldId="975"/>
        </pc:sldMkLst>
      </pc:sldChg>
      <pc:sldChg chg="mod ord modShow">
        <pc:chgData name="Kate Rose" userId="S::kate@calruralhousing.org::8cc6d25a-47c0-4578-8497-8b910a112cae" providerId="AD" clId="Web-{3FC2F6FB-DD95-6A13-CAF5-CB2688B22D8A}" dt="2022-08-31T17:25:07.099" v="9"/>
        <pc:sldMkLst>
          <pc:docMk/>
          <pc:sldMk cId="3766408767" sldId="996"/>
        </pc:sldMkLst>
      </pc:sldChg>
    </pc:docChg>
  </pc:docChgLst>
  <pc:docChgLst>
    <pc:chgData name="Kate Rose" userId="S::kate@calruralhousing.org::8cc6d25a-47c0-4578-8497-8b910a112cae" providerId="AD" clId="Web-{52E760C5-1766-73CE-AE0B-7A7C812116E6}"/>
    <pc:docChg chg="delSld modSection">
      <pc:chgData name="Kate Rose" userId="S::kate@calruralhousing.org::8cc6d25a-47c0-4578-8497-8b910a112cae" providerId="AD" clId="Web-{52E760C5-1766-73CE-AE0B-7A7C812116E6}" dt="2022-08-31T17:52:25.420" v="5"/>
      <pc:docMkLst>
        <pc:docMk/>
      </pc:docMkLst>
      <pc:sldChg chg="del">
        <pc:chgData name="Kate Rose" userId="S::kate@calruralhousing.org::8cc6d25a-47c0-4578-8497-8b910a112cae" providerId="AD" clId="Web-{52E760C5-1766-73CE-AE0B-7A7C812116E6}" dt="2022-08-31T17:52:25.420" v="4"/>
        <pc:sldMkLst>
          <pc:docMk/>
          <pc:sldMk cId="3592838025" sldId="951"/>
        </pc:sldMkLst>
      </pc:sldChg>
      <pc:sldChg chg="del">
        <pc:chgData name="Kate Rose" userId="S::kate@calruralhousing.org::8cc6d25a-47c0-4578-8497-8b910a112cae" providerId="AD" clId="Web-{52E760C5-1766-73CE-AE0B-7A7C812116E6}" dt="2022-08-31T17:52:25.420" v="5"/>
        <pc:sldMkLst>
          <pc:docMk/>
          <pc:sldMk cId="3186480621" sldId="957"/>
        </pc:sldMkLst>
      </pc:sldChg>
      <pc:sldChg chg="del">
        <pc:chgData name="Kate Rose" userId="S::kate@calruralhousing.org::8cc6d25a-47c0-4578-8497-8b910a112cae" providerId="AD" clId="Web-{52E760C5-1766-73CE-AE0B-7A7C812116E6}" dt="2022-08-31T17:52:25.420" v="2"/>
        <pc:sldMkLst>
          <pc:docMk/>
          <pc:sldMk cId="715297779" sldId="971"/>
        </pc:sldMkLst>
      </pc:sldChg>
      <pc:sldChg chg="del">
        <pc:chgData name="Kate Rose" userId="S::kate@calruralhousing.org::8cc6d25a-47c0-4578-8497-8b910a112cae" providerId="AD" clId="Web-{52E760C5-1766-73CE-AE0B-7A7C812116E6}" dt="2022-08-31T17:52:25.405" v="1"/>
        <pc:sldMkLst>
          <pc:docMk/>
          <pc:sldMk cId="2472309366" sldId="974"/>
        </pc:sldMkLst>
      </pc:sldChg>
      <pc:sldChg chg="del">
        <pc:chgData name="Kate Rose" userId="S::kate@calruralhousing.org::8cc6d25a-47c0-4578-8497-8b910a112cae" providerId="AD" clId="Web-{52E760C5-1766-73CE-AE0B-7A7C812116E6}" dt="2022-08-31T17:52:25.405" v="0"/>
        <pc:sldMkLst>
          <pc:docMk/>
          <pc:sldMk cId="1080517149" sldId="975"/>
        </pc:sldMkLst>
      </pc:sldChg>
      <pc:sldChg chg="del">
        <pc:chgData name="Kate Rose" userId="S::kate@calruralhousing.org::8cc6d25a-47c0-4578-8497-8b910a112cae" providerId="AD" clId="Web-{52E760C5-1766-73CE-AE0B-7A7C812116E6}" dt="2022-08-31T17:52:25.420" v="3"/>
        <pc:sldMkLst>
          <pc:docMk/>
          <pc:sldMk cId="3766408767" sldId="99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4415546382866"/>
          <c:y val="0.1030578924486438"/>
          <c:w val="0.58803121089962529"/>
          <c:h val="0.7219858917867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EB-4AB7-9C9A-C622B044C6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EB-4AB7-9C9A-C622B044C6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EB-4AB7-9C9A-C622B044C6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EB-4AB7-9C9A-C622B044C6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EB-4AB7-9C9A-C622B044C6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AEB-4AB7-9C9A-C622B044C6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AEB-4AB7-9C9A-C622B044C6F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AEB-4AB7-9C9A-C622B044C6F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AEB-4AB7-9C9A-C622B044C6F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AEB-4AB7-9C9A-C622B044C6F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AEB-4AB7-9C9A-C622B044C6F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AEB-4AB7-9C9A-C622B044C6F8}"/>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AEB-4AB7-9C9A-C622B044C6F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AAEB-4AB7-9C9A-C622B044C6F8}"/>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AAEB-4AB7-9C9A-C622B044C6F8}"/>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AAEB-4AB7-9C9A-C622B044C6F8}"/>
              </c:ext>
            </c:extLst>
          </c:dPt>
          <c:dLbls>
            <c:dLbl>
              <c:idx val="0"/>
              <c:layout>
                <c:manualLayout>
                  <c:x val="-0.10399953894060265"/>
                  <c:y val="0.14194104371798313"/>
                </c:manualLayout>
              </c:layout>
              <c:tx>
                <c:rich>
                  <a:bodyPr/>
                  <a:lstStyle/>
                  <a:p>
                    <a:r>
                      <a:rPr lang="pa-IN" baseline="0" dirty="0"/>
                      <a:t>ਕਲੋਵਿਸ, </a:t>
                    </a:r>
                    <a:fld id="{BB30337C-DFE9-4284-9C39-40E4E854671B}"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EB-4AB7-9C9A-C622B044C6F8}"/>
                </c:ext>
              </c:extLst>
            </c:dLbl>
            <c:dLbl>
              <c:idx val="1"/>
              <c:layout>
                <c:manualLayout>
                  <c:x val="5.1373466148053396E-2"/>
                  <c:y val="-2.0195111117240139E-2"/>
                </c:manualLayout>
              </c:layout>
              <c:tx>
                <c:rich>
                  <a:bodyPr/>
                  <a:lstStyle/>
                  <a:p>
                    <a:r>
                      <a:rPr lang="pa-IN" dirty="0"/>
                      <a:t>ਕੋਲਿੰਗਾ </a:t>
                    </a:r>
                    <a:r>
                      <a:rPr lang="pa-IN" baseline="0" dirty="0"/>
                      <a:t>, </a:t>
                    </a:r>
                    <a:fld id="{FAD731FA-9006-204B-A646-3F4231EA5E91}"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AEB-4AB7-9C9A-C622B044C6F8}"/>
                </c:ext>
              </c:extLst>
            </c:dLbl>
            <c:dLbl>
              <c:idx val="2"/>
              <c:layout>
                <c:manualLayout>
                  <c:x val="4.358055420545201E-2"/>
                  <c:y val="3.7447224845203735E-2"/>
                </c:manualLayout>
              </c:layout>
              <c:tx>
                <c:rich>
                  <a:bodyPr/>
                  <a:lstStyle/>
                  <a:p>
                    <a:r>
                      <a:rPr lang="pa-IN" dirty="0"/>
                      <a:t>ਫਾਇਰਬੱਗ</a:t>
                    </a:r>
                    <a:r>
                      <a:rPr lang="pa-IN" baseline="0" dirty="0"/>
                      <a:t>, </a:t>
                    </a:r>
                    <a:fld id="{BA77C3CF-73BD-BC45-B981-059C44F8A9AC}"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AEB-4AB7-9C9A-C622B044C6F8}"/>
                </c:ext>
              </c:extLst>
            </c:dLbl>
            <c:dLbl>
              <c:idx val="3"/>
              <c:layout>
                <c:manualLayout>
                  <c:x val="3.8529005997612387E-2"/>
                  <c:y val="9.8340590181734522E-2"/>
                </c:manualLayout>
              </c:layout>
              <c:tx>
                <c:rich>
                  <a:bodyPr/>
                  <a:lstStyle/>
                  <a:p>
                    <a:r>
                      <a:rPr lang="pa-IN" dirty="0"/>
                      <a:t>ਫਾਊਲਰ</a:t>
                    </a:r>
                    <a:r>
                      <a:rPr lang="pa-IN" baseline="0" dirty="0"/>
                      <a:t>, </a:t>
                    </a:r>
                    <a:fld id="{55B53E23-6426-D647-8583-4578A07F6E9A}"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AEB-4AB7-9C9A-C622B044C6F8}"/>
                </c:ext>
              </c:extLst>
            </c:dLbl>
            <c:dLbl>
              <c:idx val="4"/>
              <c:layout>
                <c:manualLayout>
                  <c:x val="-5.58734376820718E-2"/>
                  <c:y val="-0.24714483703838619"/>
                </c:manualLayout>
              </c:layout>
              <c:tx>
                <c:rich>
                  <a:bodyPr/>
                  <a:lstStyle/>
                  <a:p>
                    <a:r>
                      <a:rPr lang="pa-IN" dirty="0"/>
                      <a:t>ਫਰਿਜ਼ਨੋ ਸ਼ਹਿਰ</a:t>
                    </a:r>
                    <a:r>
                      <a:rPr lang="pa-IN" baseline="0" dirty="0"/>
                      <a:t>, 63%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AEB-4AB7-9C9A-C622B044C6F8}"/>
                </c:ext>
              </c:extLst>
            </c:dLbl>
            <c:dLbl>
              <c:idx val="5"/>
              <c:layout>
                <c:manualLayout>
                  <c:x val="-2.1718926215852807E-2"/>
                  <c:y val="9.8694638254756384E-2"/>
                </c:manualLayout>
              </c:layout>
              <c:tx>
                <c:rich>
                  <a:bodyPr/>
                  <a:lstStyle/>
                  <a:p>
                    <a:r>
                      <a:rPr lang="pa-IN" dirty="0"/>
                      <a:t>ਹਿਊਰਾੱਨ</a:t>
                    </a:r>
                    <a:r>
                      <a:rPr lang="pa-IN" baseline="0" dirty="0"/>
                      <a:t> </a:t>
                    </a:r>
                    <a:fld id="{72193A1C-6DED-8E4F-894D-24E1202395DB}" type="VALUE">
                      <a:rPr lang="en-US" baseline="0" smtClean="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AEB-4AB7-9C9A-C622B044C6F8}"/>
                </c:ext>
              </c:extLst>
            </c:dLbl>
            <c:dLbl>
              <c:idx val="6"/>
              <c:layout>
                <c:manualLayout>
                  <c:x val="-4.0943113303434926E-2"/>
                  <c:y val="7.1819791127604643E-2"/>
                </c:manualLayout>
              </c:layout>
              <c:tx>
                <c:rich>
                  <a:bodyPr/>
                  <a:lstStyle/>
                  <a:p>
                    <a:r>
                      <a:rPr lang="pa-IN" dirty="0"/>
                      <a:t>ਕੇਰਮੈਨ</a:t>
                    </a:r>
                    <a:r>
                      <a:rPr lang="pa-IN" baseline="0" dirty="0"/>
                      <a:t>, </a:t>
                    </a:r>
                    <a:fld id="{7FD43B6C-C76C-B84F-9978-8C51214E9CF9}"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AEB-4AB7-9C9A-C622B044C6F8}"/>
                </c:ext>
              </c:extLst>
            </c:dLbl>
            <c:dLbl>
              <c:idx val="7"/>
              <c:layout>
                <c:manualLayout>
                  <c:x val="-4.8780952067928415E-2"/>
                  <c:y val="6.4691071645017084E-2"/>
                </c:manualLayout>
              </c:layout>
              <c:tx>
                <c:rich>
                  <a:bodyPr/>
                  <a:lstStyle/>
                  <a:p>
                    <a:r>
                      <a:rPr lang="pa-IN" dirty="0"/>
                      <a:t>ਕਿੰਗਸਬਰਗ</a:t>
                    </a:r>
                    <a:r>
                      <a:rPr lang="pa-IN" baseline="0" dirty="0"/>
                      <a:t> 2%</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AAEB-4AB7-9C9A-C622B044C6F8}"/>
                </c:ext>
              </c:extLst>
            </c:dLbl>
            <c:dLbl>
              <c:idx val="8"/>
              <c:layout>
                <c:manualLayout>
                  <c:x val="-6.7674217643732437E-2"/>
                  <c:y val="3.7632595648503825E-2"/>
                </c:manualLayout>
              </c:layout>
              <c:tx>
                <c:rich>
                  <a:bodyPr/>
                  <a:lstStyle/>
                  <a:p>
                    <a:r>
                      <a:rPr lang="pa-IN" dirty="0"/>
                      <a:t>ਮੈਂਡੋਟਾ</a:t>
                    </a:r>
                    <a:r>
                      <a:rPr lang="pa-IN" baseline="0" dirty="0"/>
                      <a:t> </a:t>
                    </a:r>
                    <a:fld id="{19541278-E23A-DD4E-A0A5-6374E32C17F7}" type="VALUE">
                      <a:rPr lang="en-US" baseline="0" smtClean="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AAEB-4AB7-9C9A-C622B044C6F8}"/>
                </c:ext>
              </c:extLst>
            </c:dLbl>
            <c:dLbl>
              <c:idx val="9"/>
              <c:layout>
                <c:manualLayout>
                  <c:x val="-4.068904030278786E-2"/>
                  <c:y val="2.6380137888587355E-3"/>
                </c:manualLayout>
              </c:layout>
              <c:tx>
                <c:rich>
                  <a:bodyPr/>
                  <a:lstStyle/>
                  <a:p>
                    <a:r>
                      <a:rPr lang="pa-IN" dirty="0"/>
                      <a:t>ਸੰਤਰੀ ਕੋਵ</a:t>
                    </a:r>
                    <a:r>
                      <a:rPr lang="pa-IN" baseline="0" dirty="0"/>
                      <a:t>, </a:t>
                    </a:r>
                    <a:fld id="{1160B86B-2244-434D-98A4-07EC35C7CAA0}"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AAEB-4AB7-9C9A-C622B044C6F8}"/>
                </c:ext>
              </c:extLst>
            </c:dLbl>
            <c:dLbl>
              <c:idx val="10"/>
              <c:layout>
                <c:manualLayout>
                  <c:x val="-0.10192039700177308"/>
                  <c:y val="-3.0600698660670542E-2"/>
                </c:manualLayout>
              </c:layout>
              <c:tx>
                <c:rich>
                  <a:bodyPr/>
                  <a:lstStyle/>
                  <a:p>
                    <a:r>
                      <a:rPr lang="pa-IN" dirty="0"/>
                      <a:t>ਪਾਰਲੀਅਰ</a:t>
                    </a:r>
                    <a:r>
                      <a:rPr lang="pa-IN" baseline="0" dirty="0"/>
                      <a:t>, </a:t>
                    </a:r>
                    <a:fld id="{587B65C9-F7E3-704D-9408-E042DD81AFC4}"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AAEB-4AB7-9C9A-C622B044C6F8}"/>
                </c:ext>
              </c:extLst>
            </c:dLbl>
            <c:dLbl>
              <c:idx val="11"/>
              <c:layout>
                <c:manualLayout>
                  <c:x val="-8.3436911333015465E-2"/>
                  <c:y val="-4.6411942699083088E-2"/>
                </c:manualLayout>
              </c:layout>
              <c:tx>
                <c:rich>
                  <a:bodyPr/>
                  <a:lstStyle/>
                  <a:p>
                    <a:r>
                      <a:rPr lang="pa-IN" dirty="0"/>
                      <a:t>ਰੀਡਲੀ</a:t>
                    </a:r>
                    <a:r>
                      <a:rPr lang="pa-IN" baseline="0" dirty="0"/>
                      <a:t>,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AAEB-4AB7-9C9A-C622B044C6F8}"/>
                </c:ext>
              </c:extLst>
            </c:dLbl>
            <c:dLbl>
              <c:idx val="12"/>
              <c:layout>
                <c:manualLayout>
                  <c:x val="-3.2231566081620922E-2"/>
                  <c:y val="-5.2657501674796901E-2"/>
                </c:manualLayout>
              </c:layout>
              <c:tx>
                <c:rich>
                  <a:bodyPr/>
                  <a:lstStyle/>
                  <a:p>
                    <a:r>
                      <a:rPr lang="pa-IN" dirty="0"/>
                      <a:t>ਸੰਗਰ</a:t>
                    </a:r>
                    <a:r>
                      <a:rPr lang="pa-IN" baseline="0" dirty="0"/>
                      <a:t>, </a:t>
                    </a:r>
                    <a:fld id="{FAD661FD-06D2-6943-8935-01CC8ED993A3}" type="VALUE">
                      <a:rPr lang="en-US" baseline="0"/>
                      <a:pPr/>
                      <a:t>[VALUE]</a:t>
                    </a:fld>
                    <a:endParaRPr lang="pa-IN"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AAEB-4AB7-9C9A-C622B044C6F8}"/>
                </c:ext>
              </c:extLst>
            </c:dLbl>
            <c:dLbl>
              <c:idx val="13"/>
              <c:layout>
                <c:manualLayout>
                  <c:x val="-3.2788303987645595E-3"/>
                  <c:y val="-7.9879138816892986E-2"/>
                </c:manualLayout>
              </c:layout>
              <c:tx>
                <c:rich>
                  <a:bodyPr/>
                  <a:lstStyle/>
                  <a:p>
                    <a:r>
                      <a:rPr lang="pa-IN" dirty="0"/>
                      <a:t>ਸੈਨ ਜੋਕਿਨ
</a:t>
                    </a:r>
                    <a:r>
                      <a:rPr lang="pa-IN" baseline="0" dirty="0"/>
                      <a:t>, &lt;1%</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AAEB-4AB7-9C9A-C622B044C6F8}"/>
                </c:ext>
              </c:extLst>
            </c:dLbl>
            <c:dLbl>
              <c:idx val="14"/>
              <c:layout>
                <c:manualLayout>
                  <c:x val="0.11280569303228737"/>
                  <c:y val="-8.1427572927153052E-2"/>
                </c:manualLayout>
              </c:layout>
              <c:tx>
                <c:rich>
                  <a:bodyPr/>
                  <a:lstStyle/>
                  <a:p>
                    <a:r>
                      <a:rPr lang="pa-IN" baseline="0" dirty="0"/>
                      <a:t>ਸੇਲਮਾ,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AAEB-4AB7-9C9A-C622B044C6F8}"/>
                </c:ext>
              </c:extLst>
            </c:dLbl>
            <c:dLbl>
              <c:idx val="15"/>
              <c:layout>
                <c:manualLayout>
                  <c:x val="0.41384300605838192"/>
                  <c:y val="-2.7627144846887636E-2"/>
                </c:manualLayout>
              </c:layout>
              <c:tx>
                <c:rich>
                  <a:bodyPr/>
                  <a:lstStyle/>
                  <a:p>
                    <a:r>
                      <a:rPr lang="pa-IN" dirty="0"/>
                      <a:t>ਗੈਰ-ਨਿਗਮਿਤ ਫਰਿਜ਼ਨੋ ਕਾਊਂਟੀ </a:t>
                    </a:r>
                    <a:r>
                      <a:rPr lang="pa-IN" baseline="0" dirty="0"/>
                      <a:t>, 4%</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40795157276799487"/>
                      <c:h val="4.7766669768068606E-2"/>
                    </c:manualLayout>
                  </c15:layout>
                  <c15:showDataLabelsRange val="0"/>
                </c:ext>
                <c:ext xmlns:c16="http://schemas.microsoft.com/office/drawing/2014/chart" uri="{C3380CC4-5D6E-409C-BE32-E72D297353CC}">
                  <c16:uniqueId val="{0000001F-AAEB-4AB7-9C9A-C622B044C6F8}"/>
                </c:ext>
              </c:extLst>
            </c:dLbl>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Sheet2!$B$2:$B$17</c:f>
              <c:strCache>
                <c:ptCount val="16"/>
                <c:pt idx="0">
                  <c:v>Clovis </c:v>
                </c:pt>
                <c:pt idx="1">
                  <c:v>Coalinga </c:v>
                </c:pt>
                <c:pt idx="2">
                  <c:v>Firebaugh</c:v>
                </c:pt>
                <c:pt idx="3">
                  <c:v>Fowler</c:v>
                </c:pt>
                <c:pt idx="4">
                  <c:v>Fresno City</c:v>
                </c:pt>
                <c:pt idx="5">
                  <c:v>Huron</c:v>
                </c:pt>
                <c:pt idx="6">
                  <c:v>Kerman</c:v>
                </c:pt>
                <c:pt idx="7">
                  <c:v>Kingsburg</c:v>
                </c:pt>
                <c:pt idx="8">
                  <c:v>Mendota</c:v>
                </c:pt>
                <c:pt idx="9">
                  <c:v>Orange Cove</c:v>
                </c:pt>
                <c:pt idx="10">
                  <c:v>Parlier</c:v>
                </c:pt>
                <c:pt idx="11">
                  <c:v>Reedley</c:v>
                </c:pt>
                <c:pt idx="12">
                  <c:v>Sanger</c:v>
                </c:pt>
                <c:pt idx="13">
                  <c:v>San Joaquin</c:v>
                </c:pt>
                <c:pt idx="14">
                  <c:v>Selma </c:v>
                </c:pt>
                <c:pt idx="15">
                  <c:v>Unincorporated Fresno County </c:v>
                </c:pt>
              </c:strCache>
            </c:strRef>
          </c:cat>
          <c:val>
            <c:numRef>
              <c:f>Sheet2!$C$2:$C$17</c:f>
              <c:numCache>
                <c:formatCode>0%</c:formatCode>
                <c:ptCount val="16"/>
                <c:pt idx="0">
                  <c:v>0.15024529143366838</c:v>
                </c:pt>
                <c:pt idx="1">
                  <c:v>9.4685924045421806E-3</c:v>
                </c:pt>
                <c:pt idx="2">
                  <c:v>7.4102027513808363E-3</c:v>
                </c:pt>
                <c:pt idx="3">
                  <c:v>5.6777247933033721E-3</c:v>
                </c:pt>
                <c:pt idx="4">
                  <c:v>0.617036605029332</c:v>
                </c:pt>
                <c:pt idx="5">
                  <c:v>5.3346598511098148E-3</c:v>
                </c:pt>
                <c:pt idx="6">
                  <c:v>1.7787917252735944E-2</c:v>
                </c:pt>
                <c:pt idx="7">
                  <c:v>1.4768945761432639E-2</c:v>
                </c:pt>
                <c:pt idx="8">
                  <c:v>1.0737932690658342E-2</c:v>
                </c:pt>
                <c:pt idx="9">
                  <c:v>7.8561871762324615E-3</c:v>
                </c:pt>
                <c:pt idx="10">
                  <c:v>1.2264571683419672E-2</c:v>
                </c:pt>
                <c:pt idx="11">
                  <c:v>2.4494836872619986E-2</c:v>
                </c:pt>
                <c:pt idx="12">
                  <c:v>2.5009434285910324E-2</c:v>
                </c:pt>
                <c:pt idx="13">
                  <c:v>0</c:v>
                </c:pt>
                <c:pt idx="14">
                  <c:v>2.4975127791690966E-2</c:v>
                </c:pt>
                <c:pt idx="15">
                  <c:v>6.3587087035575834E-2</c:v>
                </c:pt>
              </c:numCache>
            </c:numRef>
          </c:val>
          <c:extLst>
            <c:ext xmlns:c16="http://schemas.microsoft.com/office/drawing/2014/chart" uri="{C3380CC4-5D6E-409C-BE32-E72D297353CC}">
              <c16:uniqueId val="{00000020-AAEB-4AB7-9C9A-C622B044C6F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 17'!$D$3:$D$4</c:f>
              <c:strCache>
                <c:ptCount val="2"/>
                <c:pt idx="0">
                  <c:v>Extremely Low </c:v>
                </c:pt>
                <c:pt idx="1">
                  <c:v>&lt;30% AMI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Fresno County</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Unincorp. Fresno County</c:v>
                </c:pt>
              </c:strCache>
            </c:strRef>
          </c:cat>
          <c:val>
            <c:numRef>
              <c:f>'Slide 17'!$D$5:$D$21</c:f>
              <c:numCache>
                <c:formatCode>0%</c:formatCode>
                <c:ptCount val="17"/>
                <c:pt idx="0">
                  <c:v>0.13523406211017006</c:v>
                </c:pt>
                <c:pt idx="1">
                  <c:v>7.2909515309625153E-2</c:v>
                </c:pt>
                <c:pt idx="2">
                  <c:v>0.14595898673100122</c:v>
                </c:pt>
                <c:pt idx="3">
                  <c:v>0.1310344827586207</c:v>
                </c:pt>
                <c:pt idx="4">
                  <c:v>0.1038961038961039</c:v>
                </c:pt>
                <c:pt idx="5">
                  <c:v>0.1577069528977903</c:v>
                </c:pt>
                <c:pt idx="6">
                  <c:v>0.32768361581920902</c:v>
                </c:pt>
                <c:pt idx="7">
                  <c:v>9.974093264248704E-2</c:v>
                </c:pt>
                <c:pt idx="8">
                  <c:v>0.10984848484848485</c:v>
                </c:pt>
                <c:pt idx="9">
                  <c:v>0.23722627737226276</c:v>
                </c:pt>
                <c:pt idx="10">
                  <c:v>0.29559748427672955</c:v>
                </c:pt>
                <c:pt idx="11">
                  <c:v>0.26010101010101011</c:v>
                </c:pt>
                <c:pt idx="12">
                  <c:v>0.11519777931991672</c:v>
                </c:pt>
                <c:pt idx="13">
                  <c:v>0.30046948356807512</c:v>
                </c:pt>
                <c:pt idx="14">
                  <c:v>0.12764456981664316</c:v>
                </c:pt>
                <c:pt idx="15">
                  <c:v>0.10148148148148148</c:v>
                </c:pt>
                <c:pt idx="16">
                  <c:v>8.8246517840106856E-2</c:v>
                </c:pt>
              </c:numCache>
            </c:numRef>
          </c:val>
          <c:extLst>
            <c:ext xmlns:c16="http://schemas.microsoft.com/office/drawing/2014/chart" uri="{C3380CC4-5D6E-409C-BE32-E72D297353CC}">
              <c16:uniqueId val="{00000000-EF48-4326-BB36-4F5E169CED62}"/>
            </c:ext>
          </c:extLst>
        </c:ser>
        <c:ser>
          <c:idx val="1"/>
          <c:order val="1"/>
          <c:tx>
            <c:strRef>
              <c:f>'Slide 17'!$E$3:$E$4</c:f>
              <c:strCache>
                <c:ptCount val="2"/>
                <c:pt idx="0">
                  <c:v>Very Low</c:v>
                </c:pt>
                <c:pt idx="1">
                  <c:v>30-50 % AMI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Fresno County</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Unincorp. Fresno County</c:v>
                </c:pt>
              </c:strCache>
            </c:strRef>
          </c:cat>
          <c:val>
            <c:numRef>
              <c:f>'Slide 17'!$E$5:$E$21</c:f>
              <c:numCache>
                <c:formatCode>0%</c:formatCode>
                <c:ptCount val="17"/>
                <c:pt idx="0">
                  <c:v>0.12806119099205568</c:v>
                </c:pt>
                <c:pt idx="1">
                  <c:v>7.2085678978442952E-2</c:v>
                </c:pt>
                <c:pt idx="2">
                  <c:v>9.0470446320868522E-2</c:v>
                </c:pt>
                <c:pt idx="3">
                  <c:v>0.21379310344827587</c:v>
                </c:pt>
                <c:pt idx="4">
                  <c:v>0.10909090909090909</c:v>
                </c:pt>
                <c:pt idx="5">
                  <c:v>0.13417083920486914</c:v>
                </c:pt>
                <c:pt idx="6">
                  <c:v>0.23163841807909605</c:v>
                </c:pt>
                <c:pt idx="7">
                  <c:v>0.18652849740932642</c:v>
                </c:pt>
                <c:pt idx="8">
                  <c:v>0.125</c:v>
                </c:pt>
                <c:pt idx="9">
                  <c:v>0.22262773722627738</c:v>
                </c:pt>
                <c:pt idx="10">
                  <c:v>0.2809224318658281</c:v>
                </c:pt>
                <c:pt idx="11">
                  <c:v>0.18560606060606061</c:v>
                </c:pt>
                <c:pt idx="12">
                  <c:v>0.13532269257460097</c:v>
                </c:pt>
                <c:pt idx="13">
                  <c:v>0.17370892018779344</c:v>
                </c:pt>
                <c:pt idx="14">
                  <c:v>0.17277856135401976</c:v>
                </c:pt>
                <c:pt idx="15">
                  <c:v>0.17407407407407408</c:v>
                </c:pt>
                <c:pt idx="16">
                  <c:v>0.10990269032627362</c:v>
                </c:pt>
              </c:numCache>
            </c:numRef>
          </c:val>
          <c:extLst>
            <c:ext xmlns:c16="http://schemas.microsoft.com/office/drawing/2014/chart" uri="{C3380CC4-5D6E-409C-BE32-E72D297353CC}">
              <c16:uniqueId val="{00000001-EF48-4326-BB36-4F5E169CED62}"/>
            </c:ext>
          </c:extLst>
        </c:ser>
        <c:ser>
          <c:idx val="2"/>
          <c:order val="2"/>
          <c:tx>
            <c:strRef>
              <c:f>'Slide 17'!$F$3:$F$4</c:f>
              <c:strCache>
                <c:ptCount val="2"/>
                <c:pt idx="0">
                  <c:v>Low</c:v>
                </c:pt>
                <c:pt idx="1">
                  <c:v>50-80% AMI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Fresno County</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Unincorp. Fresno County</c:v>
                </c:pt>
              </c:strCache>
            </c:strRef>
          </c:cat>
          <c:val>
            <c:numRef>
              <c:f>'Slide 17'!$F$5:$F$21</c:f>
              <c:numCache>
                <c:formatCode>0%</c:formatCode>
                <c:ptCount val="17"/>
                <c:pt idx="0">
                  <c:v>0.16248112402337339</c:v>
                </c:pt>
                <c:pt idx="1">
                  <c:v>0.13030344638198543</c:v>
                </c:pt>
                <c:pt idx="2">
                  <c:v>0.14113389626055489</c:v>
                </c:pt>
                <c:pt idx="3">
                  <c:v>0.22528735632183908</c:v>
                </c:pt>
                <c:pt idx="4">
                  <c:v>0.19480519480519481</c:v>
                </c:pt>
                <c:pt idx="5">
                  <c:v>0.16076514856234822</c:v>
                </c:pt>
                <c:pt idx="6">
                  <c:v>0.22033898305084745</c:v>
                </c:pt>
                <c:pt idx="7">
                  <c:v>0.18134715025906736</c:v>
                </c:pt>
                <c:pt idx="8">
                  <c:v>9.3434343434343439E-2</c:v>
                </c:pt>
                <c:pt idx="9">
                  <c:v>0.27919708029197082</c:v>
                </c:pt>
                <c:pt idx="10">
                  <c:v>0.23060796645702306</c:v>
                </c:pt>
                <c:pt idx="11">
                  <c:v>0.23358585858585859</c:v>
                </c:pt>
                <c:pt idx="12">
                  <c:v>0.22068008327550312</c:v>
                </c:pt>
                <c:pt idx="13">
                  <c:v>0.20187793427230047</c:v>
                </c:pt>
                <c:pt idx="14">
                  <c:v>0.15091678420310295</c:v>
                </c:pt>
                <c:pt idx="15">
                  <c:v>0.23481481481481481</c:v>
                </c:pt>
                <c:pt idx="16">
                  <c:v>0.15893913375310056</c:v>
                </c:pt>
              </c:numCache>
            </c:numRef>
          </c:val>
          <c:extLst>
            <c:ext xmlns:c16="http://schemas.microsoft.com/office/drawing/2014/chart" uri="{C3380CC4-5D6E-409C-BE32-E72D297353CC}">
              <c16:uniqueId val="{00000002-EF48-4326-BB36-4F5E169CED62}"/>
            </c:ext>
          </c:extLst>
        </c:ser>
        <c:ser>
          <c:idx val="3"/>
          <c:order val="3"/>
          <c:tx>
            <c:strRef>
              <c:f>'Slide 17'!$G$3:$G$4</c:f>
              <c:strCache>
                <c:ptCount val="2"/>
                <c:pt idx="0">
                  <c:v>Mod </c:v>
                </c:pt>
                <c:pt idx="1">
                  <c:v>80-100% AMI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Fresno County</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Unincorp. Fresno County</c:v>
                </c:pt>
              </c:strCache>
            </c:strRef>
          </c:cat>
          <c:val>
            <c:numRef>
              <c:f>'Slide 17'!$G$5:$G$21</c:f>
              <c:numCache>
                <c:formatCode>0%</c:formatCode>
                <c:ptCount val="17"/>
                <c:pt idx="0">
                  <c:v>8.7124942551375484E-2</c:v>
                </c:pt>
                <c:pt idx="1">
                  <c:v>7.5518330358368801E-2</c:v>
                </c:pt>
                <c:pt idx="2">
                  <c:v>6.3932448733413749E-2</c:v>
                </c:pt>
                <c:pt idx="3">
                  <c:v>0.11494252873563218</c:v>
                </c:pt>
                <c:pt idx="4">
                  <c:v>8.0519480519480519E-2</c:v>
                </c:pt>
                <c:pt idx="5">
                  <c:v>8.9227355860042573E-2</c:v>
                </c:pt>
                <c:pt idx="6">
                  <c:v>7.0621468926553674E-2</c:v>
                </c:pt>
                <c:pt idx="7">
                  <c:v>0.10751295336787564</c:v>
                </c:pt>
                <c:pt idx="8">
                  <c:v>6.9444444444444448E-2</c:v>
                </c:pt>
                <c:pt idx="9">
                  <c:v>7.2992700729927001E-2</c:v>
                </c:pt>
                <c:pt idx="10">
                  <c:v>6.2893081761006289E-2</c:v>
                </c:pt>
                <c:pt idx="11">
                  <c:v>8.7121212121212127E-2</c:v>
                </c:pt>
                <c:pt idx="12">
                  <c:v>0.13740458015267176</c:v>
                </c:pt>
                <c:pt idx="13">
                  <c:v>9.3896713615023469E-2</c:v>
                </c:pt>
                <c:pt idx="14">
                  <c:v>0.10225669957686882</c:v>
                </c:pt>
                <c:pt idx="15">
                  <c:v>0.11259259259259259</c:v>
                </c:pt>
                <c:pt idx="16">
                  <c:v>7.9278763594733834E-2</c:v>
                </c:pt>
              </c:numCache>
            </c:numRef>
          </c:val>
          <c:extLst>
            <c:ext xmlns:c16="http://schemas.microsoft.com/office/drawing/2014/chart" uri="{C3380CC4-5D6E-409C-BE32-E72D297353CC}">
              <c16:uniqueId val="{00000003-EF48-4326-BB36-4F5E169CED62}"/>
            </c:ext>
          </c:extLst>
        </c:ser>
        <c:ser>
          <c:idx val="4"/>
          <c:order val="4"/>
          <c:tx>
            <c:strRef>
              <c:f>'Slide 17'!$H$3:$H$4</c:f>
              <c:strCache>
                <c:ptCount val="2"/>
                <c:pt idx="0">
                  <c:v>Above Mod Income </c:v>
                </c:pt>
                <c:pt idx="1">
                  <c:v>&gt;100%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Fresno County</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Unincorp. Fresno County</c:v>
                </c:pt>
              </c:strCache>
            </c:strRef>
          </c:cat>
          <c:val>
            <c:numRef>
              <c:f>'Slide 17'!$H$5:$H$21</c:f>
              <c:numCache>
                <c:formatCode>0%</c:formatCode>
                <c:ptCount val="17"/>
                <c:pt idx="0">
                  <c:v>0.48709868032302539</c:v>
                </c:pt>
                <c:pt idx="1">
                  <c:v>0.64918302897157765</c:v>
                </c:pt>
                <c:pt idx="2">
                  <c:v>0.55850422195416161</c:v>
                </c:pt>
                <c:pt idx="3">
                  <c:v>0.31494252873563217</c:v>
                </c:pt>
                <c:pt idx="4">
                  <c:v>0.51168831168831164</c:v>
                </c:pt>
                <c:pt idx="5">
                  <c:v>0.4581297034749498</c:v>
                </c:pt>
                <c:pt idx="6">
                  <c:v>0.14971751412429379</c:v>
                </c:pt>
                <c:pt idx="7">
                  <c:v>0.42487046632124353</c:v>
                </c:pt>
                <c:pt idx="8">
                  <c:v>0.60227272727272729</c:v>
                </c:pt>
                <c:pt idx="9">
                  <c:v>0.18795620437956204</c:v>
                </c:pt>
                <c:pt idx="10">
                  <c:v>0.12997903563941299</c:v>
                </c:pt>
                <c:pt idx="11">
                  <c:v>0.23358585858585859</c:v>
                </c:pt>
                <c:pt idx="12">
                  <c:v>0.39139486467730744</c:v>
                </c:pt>
                <c:pt idx="13">
                  <c:v>0.2300469483568075</c:v>
                </c:pt>
                <c:pt idx="14">
                  <c:v>0.44640338504936528</c:v>
                </c:pt>
                <c:pt idx="15">
                  <c:v>0.37703703703703706</c:v>
                </c:pt>
                <c:pt idx="16">
                  <c:v>0.56363289448578513</c:v>
                </c:pt>
              </c:numCache>
            </c:numRef>
          </c:val>
          <c:extLst>
            <c:ext xmlns:c16="http://schemas.microsoft.com/office/drawing/2014/chart" uri="{C3380CC4-5D6E-409C-BE32-E72D297353CC}">
              <c16:uniqueId val="{00000004-EF48-4326-BB36-4F5E169CED62}"/>
            </c:ext>
          </c:extLst>
        </c:ser>
        <c:dLbls>
          <c:dLblPos val="ctr"/>
          <c:showLegendKey val="0"/>
          <c:showVal val="1"/>
          <c:showCatName val="0"/>
          <c:showSerName val="0"/>
          <c:showPercent val="0"/>
          <c:showBubbleSize val="0"/>
        </c:dLbls>
        <c:gapWidth val="150"/>
        <c:overlap val="100"/>
        <c:axId val="617182352"/>
        <c:axId val="617183184"/>
      </c:barChart>
      <c:catAx>
        <c:axId val="61718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17183184"/>
        <c:crosses val="autoZero"/>
        <c:auto val="1"/>
        <c:lblAlgn val="ctr"/>
        <c:lblOffset val="100"/>
        <c:noMultiLvlLbl val="0"/>
      </c:catAx>
      <c:valAx>
        <c:axId val="617183184"/>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17182352"/>
        <c:crosses val="autoZero"/>
        <c:crossBetween val="between"/>
      </c:valAx>
      <c:spPr>
        <a:noFill/>
        <a:ln>
          <a:noFill/>
        </a:ln>
        <a:effectLst/>
      </c:spPr>
    </c:plotArea>
    <c:legend>
      <c:legendPos val="b"/>
      <c:layout>
        <c:manualLayout>
          <c:xMode val="edge"/>
          <c:yMode val="edge"/>
          <c:x val="0.12263412637936387"/>
          <c:y val="0.92533512493915626"/>
          <c:w val="0.79052733327688873"/>
          <c:h val="7.466487506084375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Cost Burdened (&gt;30% to &lt;=50%)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Owner Occupied</c:v>
                </c:pt>
                <c:pt idx="1">
                  <c:v>Renter Occupied</c:v>
                </c:pt>
              </c:strCache>
            </c:strRef>
          </c:cat>
          <c:val>
            <c:numRef>
              <c:f>Sheet1!$B$2:$C$2</c:f>
              <c:numCache>
                <c:formatCode>#,##0.0%</c:formatCode>
                <c:ptCount val="2"/>
                <c:pt idx="0">
                  <c:v>0.14496314496314497</c:v>
                </c:pt>
                <c:pt idx="1">
                  <c:v>0.24158559767415855</c:v>
                </c:pt>
              </c:numCache>
            </c:numRef>
          </c:val>
          <c:extLst>
            <c:ext xmlns:c16="http://schemas.microsoft.com/office/drawing/2014/chart" uri="{C3380CC4-5D6E-409C-BE32-E72D297353CC}">
              <c16:uniqueId val="{00000000-E985-4441-8809-DB7955B3D404}"/>
            </c:ext>
          </c:extLst>
        </c:ser>
        <c:ser>
          <c:idx val="1"/>
          <c:order val="1"/>
          <c:tx>
            <c:strRef>
              <c:f>Sheet1!$A$3</c:f>
              <c:strCache>
                <c:ptCount val="1"/>
                <c:pt idx="0">
                  <c:v>Severely Cost Burdened (&gt;50%)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Owner Occupied</c:v>
                </c:pt>
                <c:pt idx="1">
                  <c:v>Renter Occupied</c:v>
                </c:pt>
              </c:strCache>
            </c:strRef>
          </c:cat>
          <c:val>
            <c:numRef>
              <c:f>Sheet1!$B$3:$C$3</c:f>
              <c:numCache>
                <c:formatCode>#,##0.0%</c:formatCode>
                <c:ptCount val="2"/>
                <c:pt idx="0">
                  <c:v>0.10584507952929005</c:v>
                </c:pt>
                <c:pt idx="1">
                  <c:v>0.31214357598121434</c:v>
                </c:pt>
              </c:numCache>
            </c:numRef>
          </c:val>
          <c:extLst>
            <c:ext xmlns:c16="http://schemas.microsoft.com/office/drawing/2014/chart" uri="{C3380CC4-5D6E-409C-BE32-E72D297353CC}">
              <c16:uniqueId val="{00000001-E985-4441-8809-DB7955B3D404}"/>
            </c:ext>
          </c:extLst>
        </c:ser>
        <c:dLbls>
          <c:dLblPos val="ctr"/>
          <c:showLegendKey val="0"/>
          <c:showVal val="1"/>
          <c:showCatName val="0"/>
          <c:showSerName val="0"/>
          <c:showPercent val="0"/>
          <c:showBubbleSize val="0"/>
        </c:dLbls>
        <c:gapWidth val="150"/>
        <c:overlap val="100"/>
        <c:axId val="322632511"/>
        <c:axId val="322628351"/>
      </c:barChart>
      <c:catAx>
        <c:axId val="32263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2628351"/>
        <c:crosses val="autoZero"/>
        <c:auto val="1"/>
        <c:lblAlgn val="ctr"/>
        <c:lblOffset val="100"/>
        <c:noMultiLvlLbl val="0"/>
      </c:catAx>
      <c:valAx>
        <c:axId val="322628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Percent of Total</a:t>
                </a:r>
                <a:r>
                  <a:rPr lang="en-US" baseline="0" dirty="0"/>
                  <a:t> Fresno (city) </a:t>
                </a:r>
                <a:r>
                  <a:rPr lang="en-US" dirty="0"/>
                  <a:t>Households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263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Housing Type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F5-4B20-8479-3FB209B757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F5-4B20-8479-3FB209B757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F5-4B20-8479-3FB209B757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F5-4B20-8479-3FB209B757DA}"/>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Single Family</c:v>
                </c:pt>
                <c:pt idx="1">
                  <c:v>Multifamily (2-4 units)</c:v>
                </c:pt>
                <c:pt idx="2">
                  <c:v>Multifamily (5+ units)</c:v>
                </c:pt>
                <c:pt idx="3">
                  <c:v>Mobile Home</c:v>
                </c:pt>
              </c:strCache>
            </c:strRef>
          </c:cat>
          <c:val>
            <c:numRef>
              <c:f>Sheet1!$B$2:$B$5</c:f>
              <c:numCache>
                <c:formatCode>0.0%</c:formatCode>
                <c:ptCount val="4"/>
                <c:pt idx="0">
                  <c:v>0.64200000000000002</c:v>
                </c:pt>
                <c:pt idx="1">
                  <c:v>0.123</c:v>
                </c:pt>
                <c:pt idx="2">
                  <c:v>0.14499999999999999</c:v>
                </c:pt>
                <c:pt idx="3" formatCode="0%">
                  <c:v>0.02</c:v>
                </c:pt>
              </c:numCache>
            </c:numRef>
          </c:val>
          <c:extLst>
            <c:ext xmlns:c16="http://schemas.microsoft.com/office/drawing/2014/chart" uri="{C3380CC4-5D6E-409C-BE32-E72D297353CC}">
              <c16:uniqueId val="{00000000-CEE5-4D5C-8DE9-06B2C0D0D9E1}"/>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pa-IN" dirty="0"/>
              <a:t>ਪੁਆਇੰਟ-ਇਨ-ਟਾਈਮ ਕਾਊਂਟਸ, ਮੇਡੇਰਾ ਅਤੇ ਫਰਿਜ਼ਨੋ ਕਾਊਂਟੀਆਂ
</a:t>
            </a:r>
            <a:endParaRPr lang="en-US"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Unsheltered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Sheet1!$B$2:$B$15</c:f>
              <c:numCache>
                <c:formatCode>General</c:formatCode>
                <c:ptCount val="14"/>
                <c:pt idx="0">
                  <c:v>2457</c:v>
                </c:pt>
                <c:pt idx="1">
                  <c:v>3140</c:v>
                </c:pt>
                <c:pt idx="2">
                  <c:v>3822</c:v>
                </c:pt>
                <c:pt idx="3">
                  <c:v>3180</c:v>
                </c:pt>
                <c:pt idx="4">
                  <c:v>2537</c:v>
                </c:pt>
                <c:pt idx="5">
                  <c:v>1883</c:v>
                </c:pt>
                <c:pt idx="6">
                  <c:v>1183</c:v>
                </c:pt>
                <c:pt idx="7">
                  <c:v>1431</c:v>
                </c:pt>
                <c:pt idx="8">
                  <c:v>1529</c:v>
                </c:pt>
                <c:pt idx="9">
                  <c:v>1681</c:v>
                </c:pt>
                <c:pt idx="10">
                  <c:v>2069</c:v>
                </c:pt>
                <c:pt idx="11">
                  <c:v>2681</c:v>
                </c:pt>
                <c:pt idx="12">
                  <c:v>2510</c:v>
                </c:pt>
                <c:pt idx="13">
                  <c:v>2338</c:v>
                </c:pt>
              </c:numCache>
            </c:numRef>
          </c:val>
          <c:smooth val="0"/>
          <c:extLst>
            <c:ext xmlns:c16="http://schemas.microsoft.com/office/drawing/2014/chart" uri="{C3380CC4-5D6E-409C-BE32-E72D297353CC}">
              <c16:uniqueId val="{00000000-4A87-41EE-9B48-C50494E59314}"/>
            </c:ext>
          </c:extLst>
        </c:ser>
        <c:ser>
          <c:idx val="1"/>
          <c:order val="1"/>
          <c:tx>
            <c:strRef>
              <c:f>Sheet1!$C$1</c:f>
              <c:strCache>
                <c:ptCount val="1"/>
                <c:pt idx="0">
                  <c:v>Sheltered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Sheet1!$C$2:$C$15</c:f>
              <c:numCache>
                <c:formatCode>General</c:formatCode>
                <c:ptCount val="14"/>
                <c:pt idx="0">
                  <c:v>1888</c:v>
                </c:pt>
                <c:pt idx="1">
                  <c:v>1831</c:v>
                </c:pt>
                <c:pt idx="2">
                  <c:v>1313</c:v>
                </c:pt>
                <c:pt idx="3">
                  <c:v>670</c:v>
                </c:pt>
                <c:pt idx="4">
                  <c:v>594</c:v>
                </c:pt>
                <c:pt idx="5">
                  <c:v>709</c:v>
                </c:pt>
                <c:pt idx="6">
                  <c:v>542</c:v>
                </c:pt>
                <c:pt idx="7">
                  <c:v>452</c:v>
                </c:pt>
                <c:pt idx="8">
                  <c:v>487</c:v>
                </c:pt>
                <c:pt idx="9">
                  <c:v>463</c:v>
                </c:pt>
                <c:pt idx="10">
                  <c:v>439</c:v>
                </c:pt>
                <c:pt idx="11">
                  <c:v>960</c:v>
                </c:pt>
                <c:pt idx="12">
                  <c:v>999</c:v>
                </c:pt>
                <c:pt idx="13">
                  <c:v>1878</c:v>
                </c:pt>
              </c:numCache>
            </c:numRef>
          </c:val>
          <c:smooth val="0"/>
          <c:extLst>
            <c:ext xmlns:c16="http://schemas.microsoft.com/office/drawing/2014/chart" uri="{C3380CC4-5D6E-409C-BE32-E72D297353CC}">
              <c16:uniqueId val="{00000001-4A87-41EE-9B48-C50494E59314}"/>
            </c:ext>
          </c:extLst>
        </c:ser>
        <c:ser>
          <c:idx val="2"/>
          <c:order val="2"/>
          <c:tx>
            <c:strRef>
              <c:f>Sheet1!$D$1</c:f>
              <c:strCache>
                <c:ptCount val="1"/>
                <c:pt idx="0">
                  <c:v>Total Homelessness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Sheet1!$D$2:$D$15</c:f>
              <c:numCache>
                <c:formatCode>General</c:formatCode>
                <c:ptCount val="14"/>
                <c:pt idx="0">
                  <c:v>4345</c:v>
                </c:pt>
                <c:pt idx="1">
                  <c:v>4971</c:v>
                </c:pt>
                <c:pt idx="2">
                  <c:v>5135</c:v>
                </c:pt>
                <c:pt idx="3">
                  <c:v>3850</c:v>
                </c:pt>
                <c:pt idx="4">
                  <c:v>3131</c:v>
                </c:pt>
                <c:pt idx="5">
                  <c:v>2592</c:v>
                </c:pt>
                <c:pt idx="6">
                  <c:v>1722</c:v>
                </c:pt>
                <c:pt idx="7">
                  <c:v>1883</c:v>
                </c:pt>
                <c:pt idx="8">
                  <c:v>2016</c:v>
                </c:pt>
                <c:pt idx="9">
                  <c:v>2144</c:v>
                </c:pt>
                <c:pt idx="10">
                  <c:v>2508</c:v>
                </c:pt>
                <c:pt idx="11">
                  <c:v>3641</c:v>
                </c:pt>
                <c:pt idx="12">
                  <c:v>3509</c:v>
                </c:pt>
                <c:pt idx="13">
                  <c:v>4216</c:v>
                </c:pt>
              </c:numCache>
            </c:numRef>
          </c:val>
          <c:smooth val="0"/>
          <c:extLst>
            <c:ext xmlns:c16="http://schemas.microsoft.com/office/drawing/2014/chart" uri="{C3380CC4-5D6E-409C-BE32-E72D297353CC}">
              <c16:uniqueId val="{00000002-4A87-41EE-9B48-C50494E59314}"/>
            </c:ext>
          </c:extLst>
        </c:ser>
        <c:dLbls>
          <c:showLegendKey val="0"/>
          <c:showVal val="0"/>
          <c:showCatName val="0"/>
          <c:showSerName val="0"/>
          <c:showPercent val="0"/>
          <c:showBubbleSize val="0"/>
        </c:dLbls>
        <c:marker val="1"/>
        <c:smooth val="0"/>
        <c:axId val="484983855"/>
        <c:axId val="484972207"/>
      </c:lineChart>
      <c:catAx>
        <c:axId val="48498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84972207"/>
        <c:crosses val="autoZero"/>
        <c:auto val="1"/>
        <c:lblAlgn val="ctr"/>
        <c:lblOffset val="100"/>
        <c:noMultiLvlLbl val="0"/>
      </c:catAx>
      <c:valAx>
        <c:axId val="484972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498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6D241-105D-4B6B-9EFF-A8EAAFC49B0A}"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n-US"/>
        </a:p>
      </dgm:t>
    </dgm:pt>
    <dgm:pt modelId="{71AEED71-837B-4D72-98A7-7869B323B33C}">
      <dgm:prSet custT="1"/>
      <dgm:spPr/>
      <dgm:t>
        <a:bodyPr/>
        <a:lstStyle/>
        <a:p>
          <a:r>
            <a:rPr lang="pa-IN" sz="3200" dirty="0"/>
            <a:t>ਬਸੇਰਾ ਅੰਸ਼ ਨਜ਼ਰਸਾਨੀ/ਸਮੱਗਰੀ</a:t>
          </a:r>
          <a:endParaRPr lang="en-US" sz="3200" dirty="0"/>
        </a:p>
      </dgm:t>
    </dgm:pt>
    <dgm:pt modelId="{D0890D27-4CC2-4360-ACF8-A79DDD74F9C5}" type="parTrans" cxnId="{A6D296BE-A22A-4870-A5D0-0A0D19BF9F8D}">
      <dgm:prSet/>
      <dgm:spPr/>
      <dgm:t>
        <a:bodyPr/>
        <a:lstStyle/>
        <a:p>
          <a:endParaRPr lang="en-US"/>
        </a:p>
      </dgm:t>
    </dgm:pt>
    <dgm:pt modelId="{46DC7C7D-970E-40D6-93F5-F53AE877F4A8}" type="sibTrans" cxnId="{A6D296BE-A22A-4870-A5D0-0A0D19BF9F8D}">
      <dgm:prSet/>
      <dgm:spPr/>
      <dgm:t>
        <a:bodyPr/>
        <a:lstStyle/>
        <a:p>
          <a:endParaRPr lang="en-US"/>
        </a:p>
      </dgm:t>
    </dgm:pt>
    <dgm:pt modelId="{793F9AF2-901E-44D1-AFE9-88E70930C029}">
      <dgm:prSet custT="1"/>
      <dgm:spPr/>
      <dgm:t>
        <a:bodyPr/>
        <a:lstStyle/>
        <a:p>
          <a:r>
            <a:rPr lang="pa-IN" sz="3200" dirty="0"/>
            <a:t>ਰੀਜ਼ੀਨਲ ਹਾਊਸਿੰਗ ਲੋੜਾਂ ਲਈ ਐਲੋਕੇਸ਼ਨ (ਆਰ.ਐਚ.ਐਨ</a:t>
          </a:r>
          <a:r>
            <a:rPr lang="en-US" sz="3200" dirty="0"/>
            <a:t>.)</a:t>
          </a:r>
        </a:p>
      </dgm:t>
    </dgm:pt>
    <dgm:pt modelId="{F7AE1369-AE6B-47DD-9EDF-BB1E5CC45050}" type="parTrans" cxnId="{E16F1966-F328-4235-A839-4D0B9E47D4FC}">
      <dgm:prSet/>
      <dgm:spPr/>
      <dgm:t>
        <a:bodyPr/>
        <a:lstStyle/>
        <a:p>
          <a:endParaRPr lang="en-US"/>
        </a:p>
      </dgm:t>
    </dgm:pt>
    <dgm:pt modelId="{2F879389-3443-4BAB-BF01-8CADDA452F03}" type="sibTrans" cxnId="{E16F1966-F328-4235-A839-4D0B9E47D4FC}">
      <dgm:prSet/>
      <dgm:spPr/>
      <dgm:t>
        <a:bodyPr/>
        <a:lstStyle/>
        <a:p>
          <a:endParaRPr lang="en-US"/>
        </a:p>
      </dgm:t>
    </dgm:pt>
    <dgm:pt modelId="{5197C567-25A3-4D6D-9561-B00AA0B7209D}">
      <dgm:prSet custT="1"/>
      <dgm:spPr/>
      <dgm:t>
        <a:bodyPr/>
        <a:lstStyle/>
        <a:p>
          <a:r>
            <a:rPr lang="pa-IN" sz="3200" dirty="0"/>
            <a:t>ਹਾਊਸਿੰਗ ਐਲੀਮੈਂਟ ਬੈਕਗ੍ਰਾਉਂਡ ਡੇਟਾ  </a:t>
          </a:r>
          <a:endParaRPr lang="en-US" sz="3200" dirty="0"/>
        </a:p>
      </dgm:t>
    </dgm:pt>
    <dgm:pt modelId="{B0954909-C26E-49CA-80BF-0E1567E7E6CD}" type="parTrans" cxnId="{F3222028-647E-41F0-9A68-BE0307DDA2BC}">
      <dgm:prSet/>
      <dgm:spPr/>
      <dgm:t>
        <a:bodyPr/>
        <a:lstStyle/>
        <a:p>
          <a:endParaRPr lang="en-US"/>
        </a:p>
      </dgm:t>
    </dgm:pt>
    <dgm:pt modelId="{9186AF75-4DDA-4DCB-A440-096DEE34A543}" type="sibTrans" cxnId="{F3222028-647E-41F0-9A68-BE0307DDA2BC}">
      <dgm:prSet/>
      <dgm:spPr/>
      <dgm:t>
        <a:bodyPr/>
        <a:lstStyle/>
        <a:p>
          <a:endParaRPr lang="en-US"/>
        </a:p>
      </dgm:t>
    </dgm:pt>
    <dgm:pt modelId="{1AE9CF79-E8C7-43F3-950F-D750195477CC}">
      <dgm:prSet custT="1"/>
      <dgm:spPr/>
      <dgm:t>
        <a:bodyPr/>
        <a:lstStyle/>
        <a:p>
          <a:r>
            <a:rPr lang="pa-IN" sz="3200" dirty="0"/>
            <a:t>ਜਾਣ-ਪਛਾਣ</a:t>
          </a:r>
          <a:endParaRPr lang="en-US" sz="3200" dirty="0"/>
        </a:p>
      </dgm:t>
    </dgm:pt>
    <dgm:pt modelId="{69DBED25-75AB-4216-8457-378B87648BF2}" type="parTrans" cxnId="{A9F70BEF-EF09-4FC1-A881-21DE08E6FF8F}">
      <dgm:prSet/>
      <dgm:spPr/>
      <dgm:t>
        <a:bodyPr/>
        <a:lstStyle/>
        <a:p>
          <a:endParaRPr lang="en-US"/>
        </a:p>
      </dgm:t>
    </dgm:pt>
    <dgm:pt modelId="{A3907CC9-C786-4C0B-9D82-1ACB9E22F7C6}" type="sibTrans" cxnId="{A9F70BEF-EF09-4FC1-A881-21DE08E6FF8F}">
      <dgm:prSet/>
      <dgm:spPr/>
      <dgm:t>
        <a:bodyPr/>
        <a:lstStyle/>
        <a:p>
          <a:endParaRPr lang="en-US"/>
        </a:p>
      </dgm:t>
    </dgm:pt>
    <dgm:pt modelId="{F67CB043-F7AE-42E7-B83B-20D84FFEEF8B}">
      <dgm:prSet custT="1"/>
      <dgm:spPr/>
      <dgm:t>
        <a:bodyPr/>
        <a:lstStyle/>
        <a:p>
          <a:r>
            <a:rPr lang="pa-IN" sz="3200" dirty="0"/>
            <a:t>ਚਰਚਾ</a:t>
          </a:r>
          <a:endParaRPr lang="en-US" sz="3200" dirty="0"/>
        </a:p>
      </dgm:t>
    </dgm:pt>
    <dgm:pt modelId="{00065201-6C5F-43B3-BC79-CBFB5F98E7C1}" type="parTrans" cxnId="{E6C5170D-21DF-4DA6-A304-A0910BB1B1A0}">
      <dgm:prSet/>
      <dgm:spPr/>
      <dgm:t>
        <a:bodyPr/>
        <a:lstStyle/>
        <a:p>
          <a:endParaRPr lang="en-US"/>
        </a:p>
      </dgm:t>
    </dgm:pt>
    <dgm:pt modelId="{FDFD8264-A273-41D3-AA40-98ABABE0CA97}" type="sibTrans" cxnId="{E6C5170D-21DF-4DA6-A304-A0910BB1B1A0}">
      <dgm:prSet/>
      <dgm:spPr/>
      <dgm:t>
        <a:bodyPr/>
        <a:lstStyle/>
        <a:p>
          <a:endParaRPr lang="en-US"/>
        </a:p>
      </dgm:t>
    </dgm:pt>
    <dgm:pt modelId="{A2EF2A05-9E18-45DA-B762-4D60F129C938}" type="pres">
      <dgm:prSet presAssocID="{E3C6D241-105D-4B6B-9EFF-A8EAAFC49B0A}" presName="linear" presStyleCnt="0">
        <dgm:presLayoutVars>
          <dgm:animLvl val="lvl"/>
          <dgm:resizeHandles val="exact"/>
        </dgm:presLayoutVars>
      </dgm:prSet>
      <dgm:spPr/>
    </dgm:pt>
    <dgm:pt modelId="{9F303C44-9DE7-4CDA-960F-D1748492B27C}" type="pres">
      <dgm:prSet presAssocID="{1AE9CF79-E8C7-43F3-950F-D750195477CC}" presName="parentText" presStyleLbl="node1" presStyleIdx="0" presStyleCnt="5">
        <dgm:presLayoutVars>
          <dgm:chMax val="0"/>
          <dgm:bulletEnabled val="1"/>
        </dgm:presLayoutVars>
      </dgm:prSet>
      <dgm:spPr/>
    </dgm:pt>
    <dgm:pt modelId="{6F93D7B3-A888-431A-9E46-3683696F79D7}" type="pres">
      <dgm:prSet presAssocID="{A3907CC9-C786-4C0B-9D82-1ACB9E22F7C6}" presName="spacer" presStyleCnt="0"/>
      <dgm:spPr/>
    </dgm:pt>
    <dgm:pt modelId="{B3FDCBD4-33DA-4CF0-A0CF-6810D2EA3A3E}" type="pres">
      <dgm:prSet presAssocID="{71AEED71-837B-4D72-98A7-7869B323B33C}" presName="parentText" presStyleLbl="node1" presStyleIdx="1" presStyleCnt="5">
        <dgm:presLayoutVars>
          <dgm:chMax val="0"/>
          <dgm:bulletEnabled val="1"/>
        </dgm:presLayoutVars>
      </dgm:prSet>
      <dgm:spPr/>
    </dgm:pt>
    <dgm:pt modelId="{44998108-CA2F-4E30-8278-559824A222D9}" type="pres">
      <dgm:prSet presAssocID="{46DC7C7D-970E-40D6-93F5-F53AE877F4A8}" presName="spacer" presStyleCnt="0"/>
      <dgm:spPr/>
    </dgm:pt>
    <dgm:pt modelId="{7A052692-F5B0-4B0E-832B-9CFFF48908E5}" type="pres">
      <dgm:prSet presAssocID="{793F9AF2-901E-44D1-AFE9-88E70930C029}" presName="parentText" presStyleLbl="node1" presStyleIdx="2" presStyleCnt="5">
        <dgm:presLayoutVars>
          <dgm:chMax val="0"/>
          <dgm:bulletEnabled val="1"/>
        </dgm:presLayoutVars>
      </dgm:prSet>
      <dgm:spPr/>
    </dgm:pt>
    <dgm:pt modelId="{8D203BC9-1FEF-4BCC-81B1-7676A13C96F8}" type="pres">
      <dgm:prSet presAssocID="{2F879389-3443-4BAB-BF01-8CADDA452F03}" presName="spacer" presStyleCnt="0"/>
      <dgm:spPr/>
    </dgm:pt>
    <dgm:pt modelId="{C1DC6DA0-FE16-4E71-811B-A7665960BAAB}" type="pres">
      <dgm:prSet presAssocID="{5197C567-25A3-4D6D-9561-B00AA0B7209D}" presName="parentText" presStyleLbl="node1" presStyleIdx="3" presStyleCnt="5">
        <dgm:presLayoutVars>
          <dgm:chMax val="0"/>
          <dgm:bulletEnabled val="1"/>
        </dgm:presLayoutVars>
      </dgm:prSet>
      <dgm:spPr/>
    </dgm:pt>
    <dgm:pt modelId="{3F80FB2E-0AE0-484B-ACB6-FD5B7C31A29C}" type="pres">
      <dgm:prSet presAssocID="{9186AF75-4DDA-4DCB-A440-096DEE34A543}" presName="spacer" presStyleCnt="0"/>
      <dgm:spPr/>
    </dgm:pt>
    <dgm:pt modelId="{6B95561E-7D87-43F4-A0EA-9CE7FAA5C409}" type="pres">
      <dgm:prSet presAssocID="{F67CB043-F7AE-42E7-B83B-20D84FFEEF8B}" presName="parentText" presStyleLbl="node1" presStyleIdx="4" presStyleCnt="5">
        <dgm:presLayoutVars>
          <dgm:chMax val="0"/>
          <dgm:bulletEnabled val="1"/>
        </dgm:presLayoutVars>
      </dgm:prSet>
      <dgm:spPr/>
    </dgm:pt>
  </dgm:ptLst>
  <dgm:cxnLst>
    <dgm:cxn modelId="{E6C5170D-21DF-4DA6-A304-A0910BB1B1A0}" srcId="{E3C6D241-105D-4B6B-9EFF-A8EAAFC49B0A}" destId="{F67CB043-F7AE-42E7-B83B-20D84FFEEF8B}" srcOrd="4" destOrd="0" parTransId="{00065201-6C5F-43B3-BC79-CBFB5F98E7C1}" sibTransId="{FDFD8264-A273-41D3-AA40-98ABABE0CA97}"/>
    <dgm:cxn modelId="{34E38E22-4081-45CD-BCD8-7CBB4660073D}" type="presOf" srcId="{5197C567-25A3-4D6D-9561-B00AA0B7209D}" destId="{C1DC6DA0-FE16-4E71-811B-A7665960BAAB}" srcOrd="0" destOrd="0" presId="urn:microsoft.com/office/officeart/2005/8/layout/vList2"/>
    <dgm:cxn modelId="{F3222028-647E-41F0-9A68-BE0307DDA2BC}" srcId="{E3C6D241-105D-4B6B-9EFF-A8EAAFC49B0A}" destId="{5197C567-25A3-4D6D-9561-B00AA0B7209D}" srcOrd="3" destOrd="0" parTransId="{B0954909-C26E-49CA-80BF-0E1567E7E6CD}" sibTransId="{9186AF75-4DDA-4DCB-A440-096DEE34A543}"/>
    <dgm:cxn modelId="{A19DCD2C-DDB7-4F0A-B986-2626054AC3C5}" type="presOf" srcId="{793F9AF2-901E-44D1-AFE9-88E70930C029}" destId="{7A052692-F5B0-4B0E-832B-9CFFF48908E5}" srcOrd="0" destOrd="0" presId="urn:microsoft.com/office/officeart/2005/8/layout/vList2"/>
    <dgm:cxn modelId="{E16F1966-F328-4235-A839-4D0B9E47D4FC}" srcId="{E3C6D241-105D-4B6B-9EFF-A8EAAFC49B0A}" destId="{793F9AF2-901E-44D1-AFE9-88E70930C029}" srcOrd="2" destOrd="0" parTransId="{F7AE1369-AE6B-47DD-9EDF-BB1E5CC45050}" sibTransId="{2F879389-3443-4BAB-BF01-8CADDA452F03}"/>
    <dgm:cxn modelId="{F9D7EBB7-62FA-43C7-898C-45143564C68D}" type="presOf" srcId="{E3C6D241-105D-4B6B-9EFF-A8EAAFC49B0A}" destId="{A2EF2A05-9E18-45DA-B762-4D60F129C938}" srcOrd="0" destOrd="0" presId="urn:microsoft.com/office/officeart/2005/8/layout/vList2"/>
    <dgm:cxn modelId="{A6D296BE-A22A-4870-A5D0-0A0D19BF9F8D}" srcId="{E3C6D241-105D-4B6B-9EFF-A8EAAFC49B0A}" destId="{71AEED71-837B-4D72-98A7-7869B323B33C}" srcOrd="1" destOrd="0" parTransId="{D0890D27-4CC2-4360-ACF8-A79DDD74F9C5}" sibTransId="{46DC7C7D-970E-40D6-93F5-F53AE877F4A8}"/>
    <dgm:cxn modelId="{A0E7B4C8-071D-4683-84C6-F35C250BF10B}" type="presOf" srcId="{F67CB043-F7AE-42E7-B83B-20D84FFEEF8B}" destId="{6B95561E-7D87-43F4-A0EA-9CE7FAA5C409}" srcOrd="0" destOrd="0" presId="urn:microsoft.com/office/officeart/2005/8/layout/vList2"/>
    <dgm:cxn modelId="{DF7F00D6-C062-44DA-813D-1C28D0C4BD79}" type="presOf" srcId="{71AEED71-837B-4D72-98A7-7869B323B33C}" destId="{B3FDCBD4-33DA-4CF0-A0CF-6810D2EA3A3E}" srcOrd="0" destOrd="0" presId="urn:microsoft.com/office/officeart/2005/8/layout/vList2"/>
    <dgm:cxn modelId="{783850DB-24CE-4C31-BB10-F41FB6008455}" type="presOf" srcId="{1AE9CF79-E8C7-43F3-950F-D750195477CC}" destId="{9F303C44-9DE7-4CDA-960F-D1748492B27C}" srcOrd="0" destOrd="0" presId="urn:microsoft.com/office/officeart/2005/8/layout/vList2"/>
    <dgm:cxn modelId="{A9F70BEF-EF09-4FC1-A881-21DE08E6FF8F}" srcId="{E3C6D241-105D-4B6B-9EFF-A8EAAFC49B0A}" destId="{1AE9CF79-E8C7-43F3-950F-D750195477CC}" srcOrd="0" destOrd="0" parTransId="{69DBED25-75AB-4216-8457-378B87648BF2}" sibTransId="{A3907CC9-C786-4C0B-9D82-1ACB9E22F7C6}"/>
    <dgm:cxn modelId="{C6AFA1AA-CA45-4DD3-B00C-2A86A445B420}" type="presParOf" srcId="{A2EF2A05-9E18-45DA-B762-4D60F129C938}" destId="{9F303C44-9DE7-4CDA-960F-D1748492B27C}" srcOrd="0" destOrd="0" presId="urn:microsoft.com/office/officeart/2005/8/layout/vList2"/>
    <dgm:cxn modelId="{F017E0B6-9441-4DE6-926D-DF3D53293D3F}" type="presParOf" srcId="{A2EF2A05-9E18-45DA-B762-4D60F129C938}" destId="{6F93D7B3-A888-431A-9E46-3683696F79D7}" srcOrd="1" destOrd="0" presId="urn:microsoft.com/office/officeart/2005/8/layout/vList2"/>
    <dgm:cxn modelId="{C172F987-ADC2-40F8-BB41-28AA31B368A0}" type="presParOf" srcId="{A2EF2A05-9E18-45DA-B762-4D60F129C938}" destId="{B3FDCBD4-33DA-4CF0-A0CF-6810D2EA3A3E}" srcOrd="2" destOrd="0" presId="urn:microsoft.com/office/officeart/2005/8/layout/vList2"/>
    <dgm:cxn modelId="{6BAB0D22-6132-4722-B359-794FC1A7BA51}" type="presParOf" srcId="{A2EF2A05-9E18-45DA-B762-4D60F129C938}" destId="{44998108-CA2F-4E30-8278-559824A222D9}" srcOrd="3" destOrd="0" presId="urn:microsoft.com/office/officeart/2005/8/layout/vList2"/>
    <dgm:cxn modelId="{8F35A688-8303-4A4F-B098-FB605560FA18}" type="presParOf" srcId="{A2EF2A05-9E18-45DA-B762-4D60F129C938}" destId="{7A052692-F5B0-4B0E-832B-9CFFF48908E5}" srcOrd="4" destOrd="0" presId="urn:microsoft.com/office/officeart/2005/8/layout/vList2"/>
    <dgm:cxn modelId="{89D60BD8-4D11-4D7F-BFF6-3664523ACA53}" type="presParOf" srcId="{A2EF2A05-9E18-45DA-B762-4D60F129C938}" destId="{8D203BC9-1FEF-4BCC-81B1-7676A13C96F8}" srcOrd="5" destOrd="0" presId="urn:microsoft.com/office/officeart/2005/8/layout/vList2"/>
    <dgm:cxn modelId="{4B571EE3-A728-4209-9BE6-B57FC61D6688}" type="presParOf" srcId="{A2EF2A05-9E18-45DA-B762-4D60F129C938}" destId="{C1DC6DA0-FE16-4E71-811B-A7665960BAAB}" srcOrd="6" destOrd="0" presId="urn:microsoft.com/office/officeart/2005/8/layout/vList2"/>
    <dgm:cxn modelId="{EB5523A2-D9CE-48E5-9EEA-57B1EEBE7FBA}" type="presParOf" srcId="{A2EF2A05-9E18-45DA-B762-4D60F129C938}" destId="{3F80FB2E-0AE0-484B-ACB6-FD5B7C31A29C}" srcOrd="7" destOrd="0" presId="urn:microsoft.com/office/officeart/2005/8/layout/vList2"/>
    <dgm:cxn modelId="{09E29229-397A-4875-B894-F2FECBAD96FC}" type="presParOf" srcId="{A2EF2A05-9E18-45DA-B762-4D60F129C938}" destId="{6B95561E-7D87-43F4-A0EA-9CE7FAA5C4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en-US"/>
        </a:p>
      </dgm:t>
    </dgm:pt>
    <dgm:pt modelId="{0D23C0C8-FA6D-4AC7-8AC2-03C2DBD570B2}">
      <dgm:prSet phldrT="[Text]" custT="1"/>
      <dgm:spPr/>
      <dgm:t>
        <a:bodyPr/>
        <a:lstStyle/>
        <a:p>
          <a:r>
            <a:rPr lang="pa-IN" sz="2000" dirty="0">
              <a:effectLst/>
            </a:rPr>
            <a:t>ਜੁਲਾਈ - ਸਤੰਬਰ </a:t>
          </a:r>
          <a:r>
            <a:rPr lang="en-US" sz="2000" dirty="0">
              <a:effectLst/>
            </a:rPr>
            <a:t>2022</a:t>
          </a: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a:noFill/>
      </dgm:spPr>
      <dgm:t>
        <a:bodyPr/>
        <a:lstStyle/>
        <a:p>
          <a:endParaRPr lang="en-US"/>
        </a:p>
      </dgm:t>
    </dgm:pt>
    <dgm:pt modelId="{89A1E8E6-5400-427C-83F9-653AF9B7E93E}">
      <dgm:prSet phldrT="[Text]" custT="1"/>
      <dgm:spPr/>
      <dgm:t>
        <a:bodyPr/>
        <a:lstStyle/>
        <a:p>
          <a:r>
            <a:rPr lang="pa-IN" sz="2000" dirty="0">
              <a:effectLst/>
            </a:rPr>
            <a:t>ਜਨਵਰੀ</a:t>
          </a:r>
          <a:r>
            <a:rPr lang="en-US" sz="2000" dirty="0">
              <a:effectLst/>
            </a:rPr>
            <a:t> 2023</a:t>
          </a:r>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a:noFill/>
      </dgm:spPr>
      <dgm:t>
        <a:bodyPr/>
        <a:lstStyle/>
        <a:p>
          <a:endParaRPr lang="en-US"/>
        </a:p>
      </dgm:t>
    </dgm:pt>
    <dgm:pt modelId="{6CB2A0AC-CF85-4400-8DD1-F009376861DE}">
      <dgm:prSet phldrT="[Text]" custT="1"/>
      <dgm:spPr/>
      <dgm:t>
        <a:bodyPr/>
        <a:lstStyle/>
        <a:p>
          <a:r>
            <a:rPr lang="pa-IN" sz="2000" dirty="0">
              <a:effectLst/>
            </a:rPr>
            <a:t>ਫ਼ਰਵਰੀ</a:t>
          </a:r>
          <a:r>
            <a:rPr lang="en-US" sz="2000" dirty="0">
              <a:effectLst/>
            </a:rPr>
            <a:t> 2023</a:t>
          </a:r>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a:noFill/>
      </dgm:spPr>
      <dgm:t>
        <a:bodyPr/>
        <a:lstStyle/>
        <a:p>
          <a:endParaRPr lang="en-US"/>
        </a:p>
      </dgm:t>
    </dgm:pt>
    <dgm:pt modelId="{856098F7-4581-4143-8F52-5ADFDA7FDAF4}">
      <dgm:prSet phldrT="[Text]" custT="1"/>
      <dgm:spPr/>
      <dgm:t>
        <a:bodyPr/>
        <a:lstStyle/>
        <a:p>
          <a:r>
            <a:rPr lang="pa-IN" sz="2000" dirty="0"/>
            <a:t>ਦਸੰਬਰ</a:t>
          </a:r>
          <a:r>
            <a:rPr lang="en-US" sz="2000" dirty="0"/>
            <a:t> 2023</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pa-IN" sz="2000" dirty="0">
              <a:effectLst/>
            </a:rPr>
            <a:t>ਅਪ੍ਰੈਲ - ਜੂਨ </a:t>
          </a:r>
          <a:r>
            <a:rPr lang="en-US" sz="2000" dirty="0">
              <a:effectLst/>
            </a:rPr>
            <a:t>2023</a:t>
          </a:r>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a:noFill/>
      </dgm:spPr>
      <dgm:t>
        <a:bodyPr/>
        <a:lstStyle/>
        <a:p>
          <a:endParaRPr lang="en-US"/>
        </a:p>
      </dgm:t>
    </dgm:pt>
    <dgm:pt modelId="{E3FCE2AA-1F80-4B3A-AEAF-6D856BDD3FF9}">
      <dgm:prSet custT="1"/>
      <dgm:spPr/>
      <dgm:t>
        <a:bodyPr/>
        <a:lstStyle/>
        <a:p>
          <a:r>
            <a:rPr lang="pa-IN" sz="2000" dirty="0">
              <a:effectLst/>
            </a:rPr>
            <a:t>ਫਰਵਰੀ/ ਮਾਰਚ </a:t>
          </a:r>
          <a:br>
            <a:rPr lang="en-US" sz="2000" dirty="0">
              <a:effectLst/>
            </a:rPr>
          </a:br>
          <a:r>
            <a:rPr lang="en-US" sz="2000" dirty="0">
              <a:effectLst/>
            </a:rPr>
            <a:t>2023 </a:t>
          </a:r>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a:noFill/>
      </dgm:spPr>
      <dgm:t>
        <a:bodyPr/>
        <a:lstStyle/>
        <a:p>
          <a:endParaRPr lang="en-US"/>
        </a:p>
      </dgm:t>
    </dgm:pt>
    <dgm:pt modelId="{55666C40-F601-4D71-98DC-CB2B762AC6A9}">
      <dgm:prSet custT="1"/>
      <dgm:spPr/>
      <dgm:t>
        <a:bodyPr/>
        <a:lstStyle/>
        <a:p>
          <a:r>
            <a:rPr lang="pa-IN" sz="2000" dirty="0">
              <a:effectLst/>
            </a:rPr>
            <a:t>ਅਗਸਤ - ਸਤੰਬਰ </a:t>
          </a:r>
          <a:r>
            <a:rPr lang="en-US" sz="2000" dirty="0">
              <a:effectLst/>
            </a:rPr>
            <a:t>2023</a:t>
          </a: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a:noFill/>
      </dgm:spPr>
      <dgm:t>
        <a:bodyPr/>
        <a:lstStyle/>
        <a:p>
          <a:endParaRPr lang="en-US"/>
        </a:p>
      </dgm:t>
    </dgm:pt>
    <dgm:pt modelId="{D2BFCEEB-3B1B-4518-A508-346A87B74A87}" type="pres">
      <dgm:prSet presAssocID="{B274CB3F-56DD-40B1-B5A4-85AB91022F08}" presName="Name0" presStyleCnt="0">
        <dgm:presLayoutVars>
          <dgm:dir/>
          <dgm:resizeHandles val="exact"/>
        </dgm:presLayoutVars>
      </dgm:prSet>
      <dgm:spPr/>
    </dgm:pt>
    <dgm:pt modelId="{04A825B2-6A40-4FC1-ADA4-317194188FBD}" type="pres">
      <dgm:prSet presAssocID="{0D23C0C8-FA6D-4AC7-8AC2-03C2DBD570B2}" presName="node" presStyleLbl="node1" presStyleIdx="0" presStyleCnt="7">
        <dgm:presLayoutVars>
          <dgm:bulletEnabled val="1"/>
        </dgm:presLayoutVars>
      </dgm:prSet>
      <dgm:spPr/>
    </dgm:pt>
    <dgm:pt modelId="{BD294F33-DE03-4E0B-AC54-9BF67FEEA3E3}" type="pres">
      <dgm:prSet presAssocID="{09082C4B-29EC-41AF-8851-30C824196785}" presName="sibTrans" presStyleLbl="sibTrans2D1" presStyleIdx="0" presStyleCnt="6"/>
      <dgm:spPr/>
    </dgm:pt>
    <dgm:pt modelId="{CD5A6FA3-77E4-4C35-9867-18B70EE5E01D}" type="pres">
      <dgm:prSet presAssocID="{09082C4B-29EC-41AF-8851-30C824196785}" presName="connectorText" presStyleLbl="sibTrans2D1" presStyleIdx="0" presStyleCnt="6"/>
      <dgm:spPr/>
    </dgm:pt>
    <dgm:pt modelId="{C192980C-1D14-4BB3-8AF6-EFE7453C7A5D}" type="pres">
      <dgm:prSet presAssocID="{89A1E8E6-5400-427C-83F9-653AF9B7E93E}" presName="node" presStyleLbl="node1" presStyleIdx="1" presStyleCnt="7">
        <dgm:presLayoutVars>
          <dgm:bulletEnabled val="1"/>
        </dgm:presLayoutVars>
      </dgm:prSet>
      <dgm:spPr/>
    </dgm:pt>
    <dgm:pt modelId="{AECF5E41-5419-4EAE-BFFD-8D1FEA9AF19C}" type="pres">
      <dgm:prSet presAssocID="{A0B5E135-329D-46B0-8F3F-F2DC154F4B9D}" presName="sibTrans" presStyleLbl="sibTrans2D1" presStyleIdx="1" presStyleCnt="6"/>
      <dgm:spPr/>
    </dgm:pt>
    <dgm:pt modelId="{CE85D8B5-E1A6-437C-8507-71D6823378B2}" type="pres">
      <dgm:prSet presAssocID="{A0B5E135-329D-46B0-8F3F-F2DC154F4B9D}" presName="connectorText" presStyleLbl="sibTrans2D1" presStyleIdx="1" presStyleCnt="6"/>
      <dgm:spPr/>
    </dgm:pt>
    <dgm:pt modelId="{57978611-F9AA-4BAC-ACBE-4195E2296E79}" type="pres">
      <dgm:prSet presAssocID="{6CB2A0AC-CF85-4400-8DD1-F009376861DE}" presName="node" presStyleLbl="node1" presStyleIdx="2" presStyleCnt="7">
        <dgm:presLayoutVars>
          <dgm:bulletEnabled val="1"/>
        </dgm:presLayoutVars>
      </dgm:prSet>
      <dgm:spPr/>
    </dgm:pt>
    <dgm:pt modelId="{FD912E99-068C-4E1A-9F64-755397719D6B}" type="pres">
      <dgm:prSet presAssocID="{6E81478F-E530-44CF-94F4-4AC10D1FF03E}" presName="sibTrans" presStyleLbl="sibTrans2D1" presStyleIdx="2" presStyleCnt="6"/>
      <dgm:spPr/>
    </dgm:pt>
    <dgm:pt modelId="{63F5475C-4B7F-455E-B0EF-B36A2F56BACF}" type="pres">
      <dgm:prSet presAssocID="{6E81478F-E530-44CF-94F4-4AC10D1FF03E}" presName="connectorText" presStyleLbl="sibTrans2D1" presStyleIdx="2" presStyleCnt="6"/>
      <dgm:spPr/>
    </dgm:pt>
    <dgm:pt modelId="{2019D471-3AA1-48B7-9E69-9CC46AE15898}" type="pres">
      <dgm:prSet presAssocID="{E3FCE2AA-1F80-4B3A-AEAF-6D856BDD3FF9}" presName="node" presStyleLbl="node1" presStyleIdx="3" presStyleCnt="7">
        <dgm:presLayoutVars>
          <dgm:bulletEnabled val="1"/>
        </dgm:presLayoutVars>
      </dgm:prSet>
      <dgm:spPr/>
    </dgm:pt>
    <dgm:pt modelId="{37DB6090-5C56-4F3C-AF2C-09735B342D10}" type="pres">
      <dgm:prSet presAssocID="{E274AB0C-4F98-4CBD-AA37-897D0E8737E7}" presName="sibTrans" presStyleLbl="sibTrans2D1" presStyleIdx="3" presStyleCnt="6"/>
      <dgm:spPr/>
    </dgm:pt>
    <dgm:pt modelId="{288CD177-66BE-4C52-BA5B-4EDE829D06B7}" type="pres">
      <dgm:prSet presAssocID="{E274AB0C-4F98-4CBD-AA37-897D0E8737E7}" presName="connectorText" presStyleLbl="sibTrans2D1" presStyleIdx="3" presStyleCnt="6"/>
      <dgm:spPr/>
    </dgm:pt>
    <dgm:pt modelId="{0EA0BCB3-5130-4538-B094-70CC315C5D2B}" type="pres">
      <dgm:prSet presAssocID="{D9B5759A-B731-43DD-83A6-CE399B619A00}" presName="node" presStyleLbl="node1" presStyleIdx="4" presStyleCnt="7">
        <dgm:presLayoutVars>
          <dgm:bulletEnabled val="1"/>
        </dgm:presLayoutVars>
      </dgm:prSet>
      <dgm:spPr/>
    </dgm:pt>
    <dgm:pt modelId="{0561936B-7C9A-46A0-AF43-F013F05F9B7A}" type="pres">
      <dgm:prSet presAssocID="{4CBC67F9-4180-4592-8CB3-1DD96EDC63FE}" presName="sibTrans" presStyleLbl="sibTrans2D1" presStyleIdx="4" presStyleCnt="6"/>
      <dgm:spPr/>
    </dgm:pt>
    <dgm:pt modelId="{FA3E0EF2-04BD-48F8-80BF-1D7A3F3CB263}" type="pres">
      <dgm:prSet presAssocID="{4CBC67F9-4180-4592-8CB3-1DD96EDC63FE}" presName="connectorText" presStyleLbl="sibTrans2D1" presStyleIdx="4" presStyleCnt="6"/>
      <dgm:spPr/>
    </dgm:pt>
    <dgm:pt modelId="{B634397D-2950-4AED-B03B-93E344F04A2B}" type="pres">
      <dgm:prSet presAssocID="{55666C40-F601-4D71-98DC-CB2B762AC6A9}" presName="node" presStyleLbl="node1" presStyleIdx="5" presStyleCnt="7">
        <dgm:presLayoutVars>
          <dgm:bulletEnabled val="1"/>
        </dgm:presLayoutVars>
      </dgm:prSet>
      <dgm:spPr/>
    </dgm:pt>
    <dgm:pt modelId="{E5F11941-DF65-4B6F-8BEC-FE931830FAAE}" type="pres">
      <dgm:prSet presAssocID="{67CFA61B-050A-4EE0-A5C5-164143B30731}" presName="sibTrans" presStyleLbl="sibTrans2D1" presStyleIdx="5" presStyleCnt="6"/>
      <dgm:spPr/>
    </dgm:pt>
    <dgm:pt modelId="{FE8DD3DB-2604-4D2A-9E08-F18757D4D5A9}" type="pres">
      <dgm:prSet presAssocID="{67CFA61B-050A-4EE0-A5C5-164143B30731}" presName="connectorText" presStyleLbl="sibTrans2D1" presStyleIdx="5" presStyleCnt="6"/>
      <dgm:spPr/>
    </dgm:pt>
    <dgm:pt modelId="{8BC363B3-621A-4415-B263-C7B70810FDDE}" type="pres">
      <dgm:prSet presAssocID="{856098F7-4581-4143-8F52-5ADFDA7FDAF4}" presName="node" presStyleLbl="node1" presStyleIdx="6" presStyleCnt="7">
        <dgm:presLayoutVars>
          <dgm:bulletEnabled val="1"/>
        </dgm:presLayoutVars>
      </dgm:prSet>
      <dgm:spPr/>
    </dgm:pt>
  </dgm:ptLst>
  <dgm:cxnLst>
    <dgm:cxn modelId="{D3A5000F-501D-4F7D-81D8-675EB13720CC}" type="presOf" srcId="{09082C4B-29EC-41AF-8851-30C824196785}" destId="{CD5A6FA3-77E4-4C35-9867-18B70EE5E01D}" srcOrd="1" destOrd="0" presId="urn:microsoft.com/office/officeart/2005/8/layout/process1"/>
    <dgm:cxn modelId="{BFF40515-FD45-48E6-BCEC-1E29CA81CDB3}" type="presOf" srcId="{856098F7-4581-4143-8F52-5ADFDA7FDAF4}" destId="{8BC363B3-621A-4415-B263-C7B70810FDDE}"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9E167F23-4725-48AB-879A-37799DDF5808}" type="presOf" srcId="{55666C40-F601-4D71-98DC-CB2B762AC6A9}" destId="{B634397D-2950-4AED-B03B-93E344F04A2B}"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5F669C5E-1CED-4649-9A36-A8CE5F756611}" type="presOf" srcId="{E274AB0C-4F98-4CBD-AA37-897D0E8737E7}" destId="{288CD177-66BE-4C52-BA5B-4EDE829D06B7}" srcOrd="1" destOrd="0" presId="urn:microsoft.com/office/officeart/2005/8/layout/process1"/>
    <dgm:cxn modelId="{EF816B41-7114-477B-8544-895495254506}" type="presOf" srcId="{09082C4B-29EC-41AF-8851-30C824196785}" destId="{BD294F33-DE03-4E0B-AC54-9BF67FEEA3E3}" srcOrd="0" destOrd="0" presId="urn:microsoft.com/office/officeart/2005/8/layout/process1"/>
    <dgm:cxn modelId="{013FB246-6BDA-488C-A4F8-72553045DB96}" type="presOf" srcId="{E274AB0C-4F98-4CBD-AA37-897D0E8737E7}" destId="{37DB6090-5C56-4F3C-AF2C-09735B342D10}" srcOrd="0" destOrd="0" presId="urn:microsoft.com/office/officeart/2005/8/layout/process1"/>
    <dgm:cxn modelId="{0655B846-EC18-4273-A62C-EB6841BA3249}" type="presOf" srcId="{0D23C0C8-FA6D-4AC7-8AC2-03C2DBD570B2}" destId="{04A825B2-6A40-4FC1-ADA4-317194188FBD}" srcOrd="0" destOrd="0" presId="urn:microsoft.com/office/officeart/2005/8/layout/process1"/>
    <dgm:cxn modelId="{612A6648-F796-40C6-A0F5-623B67B67DAC}" type="presOf" srcId="{6E81478F-E530-44CF-94F4-4AC10D1FF03E}" destId="{63F5475C-4B7F-455E-B0EF-B36A2F56BACF}" srcOrd="1" destOrd="0" presId="urn:microsoft.com/office/officeart/2005/8/layout/process1"/>
    <dgm:cxn modelId="{FDB9C052-D9C4-4545-ACF8-0D6EA0E99524}" type="presOf" srcId="{4CBC67F9-4180-4592-8CB3-1DD96EDC63FE}" destId="{0561936B-7C9A-46A0-AF43-F013F05F9B7A}" srcOrd="0" destOrd="0" presId="urn:microsoft.com/office/officeart/2005/8/layout/process1"/>
    <dgm:cxn modelId="{7ABCCA7C-9C76-4FE1-871B-BFBAF3282AAD}" type="presOf" srcId="{A0B5E135-329D-46B0-8F3F-F2DC154F4B9D}" destId="{CE85D8B5-E1A6-437C-8507-71D6823378B2}" srcOrd="1" destOrd="0" presId="urn:microsoft.com/office/officeart/2005/8/layout/process1"/>
    <dgm:cxn modelId="{B25EF780-2AA0-4D09-ACDF-27FCB9CDBB57}" type="presOf" srcId="{B274CB3F-56DD-40B1-B5A4-85AB91022F08}" destId="{D2BFCEEB-3B1B-4518-A508-346A87B74A87}" srcOrd="0" destOrd="0" presId="urn:microsoft.com/office/officeart/2005/8/layout/process1"/>
    <dgm:cxn modelId="{DAF77788-2EE1-4900-9B3E-148D9AFD103E}" type="presOf" srcId="{67CFA61B-050A-4EE0-A5C5-164143B30731}" destId="{E5F11941-DF65-4B6F-8BEC-FE931830FAAE}"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A42FB69D-A1E8-4E70-9384-62B53343BEF2}" type="presOf" srcId="{A0B5E135-329D-46B0-8F3F-F2DC154F4B9D}" destId="{AECF5E41-5419-4EAE-BFFD-8D1FEA9AF19C}" srcOrd="0" destOrd="0" presId="urn:microsoft.com/office/officeart/2005/8/layout/process1"/>
    <dgm:cxn modelId="{7495F5A8-6485-49E5-A16C-65E1E0B910DE}" type="presOf" srcId="{D9B5759A-B731-43DD-83A6-CE399B619A00}" destId="{0EA0BCB3-5130-4538-B094-70CC315C5D2B}" srcOrd="0" destOrd="0" presId="urn:microsoft.com/office/officeart/2005/8/layout/process1"/>
    <dgm:cxn modelId="{E06CA4AC-B4A6-4589-86FB-E81FE5F94723}" type="presOf" srcId="{6CB2A0AC-CF85-4400-8DD1-F009376861DE}" destId="{57978611-F9AA-4BAC-ACBE-4195E2296E79}"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2FA597B4-6313-4F42-9968-BC9C65981D3A}" type="presOf" srcId="{4CBC67F9-4180-4592-8CB3-1DD96EDC63FE}" destId="{FA3E0EF2-04BD-48F8-80BF-1D7A3F3CB263}" srcOrd="1" destOrd="0" presId="urn:microsoft.com/office/officeart/2005/8/layout/process1"/>
    <dgm:cxn modelId="{6BE3F9B9-D642-4392-897B-F4D4206D2333}" type="presOf" srcId="{6E81478F-E530-44CF-94F4-4AC10D1FF03E}" destId="{FD912E99-068C-4E1A-9F64-755397719D6B}" srcOrd="0"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02C550DA-5F0D-46BC-96D1-EB9054589330}" type="presOf" srcId="{E3FCE2AA-1F80-4B3A-AEAF-6D856BDD3FF9}" destId="{2019D471-3AA1-48B7-9E69-9CC46AE15898}" srcOrd="0" destOrd="0" presId="urn:microsoft.com/office/officeart/2005/8/layout/process1"/>
    <dgm:cxn modelId="{5D4447E1-4F96-4121-949F-62328E5C789F}" type="presOf" srcId="{67CFA61B-050A-4EE0-A5C5-164143B30731}" destId="{FE8DD3DB-2604-4D2A-9E08-F18757D4D5A9}" srcOrd="1"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7DB65AEB-2B67-48B8-9C5B-1A6EF26E1ECC}" type="presOf" srcId="{89A1E8E6-5400-427C-83F9-653AF9B7E93E}" destId="{C192980C-1D14-4BB3-8AF6-EFE7453C7A5D}" srcOrd="0" destOrd="0" presId="urn:microsoft.com/office/officeart/2005/8/layout/process1"/>
    <dgm:cxn modelId="{9A65F2DD-6600-404B-829F-221C6DD2D78C}" type="presParOf" srcId="{D2BFCEEB-3B1B-4518-A508-346A87B74A87}" destId="{04A825B2-6A40-4FC1-ADA4-317194188FBD}" srcOrd="0" destOrd="0" presId="urn:microsoft.com/office/officeart/2005/8/layout/process1"/>
    <dgm:cxn modelId="{07782757-F1D9-454A-B733-1D5CCBC4B784}" type="presParOf" srcId="{D2BFCEEB-3B1B-4518-A508-346A87B74A87}" destId="{BD294F33-DE03-4E0B-AC54-9BF67FEEA3E3}" srcOrd="1" destOrd="0" presId="urn:microsoft.com/office/officeart/2005/8/layout/process1"/>
    <dgm:cxn modelId="{54FC2132-4F43-45DB-86C7-042D2870A1A2}" type="presParOf" srcId="{BD294F33-DE03-4E0B-AC54-9BF67FEEA3E3}" destId="{CD5A6FA3-77E4-4C35-9867-18B70EE5E01D}" srcOrd="0" destOrd="0" presId="urn:microsoft.com/office/officeart/2005/8/layout/process1"/>
    <dgm:cxn modelId="{61DAD152-69D5-404E-B02E-8E6AD2D2F65C}" type="presParOf" srcId="{D2BFCEEB-3B1B-4518-A508-346A87B74A87}" destId="{C192980C-1D14-4BB3-8AF6-EFE7453C7A5D}" srcOrd="2" destOrd="0" presId="urn:microsoft.com/office/officeart/2005/8/layout/process1"/>
    <dgm:cxn modelId="{CA7D479D-D315-4720-8AB5-95A6EF921111}" type="presParOf" srcId="{D2BFCEEB-3B1B-4518-A508-346A87B74A87}" destId="{AECF5E41-5419-4EAE-BFFD-8D1FEA9AF19C}" srcOrd="3" destOrd="0" presId="urn:microsoft.com/office/officeart/2005/8/layout/process1"/>
    <dgm:cxn modelId="{D3DFEF5B-26CF-4C28-975B-69F8A56FAD09}" type="presParOf" srcId="{AECF5E41-5419-4EAE-BFFD-8D1FEA9AF19C}" destId="{CE85D8B5-E1A6-437C-8507-71D6823378B2}" srcOrd="0" destOrd="0" presId="urn:microsoft.com/office/officeart/2005/8/layout/process1"/>
    <dgm:cxn modelId="{D99565DA-8B06-4928-99F3-3D761FCEC50D}" type="presParOf" srcId="{D2BFCEEB-3B1B-4518-A508-346A87B74A87}" destId="{57978611-F9AA-4BAC-ACBE-4195E2296E79}" srcOrd="4" destOrd="0" presId="urn:microsoft.com/office/officeart/2005/8/layout/process1"/>
    <dgm:cxn modelId="{70A9779C-1F79-4E84-81C2-C4CFD5CD87FB}" type="presParOf" srcId="{D2BFCEEB-3B1B-4518-A508-346A87B74A87}" destId="{FD912E99-068C-4E1A-9F64-755397719D6B}" srcOrd="5" destOrd="0" presId="urn:microsoft.com/office/officeart/2005/8/layout/process1"/>
    <dgm:cxn modelId="{46932DF7-1D79-4861-B07F-7C5567B8D9F7}" type="presParOf" srcId="{FD912E99-068C-4E1A-9F64-755397719D6B}" destId="{63F5475C-4B7F-455E-B0EF-B36A2F56BACF}" srcOrd="0" destOrd="0" presId="urn:microsoft.com/office/officeart/2005/8/layout/process1"/>
    <dgm:cxn modelId="{41841209-0B5A-4869-841D-2430D0B680C0}" type="presParOf" srcId="{D2BFCEEB-3B1B-4518-A508-346A87B74A87}" destId="{2019D471-3AA1-48B7-9E69-9CC46AE15898}" srcOrd="6" destOrd="0" presId="urn:microsoft.com/office/officeart/2005/8/layout/process1"/>
    <dgm:cxn modelId="{D0D3F088-E64F-4E6A-B01A-63AA9A380EFD}" type="presParOf" srcId="{D2BFCEEB-3B1B-4518-A508-346A87B74A87}" destId="{37DB6090-5C56-4F3C-AF2C-09735B342D10}" srcOrd="7" destOrd="0" presId="urn:microsoft.com/office/officeart/2005/8/layout/process1"/>
    <dgm:cxn modelId="{CB189CC8-DAD6-45FD-9A22-7198BE4E1259}" type="presParOf" srcId="{37DB6090-5C56-4F3C-AF2C-09735B342D10}" destId="{288CD177-66BE-4C52-BA5B-4EDE829D06B7}" srcOrd="0" destOrd="0" presId="urn:microsoft.com/office/officeart/2005/8/layout/process1"/>
    <dgm:cxn modelId="{3DE04FB9-2F32-4843-A28E-11470143E6C1}" type="presParOf" srcId="{D2BFCEEB-3B1B-4518-A508-346A87B74A87}" destId="{0EA0BCB3-5130-4538-B094-70CC315C5D2B}" srcOrd="8" destOrd="0" presId="urn:microsoft.com/office/officeart/2005/8/layout/process1"/>
    <dgm:cxn modelId="{827A919E-AF30-44A9-9514-CDF240F42C97}" type="presParOf" srcId="{D2BFCEEB-3B1B-4518-A508-346A87B74A87}" destId="{0561936B-7C9A-46A0-AF43-F013F05F9B7A}" srcOrd="9" destOrd="0" presId="urn:microsoft.com/office/officeart/2005/8/layout/process1"/>
    <dgm:cxn modelId="{F684BC3D-9E53-45F5-BA0F-F1FD7F10A7C4}" type="presParOf" srcId="{0561936B-7C9A-46A0-AF43-F013F05F9B7A}" destId="{FA3E0EF2-04BD-48F8-80BF-1D7A3F3CB263}" srcOrd="0" destOrd="0" presId="urn:microsoft.com/office/officeart/2005/8/layout/process1"/>
    <dgm:cxn modelId="{7F8E3A89-B9D0-4D3A-9414-DBB81B959EE6}" type="presParOf" srcId="{D2BFCEEB-3B1B-4518-A508-346A87B74A87}" destId="{B634397D-2950-4AED-B03B-93E344F04A2B}" srcOrd="10" destOrd="0" presId="urn:microsoft.com/office/officeart/2005/8/layout/process1"/>
    <dgm:cxn modelId="{BA4C04A4-EBC5-4340-B6B9-2CB80DD50733}" type="presParOf" srcId="{D2BFCEEB-3B1B-4518-A508-346A87B74A87}" destId="{E5F11941-DF65-4B6F-8BEC-FE931830FAAE}" srcOrd="11" destOrd="0" presId="urn:microsoft.com/office/officeart/2005/8/layout/process1"/>
    <dgm:cxn modelId="{34EC8FC8-C94F-49F2-B3AB-B227270D996F}" type="presParOf" srcId="{E5F11941-DF65-4B6F-8BEC-FE931830FAAE}" destId="{FE8DD3DB-2604-4D2A-9E08-F18757D4D5A9}" srcOrd="0" destOrd="0" presId="urn:microsoft.com/office/officeart/2005/8/layout/process1"/>
    <dgm:cxn modelId="{74B6D62E-0BB0-439D-A2AA-362BE0091CE0}" type="presParOf" srcId="{D2BFCEEB-3B1B-4518-A508-346A87B74A87}" destId="{8BC363B3-621A-4415-B263-C7B70810FDDE}"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en-US"/>
        </a:p>
      </dgm:t>
    </dgm:pt>
    <dgm:pt modelId="{0D23C0C8-FA6D-4AC7-8AC2-03C2DBD570B2}">
      <dgm:prSet phldrT="[Text]" custT="1"/>
      <dgm:spPr/>
      <dgm:t>
        <a:bodyPr/>
        <a:lstStyle/>
        <a:p>
          <a:r>
            <a:rPr lang="pa-IN" sz="2000" dirty="0">
              <a:effectLst/>
            </a:rPr>
            <a:t>ਆਊਟਰੀਚ</a:t>
          </a:r>
          <a:endParaRPr lang="en-US" sz="2000" dirty="0">
            <a:effectLst/>
          </a:endParaRP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dgm:t>
        <a:bodyPr/>
        <a:lstStyle/>
        <a:p>
          <a:endParaRPr lang="en-US"/>
        </a:p>
      </dgm:t>
    </dgm:pt>
    <dgm:pt modelId="{89A1E8E6-5400-427C-83F9-653AF9B7E93E}">
      <dgm:prSet phldrT="[Text]" custT="1"/>
      <dgm:spPr/>
      <dgm:t>
        <a:bodyPr/>
        <a:lstStyle/>
        <a:p>
          <a:r>
            <a:rPr lang="pa-IN" sz="2000" dirty="0">
              <a:effectLst/>
            </a:rPr>
            <a:t>ਪ੍ਰਸ਼ਾਸਕ। ਡਰਾਫਟ ਹਾਊਸਿੰਗ ਐਲੀਮੈਂਟ
</a:t>
          </a:r>
          <a:endParaRPr lang="en-US" sz="2000" dirty="0"/>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dgm:t>
        <a:bodyPr/>
        <a:lstStyle/>
        <a:p>
          <a:endParaRPr lang="en-US"/>
        </a:p>
      </dgm:t>
    </dgm:pt>
    <dgm:pt modelId="{6CB2A0AC-CF85-4400-8DD1-F009376861DE}">
      <dgm:prSet phldrT="[Text]" custT="1"/>
      <dgm:spPr/>
      <dgm:t>
        <a:bodyPr/>
        <a:lstStyle/>
        <a:p>
          <a:r>
            <a:rPr lang="pa-IN" sz="2000" dirty="0">
              <a:effectLst/>
            </a:rPr>
            <a:t>ਜਨਤਕ ਸਮੀਖਿਆ ਡਰਾਫਟ ਬਸੇਰਾ ਅੰਸ਼ (30-40 ਦਿਨ)
</a:t>
          </a:r>
          <a:endParaRPr lang="en-US" sz="2000" dirty="0"/>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dgm:t>
        <a:bodyPr/>
        <a:lstStyle/>
        <a:p>
          <a:endParaRPr lang="en-US"/>
        </a:p>
      </dgm:t>
    </dgm:pt>
    <dgm:pt modelId="{856098F7-4581-4143-8F52-5ADFDA7FDAF4}">
      <dgm:prSet phldrT="[Text]" custT="1"/>
      <dgm:spPr/>
      <dgm:t>
        <a:bodyPr/>
        <a:lstStyle/>
        <a:p>
          <a:r>
            <a:rPr lang="pa-IN" sz="2000" dirty="0"/>
            <a:t>ਗੋਦ ਲੈਣ ਸਬੰਧੀ ਸੁਣਵਾਈਆਂ
</a:t>
          </a:r>
          <a:endParaRPr lang="en-US" sz="2000" dirty="0"/>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pa-IN" sz="2000" dirty="0">
              <a:effectLst/>
            </a:rPr>
            <a:t>ਐੱਚ.ਸੀ.ਡੀ. ਨੂੰ ਸਪੁਰਦ ਕਰੋ – ਪਹਿਲੀ ਸਮੀਖਿਆ (90 ਦਿਨ)</a:t>
          </a:r>
          <a:r>
            <a:rPr lang="en-US" sz="2000" dirty="0">
              <a:effectLst/>
            </a:rPr>
            <a:t>)</a:t>
          </a:r>
          <a:endParaRPr lang="en-US" sz="2000" dirty="0"/>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dgm:t>
        <a:bodyPr/>
        <a:lstStyle/>
        <a:p>
          <a:endParaRPr lang="en-US"/>
        </a:p>
      </dgm:t>
    </dgm:pt>
    <dgm:pt modelId="{E3FCE2AA-1F80-4B3A-AEAF-6D856BDD3FF9}">
      <dgm:prSet custT="1"/>
      <dgm:spPr/>
      <dgm:t>
        <a:bodyPr/>
        <a:lstStyle/>
        <a:p>
          <a:r>
            <a:rPr lang="pa-IN" sz="2000" dirty="0">
              <a:effectLst/>
            </a:rPr>
            <a:t>ਆਊਟਰੀਚ</a:t>
          </a:r>
          <a:endParaRPr lang="en-US" sz="2000" dirty="0"/>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dgm:t>
        <a:bodyPr/>
        <a:lstStyle/>
        <a:p>
          <a:endParaRPr lang="en-US"/>
        </a:p>
      </dgm:t>
    </dgm:pt>
    <dgm:pt modelId="{55666C40-F601-4D71-98DC-CB2B762AC6A9}">
      <dgm:prSet custT="1"/>
      <dgm:spPr/>
      <dgm:t>
        <a:bodyPr/>
        <a:lstStyle/>
        <a:p>
          <a:r>
            <a:rPr lang="pa-IN" sz="2000" dirty="0">
              <a:effectLst/>
            </a:rPr>
            <a:t>ਐੱਚ.ਸੀ.ਡੀ</a:t>
          </a:r>
          <a:r>
            <a:rPr lang="en-US" sz="2000" dirty="0">
              <a:effectLst/>
            </a:rPr>
            <a:t> </a:t>
          </a:r>
          <a:r>
            <a:rPr lang="pa-IN" sz="2000" dirty="0">
              <a:effectLst/>
            </a:rPr>
            <a:t>ਨੂੰ ਸਪੁਰਦ ਕਰੋ – ਦੂਜੀ ਸਮੀਖਿਆ (60 ਦਿਨ)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dgm:t>
        <a:bodyPr/>
        <a:lstStyle/>
        <a:p>
          <a:endParaRPr lang="en-US"/>
        </a:p>
      </dgm:t>
    </dgm:pt>
    <dgm:pt modelId="{7386A776-71D1-4C6A-9322-8E2A9C3A82FB}" type="pres">
      <dgm:prSet presAssocID="{B274CB3F-56DD-40B1-B5A4-85AB91022F08}" presName="Name0" presStyleCnt="0">
        <dgm:presLayoutVars>
          <dgm:dir/>
          <dgm:resizeHandles val="exact"/>
        </dgm:presLayoutVars>
      </dgm:prSet>
      <dgm:spPr/>
    </dgm:pt>
    <dgm:pt modelId="{3887F060-5017-4F2F-AEBE-367239B0B16C}" type="pres">
      <dgm:prSet presAssocID="{0D23C0C8-FA6D-4AC7-8AC2-03C2DBD570B2}" presName="node" presStyleLbl="node1" presStyleIdx="0" presStyleCnt="7" custScaleY="273000">
        <dgm:presLayoutVars>
          <dgm:bulletEnabled val="1"/>
        </dgm:presLayoutVars>
      </dgm:prSet>
      <dgm:spPr/>
    </dgm:pt>
    <dgm:pt modelId="{6B1F8D0E-8B2F-4BF0-9656-4F5EBC76495C}" type="pres">
      <dgm:prSet presAssocID="{09082C4B-29EC-41AF-8851-30C824196785}" presName="sibTrans" presStyleLbl="sibTrans2D1" presStyleIdx="0" presStyleCnt="6"/>
      <dgm:spPr/>
    </dgm:pt>
    <dgm:pt modelId="{A0EFE9B0-FF64-44AC-AEF1-7657F9D04EEE}" type="pres">
      <dgm:prSet presAssocID="{09082C4B-29EC-41AF-8851-30C824196785}" presName="connectorText" presStyleLbl="sibTrans2D1" presStyleIdx="0" presStyleCnt="6"/>
      <dgm:spPr/>
    </dgm:pt>
    <dgm:pt modelId="{49462BD0-56A7-45E0-A8AE-720465F2E455}" type="pres">
      <dgm:prSet presAssocID="{89A1E8E6-5400-427C-83F9-653AF9B7E93E}" presName="node" presStyleLbl="node1" presStyleIdx="1" presStyleCnt="7" custScaleY="273001">
        <dgm:presLayoutVars>
          <dgm:bulletEnabled val="1"/>
        </dgm:presLayoutVars>
      </dgm:prSet>
      <dgm:spPr/>
    </dgm:pt>
    <dgm:pt modelId="{51DE9889-886E-4416-A340-C142DEFD54D2}" type="pres">
      <dgm:prSet presAssocID="{A0B5E135-329D-46B0-8F3F-F2DC154F4B9D}" presName="sibTrans" presStyleLbl="sibTrans2D1" presStyleIdx="1" presStyleCnt="6"/>
      <dgm:spPr/>
    </dgm:pt>
    <dgm:pt modelId="{EC59FF00-11A5-4526-B0F7-5DFCEFCE6A56}" type="pres">
      <dgm:prSet presAssocID="{A0B5E135-329D-46B0-8F3F-F2DC154F4B9D}" presName="connectorText" presStyleLbl="sibTrans2D1" presStyleIdx="1" presStyleCnt="6"/>
      <dgm:spPr/>
    </dgm:pt>
    <dgm:pt modelId="{C29074E1-6E70-4BA7-8291-3D6D8B8E83B1}" type="pres">
      <dgm:prSet presAssocID="{6CB2A0AC-CF85-4400-8DD1-F009376861DE}" presName="node" presStyleLbl="node1" presStyleIdx="2" presStyleCnt="7" custScaleX="98936" custScaleY="273000">
        <dgm:presLayoutVars>
          <dgm:bulletEnabled val="1"/>
        </dgm:presLayoutVars>
      </dgm:prSet>
      <dgm:spPr/>
    </dgm:pt>
    <dgm:pt modelId="{C21F0C55-C397-4547-88C3-FF674BA529FC}" type="pres">
      <dgm:prSet presAssocID="{6E81478F-E530-44CF-94F4-4AC10D1FF03E}" presName="sibTrans" presStyleLbl="sibTrans2D1" presStyleIdx="2" presStyleCnt="6"/>
      <dgm:spPr/>
    </dgm:pt>
    <dgm:pt modelId="{E74ACADC-D1D4-45E5-8D81-2CEFB747042C}" type="pres">
      <dgm:prSet presAssocID="{6E81478F-E530-44CF-94F4-4AC10D1FF03E}" presName="connectorText" presStyleLbl="sibTrans2D1" presStyleIdx="2" presStyleCnt="6"/>
      <dgm:spPr/>
    </dgm:pt>
    <dgm:pt modelId="{28EFEBEC-B4DC-46B1-B784-9B9FD1D094F3}" type="pres">
      <dgm:prSet presAssocID="{E3FCE2AA-1F80-4B3A-AEAF-6D856BDD3FF9}" presName="node" presStyleLbl="node1" presStyleIdx="3" presStyleCnt="7" custScaleY="273000">
        <dgm:presLayoutVars>
          <dgm:bulletEnabled val="1"/>
        </dgm:presLayoutVars>
      </dgm:prSet>
      <dgm:spPr/>
    </dgm:pt>
    <dgm:pt modelId="{C81F672B-BBDD-4120-B1E4-5C1B1F24D66F}" type="pres">
      <dgm:prSet presAssocID="{E274AB0C-4F98-4CBD-AA37-897D0E8737E7}" presName="sibTrans" presStyleLbl="sibTrans2D1" presStyleIdx="3" presStyleCnt="6"/>
      <dgm:spPr/>
    </dgm:pt>
    <dgm:pt modelId="{60B73BD5-77F2-43DB-A2D6-DFF8738DF5E9}" type="pres">
      <dgm:prSet presAssocID="{E274AB0C-4F98-4CBD-AA37-897D0E8737E7}" presName="connectorText" presStyleLbl="sibTrans2D1" presStyleIdx="3" presStyleCnt="6"/>
      <dgm:spPr/>
    </dgm:pt>
    <dgm:pt modelId="{827FB8FB-27CD-4760-95D2-D5D16CD995B6}" type="pres">
      <dgm:prSet presAssocID="{D9B5759A-B731-43DD-83A6-CE399B619A00}" presName="node" presStyleLbl="node1" presStyleIdx="4" presStyleCnt="7" custScaleY="273000">
        <dgm:presLayoutVars>
          <dgm:bulletEnabled val="1"/>
        </dgm:presLayoutVars>
      </dgm:prSet>
      <dgm:spPr/>
    </dgm:pt>
    <dgm:pt modelId="{71FE32EF-F77D-47D4-96A4-75078D941F98}" type="pres">
      <dgm:prSet presAssocID="{4CBC67F9-4180-4592-8CB3-1DD96EDC63FE}" presName="sibTrans" presStyleLbl="sibTrans2D1" presStyleIdx="4" presStyleCnt="6"/>
      <dgm:spPr/>
    </dgm:pt>
    <dgm:pt modelId="{E02BD17C-46D8-48B6-90B3-A29819B6B600}" type="pres">
      <dgm:prSet presAssocID="{4CBC67F9-4180-4592-8CB3-1DD96EDC63FE}" presName="connectorText" presStyleLbl="sibTrans2D1" presStyleIdx="4" presStyleCnt="6"/>
      <dgm:spPr/>
    </dgm:pt>
    <dgm:pt modelId="{713A929A-C60C-4DCF-9444-89FC6B397E8F}" type="pres">
      <dgm:prSet presAssocID="{55666C40-F601-4D71-98DC-CB2B762AC6A9}" presName="node" presStyleLbl="node1" presStyleIdx="5" presStyleCnt="7" custScaleY="273000">
        <dgm:presLayoutVars>
          <dgm:bulletEnabled val="1"/>
        </dgm:presLayoutVars>
      </dgm:prSet>
      <dgm:spPr/>
    </dgm:pt>
    <dgm:pt modelId="{1A3336C6-AAFB-4BF7-B9DE-AFB1626E8CA0}" type="pres">
      <dgm:prSet presAssocID="{67CFA61B-050A-4EE0-A5C5-164143B30731}" presName="sibTrans" presStyleLbl="sibTrans2D1" presStyleIdx="5" presStyleCnt="6"/>
      <dgm:spPr/>
    </dgm:pt>
    <dgm:pt modelId="{D5192D21-BA4A-460B-A490-AD391DA19781}" type="pres">
      <dgm:prSet presAssocID="{67CFA61B-050A-4EE0-A5C5-164143B30731}" presName="connectorText" presStyleLbl="sibTrans2D1" presStyleIdx="5" presStyleCnt="6"/>
      <dgm:spPr/>
    </dgm:pt>
    <dgm:pt modelId="{C8E5D1A3-CF45-441E-9522-BBBD3214B79D}" type="pres">
      <dgm:prSet presAssocID="{856098F7-4581-4143-8F52-5ADFDA7FDAF4}" presName="node" presStyleLbl="node1" presStyleIdx="6" presStyleCnt="7" custScaleY="273000">
        <dgm:presLayoutVars>
          <dgm:bulletEnabled val="1"/>
        </dgm:presLayoutVars>
      </dgm:prSet>
      <dgm:spPr/>
    </dgm:pt>
  </dgm:ptLst>
  <dgm:cxnLst>
    <dgm:cxn modelId="{6CE6260F-D937-4BBD-A1A7-4A256A315624}" type="presOf" srcId="{856098F7-4581-4143-8F52-5ADFDA7FDAF4}" destId="{C8E5D1A3-CF45-441E-9522-BBBD3214B79D}" srcOrd="0" destOrd="0" presId="urn:microsoft.com/office/officeart/2005/8/layout/process1"/>
    <dgm:cxn modelId="{C4247E10-05CC-4B5B-B70D-05B85C443F6C}" type="presOf" srcId="{4CBC67F9-4180-4592-8CB3-1DD96EDC63FE}" destId="{71FE32EF-F77D-47D4-96A4-75078D941F98}" srcOrd="0" destOrd="0" presId="urn:microsoft.com/office/officeart/2005/8/layout/process1"/>
    <dgm:cxn modelId="{5412051F-A870-47EF-A603-3A509D7E9629}" type="presOf" srcId="{67CFA61B-050A-4EE0-A5C5-164143B30731}" destId="{1A3336C6-AAFB-4BF7-B9DE-AFB1626E8CA0}"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40DD6923-6CE7-4AE7-B0B9-8EB63ED9E411}" type="presOf" srcId="{A0B5E135-329D-46B0-8F3F-F2DC154F4B9D}" destId="{51DE9889-886E-4416-A340-C142DEFD54D2}"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62A7B72A-CA0A-4D03-ACF1-7FEBD0B0946D}" type="presOf" srcId="{E274AB0C-4F98-4CBD-AA37-897D0E8737E7}" destId="{C81F672B-BBDD-4120-B1E4-5C1B1F24D66F}" srcOrd="0" destOrd="0" presId="urn:microsoft.com/office/officeart/2005/8/layout/process1"/>
    <dgm:cxn modelId="{74C2532F-CC39-49C9-963A-1C9665518AC4}" type="presOf" srcId="{4CBC67F9-4180-4592-8CB3-1DD96EDC63FE}" destId="{E02BD17C-46D8-48B6-90B3-A29819B6B600}" srcOrd="1" destOrd="0" presId="urn:microsoft.com/office/officeart/2005/8/layout/process1"/>
    <dgm:cxn modelId="{74AC3835-E78F-40C7-941F-73F243012775}" type="presOf" srcId="{09082C4B-29EC-41AF-8851-30C824196785}" destId="{6B1F8D0E-8B2F-4BF0-9656-4F5EBC76495C}" srcOrd="0" destOrd="0" presId="urn:microsoft.com/office/officeart/2005/8/layout/process1"/>
    <dgm:cxn modelId="{99FDE45C-E3F9-43F3-93C5-B6BAC54C89CB}" type="presOf" srcId="{B274CB3F-56DD-40B1-B5A4-85AB91022F08}" destId="{7386A776-71D1-4C6A-9322-8E2A9C3A82FB}" srcOrd="0" destOrd="0" presId="urn:microsoft.com/office/officeart/2005/8/layout/process1"/>
    <dgm:cxn modelId="{C9664E44-C9DC-460D-A528-B4C5FAC0EC3D}" type="presOf" srcId="{A0B5E135-329D-46B0-8F3F-F2DC154F4B9D}" destId="{EC59FF00-11A5-4526-B0F7-5DFCEFCE6A56}" srcOrd="1" destOrd="0" presId="urn:microsoft.com/office/officeart/2005/8/layout/process1"/>
    <dgm:cxn modelId="{CE928553-C109-4C3D-B3A2-F12616C1A6D7}" type="presOf" srcId="{E274AB0C-4F98-4CBD-AA37-897D0E8737E7}" destId="{60B73BD5-77F2-43DB-A2D6-DFF8738DF5E9}" srcOrd="1" destOrd="0" presId="urn:microsoft.com/office/officeart/2005/8/layout/process1"/>
    <dgm:cxn modelId="{A5590681-3D95-4C98-8CB8-6A673BBEEB53}" type="presOf" srcId="{0D23C0C8-FA6D-4AC7-8AC2-03C2DBD570B2}" destId="{3887F060-5017-4F2F-AEBE-367239B0B16C}" srcOrd="0" destOrd="0" presId="urn:microsoft.com/office/officeart/2005/8/layout/process1"/>
    <dgm:cxn modelId="{930FFE84-D172-4831-BD3C-F0CF03A035B7}" type="presOf" srcId="{D9B5759A-B731-43DD-83A6-CE399B619A00}" destId="{827FB8FB-27CD-4760-95D2-D5D16CD995B6}"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E07F46A5-C7B8-4046-A3F7-E1C83969F309}" type="presOf" srcId="{6E81478F-E530-44CF-94F4-4AC10D1FF03E}" destId="{C21F0C55-C397-4547-88C3-FF674BA529FC}"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C86DF9BA-7B9E-4C2E-ADBC-EDA6B778DB81}" type="presOf" srcId="{67CFA61B-050A-4EE0-A5C5-164143B30731}" destId="{D5192D21-BA4A-460B-A490-AD391DA19781}" srcOrd="1"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ADF71DC8-0CB5-4532-942E-6FE2DAD72F51}" type="presOf" srcId="{E3FCE2AA-1F80-4B3A-AEAF-6D856BDD3FF9}" destId="{28EFEBEC-B4DC-46B1-B784-9B9FD1D094F3}" srcOrd="0" destOrd="0" presId="urn:microsoft.com/office/officeart/2005/8/layout/process1"/>
    <dgm:cxn modelId="{47D293DB-482B-4CC9-9598-F35F3C6C0563}" type="presOf" srcId="{6CB2A0AC-CF85-4400-8DD1-F009376861DE}" destId="{C29074E1-6E70-4BA7-8291-3D6D8B8E83B1}" srcOrd="0"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544845E8-33F8-4104-AC0B-D4DA5D844CF3}" type="presOf" srcId="{09082C4B-29EC-41AF-8851-30C824196785}" destId="{A0EFE9B0-FF64-44AC-AEF1-7657F9D04EEE}" srcOrd="1" destOrd="0" presId="urn:microsoft.com/office/officeart/2005/8/layout/process1"/>
    <dgm:cxn modelId="{58C128EB-BA50-4974-9C3E-31C6572DBA15}" type="presOf" srcId="{89A1E8E6-5400-427C-83F9-653AF9B7E93E}" destId="{49462BD0-56A7-45E0-A8AE-720465F2E455}" srcOrd="0" destOrd="0" presId="urn:microsoft.com/office/officeart/2005/8/layout/process1"/>
    <dgm:cxn modelId="{06AB37F7-1950-4483-BD80-43F7BE370A91}" type="presOf" srcId="{55666C40-F601-4D71-98DC-CB2B762AC6A9}" destId="{713A929A-C60C-4DCF-9444-89FC6B397E8F}" srcOrd="0" destOrd="0" presId="urn:microsoft.com/office/officeart/2005/8/layout/process1"/>
    <dgm:cxn modelId="{893D07F9-91C9-4966-B99F-00106A29743C}" type="presOf" srcId="{6E81478F-E530-44CF-94F4-4AC10D1FF03E}" destId="{E74ACADC-D1D4-45E5-8D81-2CEFB747042C}" srcOrd="1" destOrd="0" presId="urn:microsoft.com/office/officeart/2005/8/layout/process1"/>
    <dgm:cxn modelId="{A8DAA7EE-0A64-405A-9CF4-2DC49A945AFD}" type="presParOf" srcId="{7386A776-71D1-4C6A-9322-8E2A9C3A82FB}" destId="{3887F060-5017-4F2F-AEBE-367239B0B16C}" srcOrd="0" destOrd="0" presId="urn:microsoft.com/office/officeart/2005/8/layout/process1"/>
    <dgm:cxn modelId="{344FB034-F4A5-4E15-B71B-D5E8C40DAE24}" type="presParOf" srcId="{7386A776-71D1-4C6A-9322-8E2A9C3A82FB}" destId="{6B1F8D0E-8B2F-4BF0-9656-4F5EBC76495C}" srcOrd="1" destOrd="0" presId="urn:microsoft.com/office/officeart/2005/8/layout/process1"/>
    <dgm:cxn modelId="{8E77F325-4498-4DA6-8CB5-D46287A2B438}" type="presParOf" srcId="{6B1F8D0E-8B2F-4BF0-9656-4F5EBC76495C}" destId="{A0EFE9B0-FF64-44AC-AEF1-7657F9D04EEE}" srcOrd="0" destOrd="0" presId="urn:microsoft.com/office/officeart/2005/8/layout/process1"/>
    <dgm:cxn modelId="{AE6983CA-4EDD-44E4-B69F-114F85200F1B}" type="presParOf" srcId="{7386A776-71D1-4C6A-9322-8E2A9C3A82FB}" destId="{49462BD0-56A7-45E0-A8AE-720465F2E455}" srcOrd="2" destOrd="0" presId="urn:microsoft.com/office/officeart/2005/8/layout/process1"/>
    <dgm:cxn modelId="{25003F68-519F-48E0-88E1-A7526D87C5FA}" type="presParOf" srcId="{7386A776-71D1-4C6A-9322-8E2A9C3A82FB}" destId="{51DE9889-886E-4416-A340-C142DEFD54D2}" srcOrd="3" destOrd="0" presId="urn:microsoft.com/office/officeart/2005/8/layout/process1"/>
    <dgm:cxn modelId="{24F81636-1CC9-467A-B7DF-3228A6D1C5EE}" type="presParOf" srcId="{51DE9889-886E-4416-A340-C142DEFD54D2}" destId="{EC59FF00-11A5-4526-B0F7-5DFCEFCE6A56}" srcOrd="0" destOrd="0" presId="urn:microsoft.com/office/officeart/2005/8/layout/process1"/>
    <dgm:cxn modelId="{56BF92E8-171E-472E-A4F3-3E1564DD7B4F}" type="presParOf" srcId="{7386A776-71D1-4C6A-9322-8E2A9C3A82FB}" destId="{C29074E1-6E70-4BA7-8291-3D6D8B8E83B1}" srcOrd="4" destOrd="0" presId="urn:microsoft.com/office/officeart/2005/8/layout/process1"/>
    <dgm:cxn modelId="{463A2C2E-A48D-43F5-A2A3-26EEA09B4403}" type="presParOf" srcId="{7386A776-71D1-4C6A-9322-8E2A9C3A82FB}" destId="{C21F0C55-C397-4547-88C3-FF674BA529FC}" srcOrd="5" destOrd="0" presId="urn:microsoft.com/office/officeart/2005/8/layout/process1"/>
    <dgm:cxn modelId="{B1A90054-29D8-4D9C-9AC4-17C0F8699427}" type="presParOf" srcId="{C21F0C55-C397-4547-88C3-FF674BA529FC}" destId="{E74ACADC-D1D4-45E5-8D81-2CEFB747042C}" srcOrd="0" destOrd="0" presId="urn:microsoft.com/office/officeart/2005/8/layout/process1"/>
    <dgm:cxn modelId="{190FADFC-1F32-4F4F-8539-1697F0AEAB05}" type="presParOf" srcId="{7386A776-71D1-4C6A-9322-8E2A9C3A82FB}" destId="{28EFEBEC-B4DC-46B1-B784-9B9FD1D094F3}" srcOrd="6" destOrd="0" presId="urn:microsoft.com/office/officeart/2005/8/layout/process1"/>
    <dgm:cxn modelId="{1CC5CB73-4FB2-42A6-B3CD-3B5C1124119B}" type="presParOf" srcId="{7386A776-71D1-4C6A-9322-8E2A9C3A82FB}" destId="{C81F672B-BBDD-4120-B1E4-5C1B1F24D66F}" srcOrd="7" destOrd="0" presId="urn:microsoft.com/office/officeart/2005/8/layout/process1"/>
    <dgm:cxn modelId="{7186920F-926A-4D8B-AB12-56FFF9FFBCF0}" type="presParOf" srcId="{C81F672B-BBDD-4120-B1E4-5C1B1F24D66F}" destId="{60B73BD5-77F2-43DB-A2D6-DFF8738DF5E9}" srcOrd="0" destOrd="0" presId="urn:microsoft.com/office/officeart/2005/8/layout/process1"/>
    <dgm:cxn modelId="{2F92F003-566A-4ADE-898F-B4E9A05269E0}" type="presParOf" srcId="{7386A776-71D1-4C6A-9322-8E2A9C3A82FB}" destId="{827FB8FB-27CD-4760-95D2-D5D16CD995B6}" srcOrd="8" destOrd="0" presId="urn:microsoft.com/office/officeart/2005/8/layout/process1"/>
    <dgm:cxn modelId="{DF3D0439-0A59-44F3-959F-C97C9A86617D}" type="presParOf" srcId="{7386A776-71D1-4C6A-9322-8E2A9C3A82FB}" destId="{71FE32EF-F77D-47D4-96A4-75078D941F98}" srcOrd="9" destOrd="0" presId="urn:microsoft.com/office/officeart/2005/8/layout/process1"/>
    <dgm:cxn modelId="{971ADA51-5CAB-4F64-94C9-7EB3CA32A417}" type="presParOf" srcId="{71FE32EF-F77D-47D4-96A4-75078D941F98}" destId="{E02BD17C-46D8-48B6-90B3-A29819B6B600}" srcOrd="0" destOrd="0" presId="urn:microsoft.com/office/officeart/2005/8/layout/process1"/>
    <dgm:cxn modelId="{FD3C50DE-B349-4D09-B09E-AC248A0E5D71}" type="presParOf" srcId="{7386A776-71D1-4C6A-9322-8E2A9C3A82FB}" destId="{713A929A-C60C-4DCF-9444-89FC6B397E8F}" srcOrd="10" destOrd="0" presId="urn:microsoft.com/office/officeart/2005/8/layout/process1"/>
    <dgm:cxn modelId="{6BE763DB-942C-4906-B6F1-370811830389}" type="presParOf" srcId="{7386A776-71D1-4C6A-9322-8E2A9C3A82FB}" destId="{1A3336C6-AAFB-4BF7-B9DE-AFB1626E8CA0}" srcOrd="11" destOrd="0" presId="urn:microsoft.com/office/officeart/2005/8/layout/process1"/>
    <dgm:cxn modelId="{7256DD7A-CBC5-4ABE-B206-13079F5A1168}" type="presParOf" srcId="{1A3336C6-AAFB-4BF7-B9DE-AFB1626E8CA0}" destId="{D5192D21-BA4A-460B-A490-AD391DA19781}" srcOrd="0" destOrd="0" presId="urn:microsoft.com/office/officeart/2005/8/layout/process1"/>
    <dgm:cxn modelId="{F3CBAF33-A17D-487F-82A3-FFBAF8D61645}" type="presParOf" srcId="{7386A776-71D1-4C6A-9322-8E2A9C3A82FB}" destId="{C8E5D1A3-CF45-441E-9522-BBBD3214B79D}" srcOrd="1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3C44-9DE7-4CDA-960F-D1748492B27C}">
      <dsp:nvSpPr>
        <dsp:cNvPr id="0" name=""/>
        <dsp:cNvSpPr/>
      </dsp:nvSpPr>
      <dsp:spPr>
        <a:xfrm>
          <a:off x="0" y="2373"/>
          <a:ext cx="7658100" cy="1123045"/>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a-IN" sz="3200" kern="1200" dirty="0"/>
            <a:t>ਜਾਣ-ਪਛਾਣ</a:t>
          </a:r>
          <a:endParaRPr lang="en-US" sz="3200" kern="1200" dirty="0"/>
        </a:p>
      </dsp:txBody>
      <dsp:txXfrm>
        <a:off x="54823" y="57196"/>
        <a:ext cx="7548454" cy="1013399"/>
      </dsp:txXfrm>
    </dsp:sp>
    <dsp:sp modelId="{B3FDCBD4-33DA-4CF0-A0CF-6810D2EA3A3E}">
      <dsp:nvSpPr>
        <dsp:cNvPr id="0" name=""/>
        <dsp:cNvSpPr/>
      </dsp:nvSpPr>
      <dsp:spPr>
        <a:xfrm>
          <a:off x="0" y="1139650"/>
          <a:ext cx="7658100" cy="1123045"/>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a-IN" sz="3200" kern="1200" dirty="0"/>
            <a:t>ਬਸੇਰਾ ਅੰਸ਼ ਨਜ਼ਰਸਾਨੀ/ਸਮੱਗਰੀ</a:t>
          </a:r>
          <a:endParaRPr lang="en-US" sz="3200" kern="1200" dirty="0"/>
        </a:p>
      </dsp:txBody>
      <dsp:txXfrm>
        <a:off x="54823" y="1194473"/>
        <a:ext cx="7548454" cy="1013399"/>
      </dsp:txXfrm>
    </dsp:sp>
    <dsp:sp modelId="{7A052692-F5B0-4B0E-832B-9CFFF48908E5}">
      <dsp:nvSpPr>
        <dsp:cNvPr id="0" name=""/>
        <dsp:cNvSpPr/>
      </dsp:nvSpPr>
      <dsp:spPr>
        <a:xfrm>
          <a:off x="0" y="2276927"/>
          <a:ext cx="7658100" cy="1123045"/>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a-IN" sz="3200" kern="1200" dirty="0"/>
            <a:t>ਰੀਜ਼ੀਨਲ ਹਾਊਸਿੰਗ ਲੋੜਾਂ ਲਈ ਐਲੋਕੇਸ਼ਨ (ਆਰ.ਐਚ.ਐਨ</a:t>
          </a:r>
          <a:r>
            <a:rPr lang="en-US" sz="3200" kern="1200" dirty="0"/>
            <a:t>.)</a:t>
          </a:r>
        </a:p>
      </dsp:txBody>
      <dsp:txXfrm>
        <a:off x="54823" y="2331750"/>
        <a:ext cx="7548454" cy="1013399"/>
      </dsp:txXfrm>
    </dsp:sp>
    <dsp:sp modelId="{C1DC6DA0-FE16-4E71-811B-A7665960BAAB}">
      <dsp:nvSpPr>
        <dsp:cNvPr id="0" name=""/>
        <dsp:cNvSpPr/>
      </dsp:nvSpPr>
      <dsp:spPr>
        <a:xfrm>
          <a:off x="0" y="3414204"/>
          <a:ext cx="7658100" cy="1123045"/>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a-IN" sz="3200" kern="1200" dirty="0"/>
            <a:t>ਹਾਊਸਿੰਗ ਐਲੀਮੈਂਟ ਬੈਕਗ੍ਰਾਉਂਡ ਡੇਟਾ  </a:t>
          </a:r>
          <a:endParaRPr lang="en-US" sz="3200" kern="1200" dirty="0"/>
        </a:p>
      </dsp:txBody>
      <dsp:txXfrm>
        <a:off x="54823" y="3469027"/>
        <a:ext cx="7548454" cy="1013399"/>
      </dsp:txXfrm>
    </dsp:sp>
    <dsp:sp modelId="{6B95561E-7D87-43F4-A0EA-9CE7FAA5C409}">
      <dsp:nvSpPr>
        <dsp:cNvPr id="0" name=""/>
        <dsp:cNvSpPr/>
      </dsp:nvSpPr>
      <dsp:spPr>
        <a:xfrm>
          <a:off x="0" y="4551481"/>
          <a:ext cx="7658100" cy="1123045"/>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a-IN" sz="3200" kern="1200" dirty="0"/>
            <a:t>ਚਰਚਾ</a:t>
          </a:r>
          <a:endParaRPr lang="en-US" sz="3200" kern="1200" dirty="0"/>
        </a:p>
      </dsp:txBody>
      <dsp:txXfrm>
        <a:off x="54823" y="4606304"/>
        <a:ext cx="7548454" cy="1013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825B2-6A40-4FC1-ADA4-317194188FBD}">
      <dsp:nvSpPr>
        <dsp:cNvPr id="0" name=""/>
        <dsp:cNvSpPr/>
      </dsp:nvSpPr>
      <dsp:spPr>
        <a:xfrm>
          <a:off x="3822"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ਜੁਲਾਈ - ਸਤੰਬਰ </a:t>
          </a:r>
          <a:r>
            <a:rPr lang="en-US" sz="2000" kern="1200" dirty="0">
              <a:effectLst/>
            </a:rPr>
            <a:t>2022</a:t>
          </a:r>
        </a:p>
      </dsp:txBody>
      <dsp:txXfrm>
        <a:off x="41185" y="491728"/>
        <a:ext cx="1372839" cy="1200941"/>
      </dsp:txXfrm>
    </dsp:sp>
    <dsp:sp modelId="{BD294F33-DE03-4E0B-AC54-9BF67FEEA3E3}">
      <dsp:nvSpPr>
        <dsp:cNvPr id="0" name=""/>
        <dsp:cNvSpPr/>
      </dsp:nvSpPr>
      <dsp:spPr>
        <a:xfrm>
          <a:off x="1596144"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96144" y="984499"/>
        <a:ext cx="214818" cy="215398"/>
      </dsp:txXfrm>
    </dsp:sp>
    <dsp:sp modelId="{C192980C-1D14-4BB3-8AF6-EFE7453C7A5D}">
      <dsp:nvSpPr>
        <dsp:cNvPr id="0" name=""/>
        <dsp:cNvSpPr/>
      </dsp:nvSpPr>
      <dsp:spPr>
        <a:xfrm>
          <a:off x="2030414"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ਜਨਵਰੀ</a:t>
          </a:r>
          <a:r>
            <a:rPr lang="en-US" sz="2000" kern="1200" dirty="0">
              <a:effectLst/>
            </a:rPr>
            <a:t> 2023</a:t>
          </a:r>
        </a:p>
      </dsp:txBody>
      <dsp:txXfrm>
        <a:off x="2067777" y="491728"/>
        <a:ext cx="1372839" cy="1200941"/>
      </dsp:txXfrm>
    </dsp:sp>
    <dsp:sp modelId="{AECF5E41-5419-4EAE-BFFD-8D1FEA9AF19C}">
      <dsp:nvSpPr>
        <dsp:cNvPr id="0" name=""/>
        <dsp:cNvSpPr/>
      </dsp:nvSpPr>
      <dsp:spPr>
        <a:xfrm>
          <a:off x="3622737"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22737" y="984499"/>
        <a:ext cx="214818" cy="215398"/>
      </dsp:txXfrm>
    </dsp:sp>
    <dsp:sp modelId="{57978611-F9AA-4BAC-ACBE-4195E2296E79}">
      <dsp:nvSpPr>
        <dsp:cNvPr id="0" name=""/>
        <dsp:cNvSpPr/>
      </dsp:nvSpPr>
      <dsp:spPr>
        <a:xfrm>
          <a:off x="4057006"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ਫ਼ਰਵਰੀ</a:t>
          </a:r>
          <a:r>
            <a:rPr lang="en-US" sz="2000" kern="1200" dirty="0">
              <a:effectLst/>
            </a:rPr>
            <a:t> 2023</a:t>
          </a:r>
        </a:p>
      </dsp:txBody>
      <dsp:txXfrm>
        <a:off x="4094369" y="491728"/>
        <a:ext cx="1372839" cy="1200941"/>
      </dsp:txXfrm>
    </dsp:sp>
    <dsp:sp modelId="{FD912E99-068C-4E1A-9F64-755397719D6B}">
      <dsp:nvSpPr>
        <dsp:cNvPr id="0" name=""/>
        <dsp:cNvSpPr/>
      </dsp:nvSpPr>
      <dsp:spPr>
        <a:xfrm>
          <a:off x="5649329"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49329" y="984499"/>
        <a:ext cx="214818" cy="215398"/>
      </dsp:txXfrm>
    </dsp:sp>
    <dsp:sp modelId="{2019D471-3AA1-48B7-9E69-9CC46AE15898}">
      <dsp:nvSpPr>
        <dsp:cNvPr id="0" name=""/>
        <dsp:cNvSpPr/>
      </dsp:nvSpPr>
      <dsp:spPr>
        <a:xfrm>
          <a:off x="6083599"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ਫਰਵਰੀ/ ਮਾਰਚ </a:t>
          </a:r>
          <a:br>
            <a:rPr lang="en-US" sz="2000" kern="1200" dirty="0">
              <a:effectLst/>
            </a:rPr>
          </a:br>
          <a:r>
            <a:rPr lang="en-US" sz="2000" kern="1200" dirty="0">
              <a:effectLst/>
            </a:rPr>
            <a:t>2023 </a:t>
          </a:r>
        </a:p>
      </dsp:txBody>
      <dsp:txXfrm>
        <a:off x="6120962" y="491728"/>
        <a:ext cx="1372839" cy="1200941"/>
      </dsp:txXfrm>
    </dsp:sp>
    <dsp:sp modelId="{37DB6090-5C56-4F3C-AF2C-09735B342D10}">
      <dsp:nvSpPr>
        <dsp:cNvPr id="0" name=""/>
        <dsp:cNvSpPr/>
      </dsp:nvSpPr>
      <dsp:spPr>
        <a:xfrm>
          <a:off x="7675921"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675921" y="984499"/>
        <a:ext cx="214818" cy="215398"/>
      </dsp:txXfrm>
    </dsp:sp>
    <dsp:sp modelId="{0EA0BCB3-5130-4538-B094-70CC315C5D2B}">
      <dsp:nvSpPr>
        <dsp:cNvPr id="0" name=""/>
        <dsp:cNvSpPr/>
      </dsp:nvSpPr>
      <dsp:spPr>
        <a:xfrm>
          <a:off x="8110191"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ਅਪ੍ਰੈਲ - ਜੂਨ </a:t>
          </a:r>
          <a:r>
            <a:rPr lang="en-US" sz="2000" kern="1200" dirty="0">
              <a:effectLst/>
            </a:rPr>
            <a:t>2023</a:t>
          </a:r>
        </a:p>
      </dsp:txBody>
      <dsp:txXfrm>
        <a:off x="8147554" y="491728"/>
        <a:ext cx="1372839" cy="1200941"/>
      </dsp:txXfrm>
    </dsp:sp>
    <dsp:sp modelId="{0561936B-7C9A-46A0-AF43-F013F05F9B7A}">
      <dsp:nvSpPr>
        <dsp:cNvPr id="0" name=""/>
        <dsp:cNvSpPr/>
      </dsp:nvSpPr>
      <dsp:spPr>
        <a:xfrm>
          <a:off x="9702513"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702513" y="984499"/>
        <a:ext cx="214818" cy="215398"/>
      </dsp:txXfrm>
    </dsp:sp>
    <dsp:sp modelId="{B634397D-2950-4AED-B03B-93E344F04A2B}">
      <dsp:nvSpPr>
        <dsp:cNvPr id="0" name=""/>
        <dsp:cNvSpPr/>
      </dsp:nvSpPr>
      <dsp:spPr>
        <a:xfrm>
          <a:off x="10136783"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ਅਗਸਤ - ਸਤੰਬਰ </a:t>
          </a:r>
          <a:r>
            <a:rPr lang="en-US" sz="2000" kern="1200" dirty="0">
              <a:effectLst/>
            </a:rPr>
            <a:t>2023</a:t>
          </a:r>
        </a:p>
      </dsp:txBody>
      <dsp:txXfrm>
        <a:off x="10174146" y="491728"/>
        <a:ext cx="1372839" cy="1200941"/>
      </dsp:txXfrm>
    </dsp:sp>
    <dsp:sp modelId="{E5F11941-DF65-4B6F-8BEC-FE931830FAAE}">
      <dsp:nvSpPr>
        <dsp:cNvPr id="0" name=""/>
        <dsp:cNvSpPr/>
      </dsp:nvSpPr>
      <dsp:spPr>
        <a:xfrm>
          <a:off x="11729105"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729105" y="984499"/>
        <a:ext cx="214818" cy="215398"/>
      </dsp:txXfrm>
    </dsp:sp>
    <dsp:sp modelId="{8BC363B3-621A-4415-B263-C7B70810FDDE}">
      <dsp:nvSpPr>
        <dsp:cNvPr id="0" name=""/>
        <dsp:cNvSpPr/>
      </dsp:nvSpPr>
      <dsp:spPr>
        <a:xfrm>
          <a:off x="12163375" y="454365"/>
          <a:ext cx="1447565" cy="127566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t>ਦਸੰਬਰ</a:t>
          </a:r>
          <a:r>
            <a:rPr lang="en-US" sz="2000" kern="1200" dirty="0"/>
            <a:t> 2023</a:t>
          </a:r>
        </a:p>
      </dsp:txBody>
      <dsp:txXfrm>
        <a:off x="12200738" y="491728"/>
        <a:ext cx="1372839" cy="1200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7F060-5017-4F2F-AEBE-367239B0B16C}">
      <dsp:nvSpPr>
        <dsp:cNvPr id="0" name=""/>
        <dsp:cNvSpPr/>
      </dsp:nvSpPr>
      <dsp:spPr>
        <a:xfrm>
          <a:off x="10384"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ਆਊਟਰੀਚ</a:t>
          </a:r>
          <a:endParaRPr lang="en-US" sz="2000" kern="1200" dirty="0">
            <a:effectLst/>
          </a:endParaRPr>
        </a:p>
      </dsp:txBody>
      <dsp:txXfrm>
        <a:off x="52867" y="42489"/>
        <a:ext cx="1365508" cy="3191621"/>
      </dsp:txXfrm>
    </dsp:sp>
    <dsp:sp modelId="{6B1F8D0E-8B2F-4BF0-9656-4F5EBC76495C}">
      <dsp:nvSpPr>
        <dsp:cNvPr id="0" name=""/>
        <dsp:cNvSpPr/>
      </dsp:nvSpPr>
      <dsp:spPr>
        <a:xfrm>
          <a:off x="1605906"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05906" y="1530384"/>
        <a:ext cx="215250" cy="215831"/>
      </dsp:txXfrm>
    </dsp:sp>
    <dsp:sp modelId="{49462BD0-56A7-45E0-A8AE-720465F2E455}">
      <dsp:nvSpPr>
        <dsp:cNvPr id="0" name=""/>
        <dsp:cNvSpPr/>
      </dsp:nvSpPr>
      <dsp:spPr>
        <a:xfrm>
          <a:off x="2041049" y="0"/>
          <a:ext cx="1450474" cy="327660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ਪ੍ਰਸ਼ਾਸਕ। ਡਰਾਫਟ ਹਾਊਸਿੰਗ ਐਲੀਮੈਂਟ
</a:t>
          </a:r>
          <a:endParaRPr lang="en-US" sz="2000" kern="1200" dirty="0"/>
        </a:p>
      </dsp:txBody>
      <dsp:txXfrm>
        <a:off x="2083532" y="42483"/>
        <a:ext cx="1365508" cy="3191634"/>
      </dsp:txXfrm>
    </dsp:sp>
    <dsp:sp modelId="{51DE9889-886E-4416-A340-C142DEFD54D2}">
      <dsp:nvSpPr>
        <dsp:cNvPr id="0" name=""/>
        <dsp:cNvSpPr/>
      </dsp:nvSpPr>
      <dsp:spPr>
        <a:xfrm>
          <a:off x="3636571"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36571" y="1530384"/>
        <a:ext cx="215250" cy="215831"/>
      </dsp:txXfrm>
    </dsp:sp>
    <dsp:sp modelId="{C29074E1-6E70-4BA7-8291-3D6D8B8E83B1}">
      <dsp:nvSpPr>
        <dsp:cNvPr id="0" name=""/>
        <dsp:cNvSpPr/>
      </dsp:nvSpPr>
      <dsp:spPr>
        <a:xfrm>
          <a:off x="4071714" y="6"/>
          <a:ext cx="1435041"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ਜਨਤਕ ਸਮੀਖਿਆ ਡਰਾਫਟ ਬਸੇਰਾ ਅੰਸ਼ (30-40 ਦਿਨ)
</a:t>
          </a:r>
          <a:endParaRPr lang="en-US" sz="2000" kern="1200" dirty="0"/>
        </a:p>
      </dsp:txBody>
      <dsp:txXfrm>
        <a:off x="4113745" y="42037"/>
        <a:ext cx="1350979" cy="3192525"/>
      </dsp:txXfrm>
    </dsp:sp>
    <dsp:sp modelId="{C21F0C55-C397-4547-88C3-FF674BA529FC}">
      <dsp:nvSpPr>
        <dsp:cNvPr id="0" name=""/>
        <dsp:cNvSpPr/>
      </dsp:nvSpPr>
      <dsp:spPr>
        <a:xfrm>
          <a:off x="5651803"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51803" y="1530384"/>
        <a:ext cx="215250" cy="215831"/>
      </dsp:txXfrm>
    </dsp:sp>
    <dsp:sp modelId="{28EFEBEC-B4DC-46B1-B784-9B9FD1D094F3}">
      <dsp:nvSpPr>
        <dsp:cNvPr id="0" name=""/>
        <dsp:cNvSpPr/>
      </dsp:nvSpPr>
      <dsp:spPr>
        <a:xfrm>
          <a:off x="6086946"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ਆਊਟਰੀਚ</a:t>
          </a:r>
          <a:endParaRPr lang="en-US" sz="2000" kern="1200" dirty="0"/>
        </a:p>
      </dsp:txBody>
      <dsp:txXfrm>
        <a:off x="6129429" y="42489"/>
        <a:ext cx="1365508" cy="3191621"/>
      </dsp:txXfrm>
    </dsp:sp>
    <dsp:sp modelId="{C81F672B-BBDD-4120-B1E4-5C1B1F24D66F}">
      <dsp:nvSpPr>
        <dsp:cNvPr id="0" name=""/>
        <dsp:cNvSpPr/>
      </dsp:nvSpPr>
      <dsp:spPr>
        <a:xfrm>
          <a:off x="7682468"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682468" y="1530384"/>
        <a:ext cx="215250" cy="215831"/>
      </dsp:txXfrm>
    </dsp:sp>
    <dsp:sp modelId="{827FB8FB-27CD-4760-95D2-D5D16CD995B6}">
      <dsp:nvSpPr>
        <dsp:cNvPr id="0" name=""/>
        <dsp:cNvSpPr/>
      </dsp:nvSpPr>
      <dsp:spPr>
        <a:xfrm>
          <a:off x="8117610"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ਐੱਚ.ਸੀ.ਡੀ. ਨੂੰ ਸਪੁਰਦ ਕਰੋ – ਪਹਿਲੀ ਸਮੀਖਿਆ (90 ਦਿਨ)</a:t>
          </a:r>
          <a:r>
            <a:rPr lang="en-US" sz="2000" kern="1200" dirty="0">
              <a:effectLst/>
            </a:rPr>
            <a:t>)</a:t>
          </a:r>
          <a:endParaRPr lang="en-US" sz="2000" kern="1200" dirty="0"/>
        </a:p>
      </dsp:txBody>
      <dsp:txXfrm>
        <a:off x="8160093" y="42489"/>
        <a:ext cx="1365508" cy="3191621"/>
      </dsp:txXfrm>
    </dsp:sp>
    <dsp:sp modelId="{71FE32EF-F77D-47D4-96A4-75078D941F98}">
      <dsp:nvSpPr>
        <dsp:cNvPr id="0" name=""/>
        <dsp:cNvSpPr/>
      </dsp:nvSpPr>
      <dsp:spPr>
        <a:xfrm>
          <a:off x="9713133"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713133" y="1530384"/>
        <a:ext cx="215250" cy="215831"/>
      </dsp:txXfrm>
    </dsp:sp>
    <dsp:sp modelId="{713A929A-C60C-4DCF-9444-89FC6B397E8F}">
      <dsp:nvSpPr>
        <dsp:cNvPr id="0" name=""/>
        <dsp:cNvSpPr/>
      </dsp:nvSpPr>
      <dsp:spPr>
        <a:xfrm>
          <a:off x="10148275"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effectLst/>
            </a:rPr>
            <a:t>ਐੱਚ.ਸੀ.ਡੀ</a:t>
          </a:r>
          <a:r>
            <a:rPr lang="en-US" sz="2000" kern="1200" dirty="0">
              <a:effectLst/>
            </a:rPr>
            <a:t> </a:t>
          </a:r>
          <a:r>
            <a:rPr lang="pa-IN" sz="2000" kern="1200" dirty="0">
              <a:effectLst/>
            </a:rPr>
            <a:t>ਨੂੰ ਸਪੁਰਦ ਕਰੋ – ਦੂਜੀ ਸਮੀਖਿਆ (60 ਦਿਨ)
</a:t>
          </a:r>
          <a:endParaRPr lang="en-US"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10190758" y="42489"/>
        <a:ext cx="1365508" cy="3191621"/>
      </dsp:txXfrm>
    </dsp:sp>
    <dsp:sp modelId="{1A3336C6-AAFB-4BF7-B9DE-AFB1626E8CA0}">
      <dsp:nvSpPr>
        <dsp:cNvPr id="0" name=""/>
        <dsp:cNvSpPr/>
      </dsp:nvSpPr>
      <dsp:spPr>
        <a:xfrm>
          <a:off x="11743798"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743798" y="1530384"/>
        <a:ext cx="215250" cy="215831"/>
      </dsp:txXfrm>
    </dsp:sp>
    <dsp:sp modelId="{C8E5D1A3-CF45-441E-9522-BBBD3214B79D}">
      <dsp:nvSpPr>
        <dsp:cNvPr id="0" name=""/>
        <dsp:cNvSpPr/>
      </dsp:nvSpPr>
      <dsp:spPr>
        <a:xfrm>
          <a:off x="12178940"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a-IN" sz="2000" kern="1200" dirty="0"/>
            <a:t>ਗੋਦ ਲੈਣ ਸਬੰਧੀ ਸੁਣਵਾਈਆਂ
</a:t>
          </a:r>
          <a:endParaRPr lang="en-US" sz="2000" kern="1200" dirty="0"/>
        </a:p>
      </dsp:txBody>
      <dsp:txXfrm>
        <a:off x="12221423" y="42489"/>
        <a:ext cx="1365508" cy="31916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0.2957</cdr:x>
      <cdr:y>0.8159</cdr:y>
    </cdr:from>
    <cdr:to>
      <cdr:x>0.35385</cdr:x>
      <cdr:y>0.87067</cdr:y>
    </cdr:to>
    <cdr:sp macro="" textlink="">
      <cdr:nvSpPr>
        <cdr:cNvPr id="2" name="Rectangle 1">
          <a:extLst xmlns:a="http://schemas.openxmlformats.org/drawingml/2006/main">
            <a:ext uri="{FF2B5EF4-FFF2-40B4-BE49-F238E27FC236}">
              <a16:creationId xmlns:a16="http://schemas.microsoft.com/office/drawing/2014/main" id="{2B50A794-AEB7-ED70-3B17-A80B693AA350}"/>
            </a:ext>
          </a:extLst>
        </cdr:cNvPr>
        <cdr:cNvSpPr/>
      </cdr:nvSpPr>
      <cdr:spPr>
        <a:xfrm xmlns:a="http://schemas.openxmlformats.org/drawingml/2006/main">
          <a:off x="4191000" y="5117470"/>
          <a:ext cx="824241" cy="343530"/>
        </a:xfrm>
        <a:prstGeom xmlns:a="http://schemas.openxmlformats.org/drawingml/2006/main" prst="rect">
          <a:avLst/>
        </a:prstGeom>
        <a:noFill xmlns:a="http://schemas.openxmlformats.org/drawingml/2006/main"/>
        <a:ln xmlns:a="http://schemas.openxmlformats.org/drawingml/2006/main" w="38100">
          <a:solidFill>
            <a:srgbClr val="01C5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8/31/2022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dirty="0"/>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8/31/2022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dirty="0"/>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653110" rtl="0" eaLnBrk="0" fontAlgn="base" hangingPunct="0">
      <a:spcBef>
        <a:spcPct val="30000"/>
      </a:spcBef>
      <a:spcAft>
        <a:spcPct val="0"/>
      </a:spcAft>
      <a:defRPr sz="1700" kern="1200">
        <a:solidFill>
          <a:schemeClr val="tx1"/>
        </a:solidFill>
        <a:latin typeface="+mn-lt"/>
        <a:ea typeface="+mn-ea"/>
        <a:cs typeface="+mn-cs"/>
      </a:defRPr>
    </a:lvl1pPr>
    <a:lvl2pPr marL="653110" algn="l" defTabSz="653110" rtl="0" eaLnBrk="0" fontAlgn="base" hangingPunct="0">
      <a:spcBef>
        <a:spcPct val="30000"/>
      </a:spcBef>
      <a:spcAft>
        <a:spcPct val="0"/>
      </a:spcAft>
      <a:defRPr sz="1700" kern="1200">
        <a:solidFill>
          <a:schemeClr val="tx1"/>
        </a:solidFill>
        <a:latin typeface="+mn-lt"/>
        <a:ea typeface="+mn-ea"/>
        <a:cs typeface="+mn-cs"/>
      </a:defRPr>
    </a:lvl2pPr>
    <a:lvl3pPr marL="1306220" algn="l" defTabSz="653110" rtl="0" eaLnBrk="0" fontAlgn="base" hangingPunct="0">
      <a:spcBef>
        <a:spcPct val="30000"/>
      </a:spcBef>
      <a:spcAft>
        <a:spcPct val="0"/>
      </a:spcAft>
      <a:defRPr sz="1700" kern="1200">
        <a:solidFill>
          <a:schemeClr val="tx1"/>
        </a:solidFill>
        <a:latin typeface="+mn-lt"/>
        <a:ea typeface="+mn-ea"/>
        <a:cs typeface="+mn-cs"/>
      </a:defRPr>
    </a:lvl3pPr>
    <a:lvl4pPr marL="1959331" algn="l" defTabSz="653110" rtl="0" eaLnBrk="0" fontAlgn="base" hangingPunct="0">
      <a:spcBef>
        <a:spcPct val="30000"/>
      </a:spcBef>
      <a:spcAft>
        <a:spcPct val="0"/>
      </a:spcAft>
      <a:defRPr sz="1700" kern="1200">
        <a:solidFill>
          <a:schemeClr val="tx1"/>
        </a:solidFill>
        <a:latin typeface="+mn-lt"/>
        <a:ea typeface="+mn-ea"/>
        <a:cs typeface="+mn-cs"/>
      </a:defRPr>
    </a:lvl4pPr>
    <a:lvl5pPr marL="2612441" algn="l" defTabSz="653110" rtl="0" eaLnBrk="0" fontAlgn="base" hangingPunct="0">
      <a:spcBef>
        <a:spcPct val="30000"/>
      </a:spcBef>
      <a:spcAft>
        <a:spcPct val="0"/>
      </a:spcAft>
      <a:defRPr sz="1700" kern="1200">
        <a:solidFill>
          <a:schemeClr val="tx1"/>
        </a:solidFill>
        <a:latin typeface="+mn-lt"/>
        <a:ea typeface="+mn-ea"/>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a:t>
            </a:fld>
            <a:endParaRPr lang="en-US" dirty="0"/>
          </a:p>
        </p:txBody>
      </p:sp>
    </p:spTree>
    <p:extLst>
      <p:ext uri="{BB962C8B-B14F-4D97-AF65-F5344CB8AC3E}">
        <p14:creationId xmlns:p14="http://schemas.microsoft.com/office/powerpoint/2010/main" val="371695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24</a:t>
            </a:fld>
            <a:endParaRPr lang="en-US" dirty="0"/>
          </a:p>
        </p:txBody>
      </p:sp>
    </p:spTree>
    <p:extLst>
      <p:ext uri="{BB962C8B-B14F-4D97-AF65-F5344CB8AC3E}">
        <p14:creationId xmlns:p14="http://schemas.microsoft.com/office/powerpoint/2010/main" val="239618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25</a:t>
            </a:fld>
            <a:endParaRPr lang="en-US" dirty="0"/>
          </a:p>
        </p:txBody>
      </p:sp>
    </p:spTree>
    <p:extLst>
      <p:ext uri="{BB962C8B-B14F-4D97-AF65-F5344CB8AC3E}">
        <p14:creationId xmlns:p14="http://schemas.microsoft.com/office/powerpoint/2010/main" val="15378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27</a:t>
            </a:fld>
            <a:endParaRPr lang="en-US" dirty="0"/>
          </a:p>
        </p:txBody>
      </p:sp>
    </p:spTree>
    <p:extLst>
      <p:ext uri="{BB962C8B-B14F-4D97-AF65-F5344CB8AC3E}">
        <p14:creationId xmlns:p14="http://schemas.microsoft.com/office/powerpoint/2010/main" val="24639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6</a:t>
            </a:fld>
            <a:endParaRPr lang="en-US" dirty="0"/>
          </a:p>
        </p:txBody>
      </p:sp>
    </p:spTree>
    <p:extLst>
      <p:ext uri="{BB962C8B-B14F-4D97-AF65-F5344CB8AC3E}">
        <p14:creationId xmlns:p14="http://schemas.microsoft.com/office/powerpoint/2010/main" val="1490642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9</a:t>
            </a:fld>
            <a:endParaRPr lang="en-US" dirty="0"/>
          </a:p>
        </p:txBody>
      </p:sp>
    </p:spTree>
    <p:extLst>
      <p:ext uri="{BB962C8B-B14F-4D97-AF65-F5344CB8AC3E}">
        <p14:creationId xmlns:p14="http://schemas.microsoft.com/office/powerpoint/2010/main" val="357730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11</a:t>
            </a:fld>
            <a:endParaRPr lang="en-US" dirty="0"/>
          </a:p>
        </p:txBody>
      </p:sp>
    </p:spTree>
    <p:extLst>
      <p:ext uri="{BB962C8B-B14F-4D97-AF65-F5344CB8AC3E}">
        <p14:creationId xmlns:p14="http://schemas.microsoft.com/office/powerpoint/2010/main" val="2274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C234B-540D-40B6-B025-5CA4C3DAA265}" type="slidenum">
              <a:rPr lang="en-US" smtClean="0"/>
              <a:t>12</a:t>
            </a:fld>
            <a:endParaRPr lang="en-US"/>
          </a:p>
        </p:txBody>
      </p:sp>
    </p:spTree>
    <p:extLst>
      <p:ext uri="{BB962C8B-B14F-4D97-AF65-F5344CB8AC3E}">
        <p14:creationId xmlns:p14="http://schemas.microsoft.com/office/powerpoint/2010/main" val="303202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13</a:t>
            </a:fld>
            <a:endParaRPr lang="en-US" dirty="0"/>
          </a:p>
        </p:txBody>
      </p:sp>
    </p:spTree>
    <p:extLst>
      <p:ext uri="{BB962C8B-B14F-4D97-AF65-F5344CB8AC3E}">
        <p14:creationId xmlns:p14="http://schemas.microsoft.com/office/powerpoint/2010/main" val="144531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4C234B-540D-40B6-B025-5CA4C3DAA265}" type="slidenum">
              <a:rPr lang="en-US" smtClean="0"/>
              <a:t>20</a:t>
            </a:fld>
            <a:endParaRPr lang="en-US"/>
          </a:p>
        </p:txBody>
      </p:sp>
    </p:spTree>
    <p:extLst>
      <p:ext uri="{BB962C8B-B14F-4D97-AF65-F5344CB8AC3E}">
        <p14:creationId xmlns:p14="http://schemas.microsoft.com/office/powerpoint/2010/main" val="198518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21</a:t>
            </a:fld>
            <a:endParaRPr lang="en-US"/>
          </a:p>
        </p:txBody>
      </p:sp>
    </p:spTree>
    <p:extLst>
      <p:ext uri="{BB962C8B-B14F-4D97-AF65-F5344CB8AC3E}">
        <p14:creationId xmlns:p14="http://schemas.microsoft.com/office/powerpoint/2010/main" val="269142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23</a:t>
            </a:fld>
            <a:endParaRPr lang="en-US" dirty="0"/>
          </a:p>
        </p:txBody>
      </p:sp>
    </p:spTree>
    <p:extLst>
      <p:ext uri="{BB962C8B-B14F-4D97-AF65-F5344CB8AC3E}">
        <p14:creationId xmlns:p14="http://schemas.microsoft.com/office/powerpoint/2010/main" val="1328964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381000" y="561438"/>
            <a:ext cx="2254845" cy="2254845"/>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276600" y="4984381"/>
            <a:ext cx="10667999" cy="3021124"/>
          </a:xfrm>
          <a:prstGeom prst="rect">
            <a:avLst/>
          </a:prstGeom>
        </p:spPr>
      </p:pic>
    </p:spTree>
    <p:extLst>
      <p:ext uri="{BB962C8B-B14F-4D97-AF65-F5344CB8AC3E}">
        <p14:creationId xmlns:p14="http://schemas.microsoft.com/office/powerpoint/2010/main" val="50889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City of Kerma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Kerman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48970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City of Kingsburg">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Kingsburg</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1302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ity of Mendot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Mendota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6163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ity of Orange Cove">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Orange Cove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19547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City of Parlei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Parlier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0347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City of Reedley">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Reedley</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3127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City of San Joaqui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 Joaquin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95188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City of Sang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Sanger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61327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ity of Selm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Selma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4533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505200"/>
            <a:ext cx="146304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5052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381000"/>
            <a:ext cx="2665085" cy="2665085"/>
          </a:xfrm>
          <a:prstGeom prst="rect">
            <a:avLst/>
          </a:prstGeom>
        </p:spPr>
      </p:pic>
      <p:pic>
        <p:nvPicPr>
          <p:cNvPr id="6" name="Picture 5">
            <a:extLst>
              <a:ext uri="{FF2B5EF4-FFF2-40B4-BE49-F238E27FC236}">
                <a16:creationId xmlns:a16="http://schemas.microsoft.com/office/drawing/2014/main" id="{0837903D-43FD-44EB-8A8E-D2518FC59EF9}"/>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5769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434678" y="5144344"/>
            <a:ext cx="2559643" cy="2559643"/>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429000" y="4984381"/>
            <a:ext cx="10667999" cy="3021124"/>
          </a:xfrm>
          <a:prstGeom prst="rect">
            <a:avLst/>
          </a:prstGeom>
        </p:spPr>
      </p:pic>
    </p:spTree>
    <p:extLst>
      <p:ext uri="{BB962C8B-B14F-4D97-AF65-F5344CB8AC3E}">
        <p14:creationId xmlns:p14="http://schemas.microsoft.com/office/powerpoint/2010/main" val="3521140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810000"/>
            <a:ext cx="146304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8100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535316"/>
            <a:ext cx="2665085" cy="2665085"/>
          </a:xfrm>
          <a:prstGeom prst="rect">
            <a:avLst/>
          </a:prstGeom>
        </p:spPr>
      </p:pic>
      <p:pic>
        <p:nvPicPr>
          <p:cNvPr id="6" name="Picture 5">
            <a:extLst>
              <a:ext uri="{FF2B5EF4-FFF2-40B4-BE49-F238E27FC236}">
                <a16:creationId xmlns:a16="http://schemas.microsoft.com/office/drawing/2014/main" id="{7E92E7EA-1FFD-447A-863B-0DA79B4CA70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24454" y="4187410"/>
            <a:ext cx="12981490" cy="3676292"/>
          </a:xfrm>
          <a:prstGeom prst="rect">
            <a:avLst/>
          </a:prstGeom>
        </p:spPr>
      </p:pic>
      <p:sp>
        <p:nvSpPr>
          <p:cNvPr id="4" name="Rectangle 3">
            <a:extLst>
              <a:ext uri="{FF2B5EF4-FFF2-40B4-BE49-F238E27FC236}">
                <a16:creationId xmlns:a16="http://schemas.microsoft.com/office/drawing/2014/main" id="{E61E81F2-3E1C-AF87-F40E-FF68D38814D8}"/>
              </a:ext>
            </a:extLst>
          </p:cNvPr>
          <p:cNvSpPr/>
          <p:nvPr userDrawn="1"/>
        </p:nvSpPr>
        <p:spPr>
          <a:xfrm>
            <a:off x="7239000" y="4419600"/>
            <a:ext cx="17526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80ABB40A-2372-CCBC-8F01-B7A248A32BE9}"/>
              </a:ext>
            </a:extLst>
          </p:cNvPr>
          <p:cNvPicPr>
            <a:picLocks noChangeAspect="1"/>
          </p:cNvPicPr>
          <p:nvPr userDrawn="1"/>
        </p:nvPicPr>
        <p:blipFill rotWithShape="1">
          <a:blip r:embed="rId4"/>
          <a:srcRect b="10748"/>
          <a:stretch/>
        </p:blipFill>
        <p:spPr>
          <a:xfrm>
            <a:off x="7467600" y="4267200"/>
            <a:ext cx="1318346" cy="1295400"/>
          </a:xfrm>
          <a:prstGeom prst="rect">
            <a:avLst/>
          </a:prstGeom>
        </p:spPr>
      </p:pic>
    </p:spTree>
    <p:extLst>
      <p:ext uri="{BB962C8B-B14F-4D97-AF65-F5344CB8AC3E}">
        <p14:creationId xmlns:p14="http://schemas.microsoft.com/office/powerpoint/2010/main" val="3052502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on Title">
    <p:bg>
      <p:bgPr>
        <a:solidFill>
          <a:srgbClr val="1D448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B9010E-65B1-1658-E190-C332783EA517}"/>
              </a:ext>
            </a:extLst>
          </p:cNvPr>
          <p:cNvPicPr>
            <a:picLocks noChangeAspect="1"/>
          </p:cNvPicPr>
          <p:nvPr userDrawn="1"/>
        </p:nvPicPr>
        <p:blipFill rotWithShape="1">
          <a:blip r:embed="rId2"/>
          <a:srcRect l="39560" r="39619"/>
          <a:stretch/>
        </p:blipFill>
        <p:spPr>
          <a:xfrm>
            <a:off x="5791200" y="6096000"/>
            <a:ext cx="3048000" cy="1472456"/>
          </a:xfrm>
          <a:prstGeom prst="rect">
            <a:avLst/>
          </a:prstGeom>
        </p:spPr>
      </p:pic>
      <p:sp>
        <p:nvSpPr>
          <p:cNvPr id="4" name="Title 1"/>
          <p:cNvSpPr>
            <a:spLocks noGrp="1"/>
          </p:cNvSpPr>
          <p:nvPr>
            <p:ph type="title"/>
          </p:nvPr>
        </p:nvSpPr>
        <p:spPr>
          <a:xfrm>
            <a:off x="555920" y="2637472"/>
            <a:ext cx="13167360" cy="2954655"/>
          </a:xfrm>
          <a:prstGeom prst="rect">
            <a:avLst/>
          </a:prstGeom>
        </p:spPr>
        <p:txBody>
          <a:bodyPr anchor="ctr" anchorCtr="0">
            <a:spAutoFit/>
          </a:bodyPr>
          <a:lstStyle>
            <a:lvl1pPr>
              <a:defRPr sz="9600" b="0" spc="-429" baseline="0">
                <a:solidFill>
                  <a:schemeClr val="bg1"/>
                </a:solidFill>
                <a:latin typeface="Century Gothic" panose="020B0502020202020204" pitchFamily="34" charset="0"/>
                <a:cs typeface="Century Gothic" panose="020B0502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9847D93F-7520-1B0D-486E-659F88EE6517}"/>
              </a:ext>
            </a:extLst>
          </p:cNvPr>
          <p:cNvPicPr>
            <a:picLocks noChangeAspect="1"/>
          </p:cNvPicPr>
          <p:nvPr userDrawn="1"/>
        </p:nvPicPr>
        <p:blipFill>
          <a:blip r:embed="rId3"/>
          <a:stretch>
            <a:fillRect/>
          </a:stretch>
        </p:blipFill>
        <p:spPr>
          <a:xfrm>
            <a:off x="0" y="7178244"/>
            <a:ext cx="14639148" cy="1051356"/>
          </a:xfrm>
          <a:prstGeom prst="rect">
            <a:avLst/>
          </a:prstGeom>
        </p:spPr>
      </p:pic>
      <p:pic>
        <p:nvPicPr>
          <p:cNvPr id="9" name="Picture 8">
            <a:extLst>
              <a:ext uri="{FF2B5EF4-FFF2-40B4-BE49-F238E27FC236}">
                <a16:creationId xmlns:a16="http://schemas.microsoft.com/office/drawing/2014/main" id="{7ED9F7F3-0D4F-F66B-448C-9A6FE292090C}"/>
              </a:ext>
            </a:extLst>
          </p:cNvPr>
          <p:cNvPicPr>
            <a:picLocks noChangeAspect="1"/>
          </p:cNvPicPr>
          <p:nvPr userDrawn="1"/>
        </p:nvPicPr>
        <p:blipFill>
          <a:blip r:embed="rId3"/>
          <a:stretch>
            <a:fillRect/>
          </a:stretch>
        </p:blipFill>
        <p:spPr>
          <a:xfrm rot="10800000">
            <a:off x="0" y="0"/>
            <a:ext cx="14639148" cy="1051356"/>
          </a:xfrm>
          <a:prstGeom prst="rect">
            <a:avLst/>
          </a:prstGeom>
        </p:spPr>
      </p:pic>
    </p:spTree>
    <p:extLst>
      <p:ext uri="{BB962C8B-B14F-4D97-AF65-F5344CB8AC3E}">
        <p14:creationId xmlns:p14="http://schemas.microsoft.com/office/powerpoint/2010/main" val="454851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5617" y="286675"/>
            <a:ext cx="13176901" cy="1001437"/>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715618" y="1497830"/>
            <a:ext cx="13176900" cy="5602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6B427-111D-462B-B9B3-BED05ACBD15A}"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1621D-F6CF-4F2E-849E-8CFB80FD3716}" type="slidenum">
              <a:rPr lang="en-US" smtClean="0"/>
              <a:t>‹#›</a:t>
            </a:fld>
            <a:endParaRPr lang="en-US"/>
          </a:p>
        </p:txBody>
      </p:sp>
    </p:spTree>
    <p:extLst>
      <p:ext uri="{BB962C8B-B14F-4D97-AF65-F5344CB8AC3E}">
        <p14:creationId xmlns:p14="http://schemas.microsoft.com/office/powerpoint/2010/main" val="319376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78" name="Google Shape;78;p5"/>
          <p:cNvSpPr txBox="1">
            <a:spLocks noGrp="1"/>
          </p:cNvSpPr>
          <p:nvPr>
            <p:ph type="title"/>
          </p:nvPr>
        </p:nvSpPr>
        <p:spPr>
          <a:xfrm>
            <a:off x="1302840" y="628119"/>
            <a:ext cx="8787840" cy="698158"/>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79" name="Google Shape;79;p5"/>
          <p:cNvSpPr txBox="1">
            <a:spLocks noGrp="1"/>
          </p:cNvSpPr>
          <p:nvPr>
            <p:ph type="body" idx="1"/>
          </p:nvPr>
        </p:nvSpPr>
        <p:spPr>
          <a:xfrm>
            <a:off x="1302840" y="1459860"/>
            <a:ext cx="9812160" cy="5696700"/>
          </a:xfrm>
          <a:prstGeom prst="rect">
            <a:avLst/>
          </a:prstGeom>
        </p:spPr>
        <p:txBody>
          <a:bodyPr spcFirstLastPara="1" wrap="square" lIns="91425" tIns="91425" rIns="91425" bIns="91425" anchor="ctr" anchorCtr="0">
            <a:noAutofit/>
          </a:bodyPr>
          <a:lstStyle>
            <a:lvl1pPr marL="731502" lvl="0" indent="-609584">
              <a:spcBef>
                <a:spcPts val="960"/>
              </a:spcBef>
              <a:spcAft>
                <a:spcPts val="0"/>
              </a:spcAft>
              <a:buSzPts val="2400"/>
              <a:buChar char="▰"/>
              <a:defRPr/>
            </a:lvl1pPr>
            <a:lvl2pPr marL="1463004" lvl="1" indent="-609584">
              <a:spcBef>
                <a:spcPts val="1600"/>
              </a:spcBef>
              <a:spcAft>
                <a:spcPts val="0"/>
              </a:spcAft>
              <a:buSzPts val="2400"/>
              <a:buChar char="▻"/>
              <a:defRPr/>
            </a:lvl2pPr>
            <a:lvl3pPr marL="2194505" lvl="2" indent="-609584">
              <a:spcBef>
                <a:spcPts val="1600"/>
              </a:spcBef>
              <a:spcAft>
                <a:spcPts val="0"/>
              </a:spcAft>
              <a:buSzPts val="2400"/>
              <a:buChar char="▻"/>
              <a:defRPr/>
            </a:lvl3pPr>
            <a:lvl4pPr marL="2926007" lvl="3" indent="-609584">
              <a:spcBef>
                <a:spcPts val="1600"/>
              </a:spcBef>
              <a:spcAft>
                <a:spcPts val="0"/>
              </a:spcAft>
              <a:buSzPts val="2400"/>
              <a:buChar char="▻"/>
              <a:defRPr/>
            </a:lvl4pPr>
            <a:lvl5pPr marL="3657509" lvl="4" indent="-609584">
              <a:spcBef>
                <a:spcPts val="1600"/>
              </a:spcBef>
              <a:spcAft>
                <a:spcPts val="0"/>
              </a:spcAft>
              <a:buSzPts val="2400"/>
              <a:buChar char="▻"/>
              <a:defRPr/>
            </a:lvl5pPr>
            <a:lvl6pPr marL="4389011" lvl="5" indent="-609584">
              <a:spcBef>
                <a:spcPts val="1600"/>
              </a:spcBef>
              <a:spcAft>
                <a:spcPts val="0"/>
              </a:spcAft>
              <a:buSzPts val="2400"/>
              <a:buChar char="▻"/>
              <a:defRPr/>
            </a:lvl6pPr>
            <a:lvl7pPr marL="5120512" lvl="6" indent="-609584">
              <a:spcBef>
                <a:spcPts val="1600"/>
              </a:spcBef>
              <a:spcAft>
                <a:spcPts val="0"/>
              </a:spcAft>
              <a:buSzPts val="2400"/>
              <a:buChar char="▻"/>
              <a:defRPr/>
            </a:lvl7pPr>
            <a:lvl8pPr marL="5852014" lvl="7" indent="-609584">
              <a:spcBef>
                <a:spcPts val="1600"/>
              </a:spcBef>
              <a:spcAft>
                <a:spcPts val="0"/>
              </a:spcAft>
              <a:buSzPts val="2400"/>
              <a:buChar char="▻"/>
              <a:defRPr/>
            </a:lvl8pPr>
            <a:lvl9pPr marL="6583516" lvl="8" indent="-609584">
              <a:spcBef>
                <a:spcPts val="1600"/>
              </a:spcBef>
              <a:spcAft>
                <a:spcPts val="1600"/>
              </a:spcAft>
              <a:buSzPts val="2400"/>
              <a:buChar char="▻"/>
              <a:defRPr/>
            </a:lvl9pPr>
          </a:lstStyle>
          <a:p>
            <a:pPr lvl="0"/>
            <a:r>
              <a:rPr lang="en-US"/>
              <a:t>Click to edit Master text styles</a:t>
            </a:r>
          </a:p>
        </p:txBody>
      </p:sp>
      <p:sp>
        <p:nvSpPr>
          <p:cNvPr id="80" name="Google Shape;80;p5"/>
          <p:cNvSpPr txBox="1">
            <a:spLocks noGrp="1"/>
          </p:cNvSpPr>
          <p:nvPr>
            <p:ph type="sldNum" idx="12"/>
          </p:nvPr>
        </p:nvSpPr>
        <p:spPr>
          <a:xfrm>
            <a:off x="12188800" y="7418400"/>
            <a:ext cx="2379840" cy="50496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C11621D-F6CF-4F2E-849E-8CFB80FD3716}" type="slidenum">
              <a:rPr lang="en-US" smtClean="0"/>
              <a:t>‹#›</a:t>
            </a:fld>
            <a:endParaRPr lang="en-US"/>
          </a:p>
        </p:txBody>
      </p:sp>
    </p:spTree>
    <p:extLst>
      <p:ext uri="{BB962C8B-B14F-4D97-AF65-F5344CB8AC3E}">
        <p14:creationId xmlns:p14="http://schemas.microsoft.com/office/powerpoint/2010/main" val="3759126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1621D-F6CF-4F2E-849E-8CFB80FD3716}" type="slidenum">
              <a:rPr lang="en-US" smtClean="0"/>
              <a:t>‹#›</a:t>
            </a:fld>
            <a:endParaRPr lang="en-US"/>
          </a:p>
        </p:txBody>
      </p:sp>
    </p:spTree>
    <p:extLst>
      <p:ext uri="{BB962C8B-B14F-4D97-AF65-F5344CB8AC3E}">
        <p14:creationId xmlns:p14="http://schemas.microsoft.com/office/powerpoint/2010/main" val="428929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foot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7365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un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County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0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ity of Coaling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Coalinga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11587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ity of Firebaugh">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Firebaugh</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5102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ity of Fowl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Fowler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84377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i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49679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City of Huro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Huron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218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520" y="613410"/>
            <a:ext cx="13167360" cy="6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3" r:id="rId2"/>
    <p:sldLayoutId id="2147483728" r:id="rId3"/>
    <p:sldLayoutId id="2147483692" r:id="rId4"/>
    <p:sldLayoutId id="2147483711"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12" r:id="rId19"/>
    <p:sldLayoutId id="2147483727" r:id="rId20"/>
    <p:sldLayoutId id="2147483697" r:id="rId21"/>
    <p:sldLayoutId id="2147483729" r:id="rId22"/>
    <p:sldLayoutId id="2147483730" r:id="rId23"/>
    <p:sldLayoutId id="2147483731" r:id="rId24"/>
  </p:sldLayoutIdLst>
  <p:hf hdr="0" ftr="0" dt="0"/>
  <p:txStyles>
    <p:titleStyle>
      <a:lvl1pPr algn="l" defTabSz="653110" rtl="0" eaLnBrk="0" fontAlgn="base" hangingPunct="0">
        <a:spcBef>
          <a:spcPct val="0"/>
        </a:spcBef>
        <a:spcAft>
          <a:spcPct val="0"/>
        </a:spcAft>
        <a:defRPr sz="51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p:titleStyle>
    <p:bodyStyle>
      <a:lvl1pPr marL="489833" indent="-489833" algn="l" defTabSz="653110" rtl="0" eaLnBrk="0" fontAlgn="base" hangingPunct="0">
        <a:lnSpc>
          <a:spcPct val="120000"/>
        </a:lnSpc>
        <a:spcBef>
          <a:spcPct val="20000"/>
        </a:spcBef>
        <a:spcAft>
          <a:spcPct val="0"/>
        </a:spcAft>
        <a:buFont typeface="Calibri Light" pitchFamily="34" charset="0"/>
        <a:buChar char="»"/>
        <a:defRPr sz="3400" kern="1200">
          <a:solidFill>
            <a:srgbClr val="595959"/>
          </a:solidFill>
          <a:latin typeface="Calibri Light" panose="020F0302020204030204" pitchFamily="34" charset="0"/>
          <a:ea typeface="+mn-ea"/>
          <a:cs typeface="+mn-cs"/>
        </a:defRPr>
      </a:lvl1pPr>
      <a:lvl2pPr marL="1306220" indent="-653110" algn="l" defTabSz="653110" rtl="0" eaLnBrk="0" fontAlgn="base" hangingPunct="0">
        <a:spcBef>
          <a:spcPct val="20000"/>
        </a:spcBef>
        <a:spcAft>
          <a:spcPct val="0"/>
        </a:spcAft>
        <a:buFont typeface="Arial" charset="0"/>
        <a:buChar char="•"/>
        <a:defRPr sz="3400" kern="1200">
          <a:solidFill>
            <a:srgbClr val="595959"/>
          </a:solidFill>
          <a:latin typeface="Calibri Light" panose="020F0302020204030204" pitchFamily="34" charset="0"/>
          <a:ea typeface="+mn-ea"/>
          <a:cs typeface="+mn-cs"/>
        </a:defRPr>
      </a:lvl2pPr>
      <a:lvl3pPr marL="163277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3pPr>
      <a:lvl4pPr marL="228588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4pPr>
      <a:lvl5pPr marL="293899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48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D5094-B042-06A3-2216-31F302118CF8}"/>
              </a:ext>
            </a:extLst>
          </p:cNvPr>
          <p:cNvSpPr txBox="1">
            <a:spLocks/>
          </p:cNvSpPr>
          <p:nvPr/>
        </p:nvSpPr>
        <p:spPr bwMode="auto">
          <a:xfrm>
            <a:off x="3657600" y="0"/>
            <a:ext cx="1098154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3E72"/>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r>
              <a:rPr lang="pa-IN" sz="4000" b="0" dirty="0">
                <a:solidFill>
                  <a:schemeClr val="bg1"/>
                </a:solidFill>
              </a:rPr>
              <a:t>ਫਰਿਜ਼ਨੋ ਕਾਊਂਟੀ ਬਹੁ-ਅਧਿਕਾਰ-ਖੇਤਰ ਸਬੰਧੀ 
</a:t>
            </a:r>
            <a:r>
              <a:rPr lang="pa-IN" sz="4000" dirty="0">
                <a:solidFill>
                  <a:schemeClr val="bg1"/>
                </a:solidFill>
              </a:rPr>
              <a:t>ਹਾਊਸਿੰਗ ਐਲੀਮੈਂਟ ਅੱਪਡੇਟ
</a:t>
            </a:r>
            <a:r>
              <a:rPr lang="pa-IN" sz="6000" dirty="0">
                <a:solidFill>
                  <a:srgbClr val="01B1EA"/>
                </a:solidFill>
              </a:rPr>
              <a:t>ਕਮਿਉਨਿਟੀ ਵਰਕਸ਼ਾਪ </a:t>
            </a:r>
            <a:endParaRPr lang="en-US" sz="6000" i="0" dirty="0">
              <a:solidFill>
                <a:srgbClr val="01B1EA"/>
              </a:solidFill>
            </a:endParaRPr>
          </a:p>
          <a:p>
            <a:r>
              <a:rPr lang="pa-IN" sz="2400" b="0" dirty="0">
                <a:solidFill>
                  <a:srgbClr val="01B1EA"/>
                </a:solidFill>
              </a:rPr>
              <a:t>ਅਗਸਤ</a:t>
            </a:r>
            <a:r>
              <a:rPr lang="en-US" sz="2400" b="0" i="0" dirty="0">
                <a:solidFill>
                  <a:srgbClr val="01B1EA"/>
                </a:solidFill>
              </a:rPr>
              <a:t> 31, 2022</a:t>
            </a:r>
          </a:p>
        </p:txBody>
      </p:sp>
    </p:spTree>
    <p:extLst>
      <p:ext uri="{BB962C8B-B14F-4D97-AF65-F5344CB8AC3E}">
        <p14:creationId xmlns:p14="http://schemas.microsoft.com/office/powerpoint/2010/main" val="248864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8C13-7C6E-47E6-B0C3-C3139C394949}"/>
              </a:ext>
            </a:extLst>
          </p:cNvPr>
          <p:cNvSpPr>
            <a:spLocks noGrp="1"/>
          </p:cNvSpPr>
          <p:nvPr>
            <p:ph type="title"/>
          </p:nvPr>
        </p:nvSpPr>
        <p:spPr>
          <a:xfrm>
            <a:off x="731520" y="512064"/>
            <a:ext cx="13167360" cy="603631"/>
          </a:xfrm>
        </p:spPr>
        <p:txBody>
          <a:bodyPr/>
          <a:lstStyle/>
          <a:p>
            <a:r>
              <a:rPr lang="pa-IN" sz="5400" dirty="0"/>
              <a:t>ਆਰ.ਐਚ.ਐਨ</a:t>
            </a:r>
            <a:r>
              <a:rPr lang="en-US" sz="5400" dirty="0"/>
              <a:t>.</a:t>
            </a:r>
            <a:r>
              <a:rPr lang="en-US" dirty="0"/>
              <a:t> </a:t>
            </a:r>
            <a:r>
              <a:rPr lang="pa-IN" dirty="0"/>
              <a:t>ਦਾ ਨਿਰਣਾ ਕਿਵੇਂ ਕੀਤਾ ਜਾਂਦਾ ਹੈ</a:t>
            </a:r>
            <a:r>
              <a:rPr lang="en-US" dirty="0"/>
              <a:t>? </a:t>
            </a:r>
          </a:p>
        </p:txBody>
      </p:sp>
      <p:sp>
        <p:nvSpPr>
          <p:cNvPr id="4" name="TextBox 3">
            <a:extLst>
              <a:ext uri="{FF2B5EF4-FFF2-40B4-BE49-F238E27FC236}">
                <a16:creationId xmlns:a16="http://schemas.microsoft.com/office/drawing/2014/main" id="{7A1A8D7A-0F82-4553-B598-4F379601BAD2}"/>
              </a:ext>
            </a:extLst>
          </p:cNvPr>
          <p:cNvSpPr txBox="1"/>
          <p:nvPr/>
        </p:nvSpPr>
        <p:spPr>
          <a:xfrm>
            <a:off x="474315" y="1482205"/>
            <a:ext cx="3749040" cy="1200329"/>
          </a:xfrm>
          <a:prstGeom prst="rect">
            <a:avLst/>
          </a:prstGeom>
          <a:noFill/>
        </p:spPr>
        <p:txBody>
          <a:bodyPr wrap="square" rtlCol="0">
            <a:spAutoFit/>
          </a:bodyPr>
          <a:lstStyle/>
          <a:p>
            <a:pPr algn="ctr"/>
            <a:r>
              <a:rPr lang="pa-IN" sz="3600" dirty="0">
                <a:latin typeface="+mn-lt"/>
              </a:rPr>
              <a:t>ਹਾਲਤ ਰੋਲ 
</a:t>
            </a:r>
            <a:endParaRPr lang="en-US" sz="3600" dirty="0">
              <a:latin typeface="+mn-lt"/>
            </a:endParaRPr>
          </a:p>
        </p:txBody>
      </p:sp>
      <p:sp>
        <p:nvSpPr>
          <p:cNvPr id="5" name="TextBox 4">
            <a:extLst>
              <a:ext uri="{FF2B5EF4-FFF2-40B4-BE49-F238E27FC236}">
                <a16:creationId xmlns:a16="http://schemas.microsoft.com/office/drawing/2014/main" id="{795B87CE-C014-4120-B9A8-5527229D15A5}"/>
              </a:ext>
            </a:extLst>
          </p:cNvPr>
          <p:cNvSpPr txBox="1"/>
          <p:nvPr/>
        </p:nvSpPr>
        <p:spPr>
          <a:xfrm>
            <a:off x="533400" y="2198652"/>
            <a:ext cx="3749040" cy="2308324"/>
          </a:xfrm>
          <a:prstGeom prst="rect">
            <a:avLst/>
          </a:prstGeom>
          <a:noFill/>
        </p:spPr>
        <p:txBody>
          <a:bodyPr wrap="square">
            <a:spAutoFit/>
          </a:bodyPr>
          <a:lstStyle/>
          <a:p>
            <a:pPr algn="ctr"/>
            <a:r>
              <a:rPr lang="pa-IN" sz="2400" dirty="0">
                <a:latin typeface="+mn-lt"/>
              </a:rPr>
              <a:t>ਰਾਜ ਵੱਖ-ਵੱਖ ਆਮਦਨ ਪੱਧਰਾਂ 'ਤੇ ਭਵਿੱਖ ਦੀਆਂ ਰਿਹਾਇਸ਼ੀ ਲੋੜਾਂ ਨੂੰ ਪ੍ਰੋਜੈਕਟ ਕਰਦਾ ਹੈ ਅਤੇ ਰਾਜ ਭਰ ਵਿੱਚ </a:t>
            </a:r>
            <a:r>
              <a:rPr lang="pa-IN" sz="2400" dirty="0"/>
              <a:t>ਸੀ.ਓ.ਜੀ</a:t>
            </a:r>
            <a:r>
              <a:rPr lang="en-US" sz="2400" dirty="0">
                <a:latin typeface="+mn-lt"/>
              </a:rPr>
              <a:t> </a:t>
            </a:r>
            <a:r>
              <a:rPr lang="pa-IN" sz="2400" dirty="0">
                <a:latin typeface="+mn-lt"/>
              </a:rPr>
              <a:t>ਨੂੰ ਯੂਨਿਟ ਅਲਾਟ ਕਰਦਾ ਹੈ
</a:t>
            </a:r>
            <a:endParaRPr lang="en-US" sz="2400" dirty="0">
              <a:latin typeface="+mn-lt"/>
            </a:endParaRPr>
          </a:p>
        </p:txBody>
      </p:sp>
      <p:pic>
        <p:nvPicPr>
          <p:cNvPr id="6" name="Graphic 5" descr="Bank with solid fill">
            <a:extLst>
              <a:ext uri="{FF2B5EF4-FFF2-40B4-BE49-F238E27FC236}">
                <a16:creationId xmlns:a16="http://schemas.microsoft.com/office/drawing/2014/main" id="{4A38DCD3-8519-4F7A-9822-4306931E42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 y="5058440"/>
            <a:ext cx="2133600" cy="2133600"/>
          </a:xfrm>
          <a:prstGeom prst="rect">
            <a:avLst/>
          </a:prstGeom>
        </p:spPr>
      </p:pic>
      <p:sp>
        <p:nvSpPr>
          <p:cNvPr id="7" name="Arrow: Down 6">
            <a:extLst>
              <a:ext uri="{FF2B5EF4-FFF2-40B4-BE49-F238E27FC236}">
                <a16:creationId xmlns:a16="http://schemas.microsoft.com/office/drawing/2014/main" id="{28A470DB-AFDC-4FDC-83BC-907E9A9BEB27}"/>
              </a:ext>
            </a:extLst>
          </p:cNvPr>
          <p:cNvSpPr/>
          <p:nvPr/>
        </p:nvSpPr>
        <p:spPr>
          <a:xfrm rot="16200000">
            <a:off x="4727314" y="2265847"/>
            <a:ext cx="457200" cy="1188720"/>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extBox 7">
            <a:extLst>
              <a:ext uri="{FF2B5EF4-FFF2-40B4-BE49-F238E27FC236}">
                <a16:creationId xmlns:a16="http://schemas.microsoft.com/office/drawing/2014/main" id="{F8A65D75-76FA-408D-B8F5-4E66AC5D2724}"/>
              </a:ext>
            </a:extLst>
          </p:cNvPr>
          <p:cNvSpPr txBox="1"/>
          <p:nvPr/>
        </p:nvSpPr>
        <p:spPr>
          <a:xfrm>
            <a:off x="5550274" y="1383078"/>
            <a:ext cx="3749040" cy="1200329"/>
          </a:xfrm>
          <a:prstGeom prst="rect">
            <a:avLst/>
          </a:prstGeom>
          <a:noFill/>
        </p:spPr>
        <p:txBody>
          <a:bodyPr wrap="square">
            <a:spAutoFit/>
          </a:bodyPr>
          <a:lstStyle/>
          <a:p>
            <a:pPr algn="ctr"/>
            <a:r>
              <a:rPr lang="pa-IN" sz="3600" dirty="0">
                <a:latin typeface="+mn-lt"/>
              </a:rPr>
              <a:t>ਖੇਤਰੀ ਭੂਮਿਕਾ  
</a:t>
            </a:r>
            <a:endParaRPr lang="en-US" sz="3600" dirty="0">
              <a:latin typeface="+mn-lt"/>
            </a:endParaRPr>
          </a:p>
        </p:txBody>
      </p:sp>
      <p:sp>
        <p:nvSpPr>
          <p:cNvPr id="9" name="TextBox 8">
            <a:extLst>
              <a:ext uri="{FF2B5EF4-FFF2-40B4-BE49-F238E27FC236}">
                <a16:creationId xmlns:a16="http://schemas.microsoft.com/office/drawing/2014/main" id="{0A71BE12-D0D6-4334-80DC-12EC0918A445}"/>
              </a:ext>
            </a:extLst>
          </p:cNvPr>
          <p:cNvSpPr txBox="1"/>
          <p:nvPr/>
        </p:nvSpPr>
        <p:spPr>
          <a:xfrm>
            <a:off x="5819503" y="2152124"/>
            <a:ext cx="3749040" cy="2308324"/>
          </a:xfrm>
          <a:prstGeom prst="rect">
            <a:avLst/>
          </a:prstGeom>
          <a:noFill/>
        </p:spPr>
        <p:txBody>
          <a:bodyPr wrap="square">
            <a:spAutoFit/>
          </a:bodyPr>
          <a:lstStyle/>
          <a:p>
            <a:r>
              <a:rPr lang="pa-IN" sz="2400" dirty="0">
                <a:latin typeface="+mn-lt"/>
              </a:rPr>
              <a:t>ਸੀ.ਓ.ਜੀ ਹਰੇਕ ਅਧਿਕਾਰ ਖੇਤਰ ਵਿੱਚ ਬਸੇਰੇ ਦੀਆਂ ਲੋੜਾਂ ਨੂੰ ਵੰਡਣ ਲਈ ਇੱਕ ਵਿਧੀ ਵਿਕਸਤ ਕਰਦਾ ਹੈ; </a:t>
            </a:r>
            <a:r>
              <a:rPr lang="pa-IN" sz="2400" dirty="0"/>
              <a:t>ਐਚ.ਸੀ.ਡੀ</a:t>
            </a:r>
            <a:r>
              <a:rPr lang="en-US" sz="2400" dirty="0">
                <a:latin typeface="+mn-lt"/>
              </a:rPr>
              <a:t> </a:t>
            </a:r>
            <a:r>
              <a:rPr lang="pa-IN" sz="2400" dirty="0">
                <a:latin typeface="+mn-lt"/>
              </a:rPr>
              <a:t>ਦੁਆਰਾ ਮਨਜ਼ੂਰ ਸ਼ੁਦਾ ਵਿਧੀ 
</a:t>
            </a:r>
            <a:endParaRPr lang="en-US" sz="2400" dirty="0">
              <a:latin typeface="+mn-lt"/>
            </a:endParaRPr>
          </a:p>
        </p:txBody>
      </p:sp>
      <p:sp>
        <p:nvSpPr>
          <p:cNvPr id="10" name="TextBox 9">
            <a:extLst>
              <a:ext uri="{FF2B5EF4-FFF2-40B4-BE49-F238E27FC236}">
                <a16:creationId xmlns:a16="http://schemas.microsoft.com/office/drawing/2014/main" id="{C81FF091-4365-4528-B14D-BC4AB60AC093}"/>
              </a:ext>
            </a:extLst>
          </p:cNvPr>
          <p:cNvSpPr txBox="1"/>
          <p:nvPr/>
        </p:nvSpPr>
        <p:spPr>
          <a:xfrm>
            <a:off x="4846319" y="4337337"/>
            <a:ext cx="5334000" cy="1077218"/>
          </a:xfrm>
          <a:prstGeom prst="rect">
            <a:avLst/>
          </a:prstGeom>
          <a:noFill/>
        </p:spPr>
        <p:txBody>
          <a:bodyPr wrap="square">
            <a:spAutoFit/>
          </a:bodyPr>
          <a:lstStyle/>
          <a:p>
            <a:pPr algn="ctr"/>
            <a:r>
              <a:rPr lang="pa-IN" sz="2400" b="1" dirty="0">
                <a:solidFill>
                  <a:srgbClr val="74A7E6"/>
                </a:solidFill>
              </a:rPr>
              <a:t>ਸੀ.ਓ.ਜੀ </a:t>
            </a:r>
            <a:r>
              <a:rPr lang="en-US" sz="2400" b="1" dirty="0">
                <a:solidFill>
                  <a:srgbClr val="74A7E6"/>
                </a:solidFill>
              </a:rPr>
              <a:t> </a:t>
            </a:r>
            <a:r>
              <a:rPr lang="pa-IN" sz="2400" b="1" dirty="0">
                <a:solidFill>
                  <a:srgbClr val="74A7E6"/>
                </a:solidFill>
              </a:rPr>
              <a:t>ਆਰ.ਐਚ.ਐਨ</a:t>
            </a:r>
            <a:r>
              <a:rPr lang="en-US" sz="2400" b="1" dirty="0">
                <a:solidFill>
                  <a:srgbClr val="74A7E6"/>
                </a:solidFill>
              </a:rPr>
              <a:t> = 58,298</a:t>
            </a:r>
          </a:p>
          <a:p>
            <a:pPr algn="ctr"/>
            <a:r>
              <a:rPr lang="pa-IN" sz="2000" b="1" dirty="0">
                <a:solidFill>
                  <a:srgbClr val="74A7E6"/>
                </a:solidFill>
              </a:rPr>
              <a:t>ਜੂਨ 2022 ਨੂੰ ਅਪਣਾਇਆ ਗਿਆ
</a:t>
            </a:r>
            <a:endParaRPr lang="en-US" sz="2000" b="1" dirty="0">
              <a:solidFill>
                <a:srgbClr val="74A7E6"/>
              </a:solidFill>
            </a:endParaRPr>
          </a:p>
        </p:txBody>
      </p:sp>
      <p:pic>
        <p:nvPicPr>
          <p:cNvPr id="11" name="Graphic 10" descr="Mortgage with solid fill">
            <a:extLst>
              <a:ext uri="{FF2B5EF4-FFF2-40B4-BE49-F238E27FC236}">
                <a16:creationId xmlns:a16="http://schemas.microsoft.com/office/drawing/2014/main" id="{A7776B2A-E6EA-488B-8BF3-0BD10370E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5553" y="4897992"/>
            <a:ext cx="2255533" cy="2255533"/>
          </a:xfrm>
          <a:prstGeom prst="rect">
            <a:avLst/>
          </a:prstGeom>
        </p:spPr>
      </p:pic>
      <p:sp>
        <p:nvSpPr>
          <p:cNvPr id="12" name="Arrow: Down 11">
            <a:extLst>
              <a:ext uri="{FF2B5EF4-FFF2-40B4-BE49-F238E27FC236}">
                <a16:creationId xmlns:a16="http://schemas.microsoft.com/office/drawing/2014/main" id="{237301FC-C11E-4271-A707-EED91CA4543B}"/>
              </a:ext>
            </a:extLst>
          </p:cNvPr>
          <p:cNvSpPr/>
          <p:nvPr/>
        </p:nvSpPr>
        <p:spPr>
          <a:xfrm rot="16200000">
            <a:off x="9837420" y="2283209"/>
            <a:ext cx="457200" cy="1188720"/>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B457B6-6BBC-4C25-996E-4D9698D72CCE}"/>
              </a:ext>
            </a:extLst>
          </p:cNvPr>
          <p:cNvSpPr txBox="1"/>
          <p:nvPr/>
        </p:nvSpPr>
        <p:spPr>
          <a:xfrm>
            <a:off x="10744200" y="1493091"/>
            <a:ext cx="3749040" cy="1200329"/>
          </a:xfrm>
          <a:prstGeom prst="rect">
            <a:avLst/>
          </a:prstGeom>
          <a:noFill/>
        </p:spPr>
        <p:txBody>
          <a:bodyPr wrap="square">
            <a:spAutoFit/>
          </a:bodyPr>
          <a:lstStyle/>
          <a:p>
            <a:pPr algn="ctr"/>
            <a:r>
              <a:rPr lang="pa-IN" sz="3600" dirty="0">
                <a:latin typeface="+mn-lt"/>
              </a:rPr>
              <a:t>ਲੋਕਲ ਰੋਲ  
</a:t>
            </a:r>
            <a:endParaRPr lang="en-US" sz="3600" dirty="0">
              <a:latin typeface="+mn-lt"/>
            </a:endParaRPr>
          </a:p>
        </p:txBody>
      </p:sp>
      <p:sp>
        <p:nvSpPr>
          <p:cNvPr id="14" name="TextBox 13">
            <a:extLst>
              <a:ext uri="{FF2B5EF4-FFF2-40B4-BE49-F238E27FC236}">
                <a16:creationId xmlns:a16="http://schemas.microsoft.com/office/drawing/2014/main" id="{730BCEBA-654F-44D9-AA49-4599AE357E0C}"/>
              </a:ext>
            </a:extLst>
          </p:cNvPr>
          <p:cNvSpPr txBox="1"/>
          <p:nvPr/>
        </p:nvSpPr>
        <p:spPr>
          <a:xfrm>
            <a:off x="10744200" y="2198652"/>
            <a:ext cx="3749040" cy="3046988"/>
          </a:xfrm>
          <a:prstGeom prst="rect">
            <a:avLst/>
          </a:prstGeom>
          <a:noFill/>
        </p:spPr>
        <p:txBody>
          <a:bodyPr wrap="square">
            <a:spAutoFit/>
          </a:bodyPr>
          <a:lstStyle/>
          <a:p>
            <a:pPr algn="ctr"/>
            <a:r>
              <a:rPr lang="pa-IN" sz="2400" dirty="0">
                <a:latin typeface="+mn-lt"/>
              </a:rPr>
              <a:t>ਸ਼ਹਿਰਾਂ ਅਤੇ ਕਾਊਂਟੀਆਂ ਨੂੰ ਆਵੰਡਨ ਕੀਤੀਆਂ ਜਾਂਦੀਆਂ ਇਕਾਈਆਂ ਦਿੱਤੀਆਂ ਜਾਂਦੀਆਂ ਹਨ।  ਫੇਰ ਉਹਨਾਂ ਨੂੰ ਲਾਜ਼ਮੀ ਤੌਰ 'ਤੇ ਅਨੁਕੂਲ ਹੋਣ ਦੇ ਤਰੀਕੇ ਲੱਭਣੇ ਚਾਹੀਦੇ ਹਨ – ਉਚਿਤ ਘਣਤਾ 'ਤੇ ਕਾਫੀ ਸਾਰੀ ਜ਼ਮੀਨ 
</a:t>
            </a:r>
            <a:endParaRPr lang="en-US" sz="2400" dirty="0">
              <a:latin typeface="+mn-lt"/>
            </a:endParaRPr>
          </a:p>
        </p:txBody>
      </p:sp>
      <p:pic>
        <p:nvPicPr>
          <p:cNvPr id="15" name="Graphic 14" descr="Neighborhood outline">
            <a:extLst>
              <a:ext uri="{FF2B5EF4-FFF2-40B4-BE49-F238E27FC236}">
                <a16:creationId xmlns:a16="http://schemas.microsoft.com/office/drawing/2014/main" id="{D42B05F7-C186-4B0C-BD5C-C3116B6E5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5761" y="4691280"/>
            <a:ext cx="2332562" cy="2332562"/>
          </a:xfrm>
          <a:prstGeom prst="rect">
            <a:avLst/>
          </a:prstGeom>
        </p:spPr>
      </p:pic>
      <p:sp>
        <p:nvSpPr>
          <p:cNvPr id="16" name="TextBox 15">
            <a:extLst>
              <a:ext uri="{FF2B5EF4-FFF2-40B4-BE49-F238E27FC236}">
                <a16:creationId xmlns:a16="http://schemas.microsoft.com/office/drawing/2014/main" id="{92BF486D-EE20-E466-EFB6-6192C38A6367}"/>
              </a:ext>
            </a:extLst>
          </p:cNvPr>
          <p:cNvSpPr txBox="1"/>
          <p:nvPr/>
        </p:nvSpPr>
        <p:spPr>
          <a:xfrm>
            <a:off x="474315" y="4460448"/>
            <a:ext cx="4481599" cy="830997"/>
          </a:xfrm>
          <a:prstGeom prst="rect">
            <a:avLst/>
          </a:prstGeom>
          <a:noFill/>
        </p:spPr>
        <p:txBody>
          <a:bodyPr wrap="square">
            <a:spAutoFit/>
          </a:bodyPr>
          <a:lstStyle/>
          <a:p>
            <a:r>
              <a:rPr lang="pa-IN" sz="2400" b="1" dirty="0">
                <a:solidFill>
                  <a:srgbClr val="74A7E6"/>
                </a:solidFill>
              </a:rPr>
              <a:t>ਕੁੱਲ ਆਰ.ਐਚ.ਐਨ. = 2,502,971
</a:t>
            </a:r>
            <a:endParaRPr lang="en-US" sz="2400" b="1" dirty="0">
              <a:solidFill>
                <a:srgbClr val="74A7E6"/>
              </a:solidFill>
            </a:endParaRPr>
          </a:p>
        </p:txBody>
      </p:sp>
    </p:spTree>
    <p:extLst>
      <p:ext uri="{BB962C8B-B14F-4D97-AF65-F5344CB8AC3E}">
        <p14:creationId xmlns:p14="http://schemas.microsoft.com/office/powerpoint/2010/main" val="289767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40320-BCD3-4B32-91B3-ECF18CBB9F49}"/>
              </a:ext>
            </a:extLst>
          </p:cNvPr>
          <p:cNvSpPr>
            <a:spLocks noGrp="1"/>
          </p:cNvSpPr>
          <p:nvPr>
            <p:ph type="title"/>
          </p:nvPr>
        </p:nvSpPr>
        <p:spPr>
          <a:xfrm>
            <a:off x="731520" y="512064"/>
            <a:ext cx="13167360" cy="603631"/>
          </a:xfrm>
        </p:spPr>
        <p:txBody>
          <a:bodyPr/>
          <a:lstStyle/>
          <a:p>
            <a:r>
              <a:rPr lang="pa-IN" dirty="0"/>
              <a:t>ਫਰਿਜ਼ਨੋ</a:t>
            </a:r>
            <a:r>
              <a:rPr lang="en-US" dirty="0"/>
              <a:t> </a:t>
            </a:r>
            <a:r>
              <a:rPr lang="pa-IN" dirty="0"/>
              <a:t>ਸੀ.ਓ.ਜੀ ਆਰ.ਐਚ.ਐਨ. </a:t>
            </a:r>
            <a:r>
              <a:rPr lang="en-US" dirty="0"/>
              <a:t> </a:t>
            </a:r>
          </a:p>
        </p:txBody>
      </p:sp>
      <p:graphicFrame>
        <p:nvGraphicFramePr>
          <p:cNvPr id="8" name="Chart 7">
            <a:extLst>
              <a:ext uri="{FF2B5EF4-FFF2-40B4-BE49-F238E27FC236}">
                <a16:creationId xmlns:a16="http://schemas.microsoft.com/office/drawing/2014/main" id="{A956D22D-C358-4E5F-B61C-4C05C30EB00D}"/>
              </a:ext>
            </a:extLst>
          </p:cNvPr>
          <p:cNvGraphicFramePr>
            <a:graphicFrameLocks/>
          </p:cNvGraphicFramePr>
          <p:nvPr>
            <p:extLst>
              <p:ext uri="{D42A27DB-BD31-4B8C-83A1-F6EECF244321}">
                <p14:modId xmlns:p14="http://schemas.microsoft.com/office/powerpoint/2010/main" val="344426440"/>
              </p:ext>
            </p:extLst>
          </p:nvPr>
        </p:nvGraphicFramePr>
        <p:xfrm>
          <a:off x="381000" y="1354996"/>
          <a:ext cx="8482268" cy="6898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ABB296A9-4FC6-4B1B-B3E8-E57D7A809B16}"/>
              </a:ext>
            </a:extLst>
          </p:cNvPr>
          <p:cNvGraphicFramePr>
            <a:graphicFrameLocks noGrp="1"/>
          </p:cNvGraphicFramePr>
          <p:nvPr>
            <p:extLst>
              <p:ext uri="{D42A27DB-BD31-4B8C-83A1-F6EECF244321}">
                <p14:modId xmlns:p14="http://schemas.microsoft.com/office/powerpoint/2010/main" val="3945412246"/>
              </p:ext>
            </p:extLst>
          </p:nvPr>
        </p:nvGraphicFramePr>
        <p:xfrm>
          <a:off x="8887524" y="502920"/>
          <a:ext cx="5361876" cy="6650655"/>
        </p:xfrm>
        <a:graphic>
          <a:graphicData uri="http://schemas.openxmlformats.org/drawingml/2006/table">
            <a:tbl>
              <a:tblPr/>
              <a:tblGrid>
                <a:gridCol w="2019409">
                  <a:extLst>
                    <a:ext uri="{9D8B030D-6E8A-4147-A177-3AD203B41FA5}">
                      <a16:colId xmlns:a16="http://schemas.microsoft.com/office/drawing/2014/main" val="2214123363"/>
                    </a:ext>
                  </a:extLst>
                </a:gridCol>
                <a:gridCol w="1555175">
                  <a:extLst>
                    <a:ext uri="{9D8B030D-6E8A-4147-A177-3AD203B41FA5}">
                      <a16:colId xmlns:a16="http://schemas.microsoft.com/office/drawing/2014/main" val="922975233"/>
                    </a:ext>
                  </a:extLst>
                </a:gridCol>
                <a:gridCol w="1787292">
                  <a:extLst>
                    <a:ext uri="{9D8B030D-6E8A-4147-A177-3AD203B41FA5}">
                      <a16:colId xmlns:a16="http://schemas.microsoft.com/office/drawing/2014/main" val="3915257782"/>
                    </a:ext>
                  </a:extLst>
                </a:gridCol>
              </a:tblGrid>
              <a:tr h="1002161">
                <a:tc>
                  <a:txBody>
                    <a:bodyPr/>
                    <a:lstStyle/>
                    <a:p>
                      <a:pPr algn="ctr" fontAlgn="b"/>
                      <a:r>
                        <a:rPr lang="pa-IN" sz="2200" b="1" i="0" u="none" strike="noStrike" dirty="0">
                          <a:solidFill>
                            <a:srgbClr val="000000"/>
                          </a:solidFill>
                          <a:effectLst/>
                          <a:latin typeface="Calibri" panose="020F0502020204030204" pitchFamily="34" charset="0"/>
                        </a:rPr>
                        <a:t>ਅਧਿਕਾਰ ਖੇਤਰ</a:t>
                      </a:r>
                      <a:endParaRPr lang="en-US" sz="2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r>
                        <a:rPr lang="pa-IN" sz="2200" b="1" i="0" u="none" strike="noStrike" dirty="0">
                          <a:solidFill>
                            <a:srgbClr val="000000"/>
                          </a:solidFill>
                          <a:effectLst/>
                          <a:latin typeface="Calibri" panose="020F0502020204030204" pitchFamily="34" charset="0"/>
                        </a:rPr>
                        <a:t>ਸੀ.ਓ.ਜੀ</a:t>
                      </a:r>
                      <a:r>
                        <a:rPr lang="en-US" sz="2200" b="1" i="0" u="none" strike="noStrike" dirty="0">
                          <a:solidFill>
                            <a:srgbClr val="000000"/>
                          </a:solidFill>
                          <a:effectLst/>
                          <a:latin typeface="Calibri" panose="020F0502020204030204" pitchFamily="34" charset="0"/>
                        </a:rPr>
                        <a:t> </a:t>
                      </a:r>
                      <a:r>
                        <a:rPr lang="pa-IN" sz="2200" b="1" i="0" u="none" strike="noStrike" dirty="0">
                          <a:solidFill>
                            <a:srgbClr val="000000"/>
                          </a:solidFill>
                          <a:effectLst/>
                          <a:latin typeface="Calibri" panose="020F0502020204030204" pitchFamily="34" charset="0"/>
                        </a:rPr>
                        <a:t>ਐਲੋਕੇਸ਼ਨ</a:t>
                      </a:r>
                      <a:r>
                        <a:rPr lang="en-US" sz="22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r>
                        <a:rPr lang="pa-IN" sz="2200" b="1" i="0" u="none" strike="noStrike" dirty="0">
                          <a:solidFill>
                            <a:srgbClr val="000000"/>
                          </a:solidFill>
                          <a:effectLst/>
                          <a:latin typeface="Calibri" panose="020F0502020204030204" pitchFamily="34" charset="0"/>
                        </a:rPr>
                        <a:t>ਸੀ.ਓ.ਜੀ</a:t>
                      </a:r>
                      <a:r>
                        <a:rPr lang="en-US" sz="2200" b="1" i="0" u="none" strike="noStrike" dirty="0">
                          <a:solidFill>
                            <a:srgbClr val="000000"/>
                          </a:solidFill>
                          <a:effectLst/>
                          <a:latin typeface="Calibri" panose="020F0502020204030204" pitchFamily="34" charset="0"/>
                        </a:rPr>
                        <a:t> </a:t>
                      </a:r>
                      <a:r>
                        <a:rPr lang="pa-IN" sz="2200" b="1" i="0" u="none" strike="noStrike" dirty="0">
                          <a:solidFill>
                            <a:srgbClr val="000000"/>
                          </a:solidFill>
                          <a:effectLst/>
                          <a:latin typeface="Calibri" panose="020F0502020204030204" pitchFamily="34" charset="0"/>
                        </a:rPr>
                        <a:t>ਐਲੋਕੇਸ਼ਨ ਪ੍ਰਤੀਸ਼ਤਤਾ </a:t>
                      </a:r>
                      <a:endParaRPr lang="en-US" sz="2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extLst>
                  <a:ext uri="{0D108BD9-81ED-4DB2-BD59-A6C34878D82A}">
                    <a16:rowId xmlns:a16="http://schemas.microsoft.com/office/drawing/2014/main" val="4157509855"/>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ਕਲੋਵਿਸ</a:t>
                      </a:r>
                      <a:r>
                        <a:rPr lang="en-US" sz="2000" b="0" i="0" u="none" strike="noStrike" dirty="0">
                          <a:solidFill>
                            <a:schemeClr val="tx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8,977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699486"/>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ਕੋਲਿੰਗਾ</a:t>
                      </a:r>
                      <a:r>
                        <a:rPr lang="en-US" sz="2000" b="0" i="0" u="none" strike="noStrike" dirty="0">
                          <a:solidFill>
                            <a:schemeClr val="tx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382850"/>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ਫਾਇਰਬੱਗ</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3578"/>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ਫਾਊਲਰ</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4760776"/>
                  </a:ext>
                </a:extLst>
              </a:tr>
              <a:tr h="334411">
                <a:tc>
                  <a:txBody>
                    <a:bodyPr/>
                    <a:lstStyle/>
                    <a:p>
                      <a:pPr marL="117475" indent="0" algn="l" fontAlgn="b"/>
                      <a:r>
                        <a:rPr lang="pa-IN" sz="2000" b="1" i="0" u="none" strike="noStrike" dirty="0">
                          <a:solidFill>
                            <a:schemeClr val="tx1"/>
                          </a:solidFill>
                          <a:effectLst/>
                          <a:latin typeface="Calibri" panose="020F0502020204030204" pitchFamily="34" charset="0"/>
                        </a:rPr>
                        <a:t>ਫਰਿਜ਼ਨੋ ਸ਼ਹਿਰ</a:t>
                      </a:r>
                      <a:endParaRPr lang="en-US" sz="2000" b="1"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36,866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13183978"/>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ਹਿਊਰਾੱਨ</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560184"/>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ਕੇਰਮੈਨ</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238940"/>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ਕਿੰਗਸਬਰਗ</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40508"/>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ਮੈਂਡੋਟਾ</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688295"/>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ਸੰਤਰੀ ਕੋਵ</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47593"/>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ਪਾਰਲੀਅਰ</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943253"/>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ਰੀਡਲੀ</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908342"/>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ਸੰਗਰ</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020536"/>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ਸੈਨ ਜੋਕਿਨ</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&lt;1%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816521"/>
                  </a:ext>
                </a:extLst>
              </a:tr>
              <a:tr h="334411">
                <a:tc>
                  <a:txBody>
                    <a:bodyPr/>
                    <a:lstStyle/>
                    <a:p>
                      <a:pPr marL="117475" indent="0" algn="l" fontAlgn="b"/>
                      <a:r>
                        <a:rPr lang="pa-IN" sz="2000" b="0" i="0" u="none" strike="noStrike" dirty="0">
                          <a:solidFill>
                            <a:schemeClr val="tx1"/>
                          </a:solidFill>
                          <a:effectLst/>
                          <a:latin typeface="Calibri" panose="020F0502020204030204" pitchFamily="34" charset="0"/>
                        </a:rPr>
                        <a:t>ਸੇਲਮਾ</a:t>
                      </a:r>
                      <a:r>
                        <a:rPr lang="en-US" sz="2000" b="0" i="0" u="none" strike="noStrike" dirty="0">
                          <a:solidFill>
                            <a:schemeClr val="tx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4505873"/>
                  </a:ext>
                </a:extLst>
              </a:tr>
              <a:tr h="611073">
                <a:tc>
                  <a:txBody>
                    <a:bodyPr/>
                    <a:lstStyle/>
                    <a:p>
                      <a:pPr marL="117475" indent="0" algn="l" fontAlgn="b"/>
                      <a:r>
                        <a:rPr lang="pa-IN" sz="2000" b="0" i="0" u="none" strike="noStrike" dirty="0">
                          <a:solidFill>
                            <a:schemeClr val="tx1"/>
                          </a:solidFill>
                          <a:effectLst/>
                          <a:latin typeface="Calibri" panose="020F0502020204030204" pitchFamily="34" charset="0"/>
                        </a:rPr>
                        <a:t>ਗੈਰ-ਨਿਗਮਿਤ ਫਰਿਜ਼ਨੋ ਕਾਊਂਟੀ </a:t>
                      </a:r>
                      <a:endParaRPr lang="en-US" sz="20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841190"/>
                  </a:ext>
                </a:extLst>
              </a:tr>
            </a:tbl>
          </a:graphicData>
        </a:graphic>
      </p:graphicFrame>
    </p:spTree>
    <p:extLst>
      <p:ext uri="{BB962C8B-B14F-4D97-AF65-F5344CB8AC3E}">
        <p14:creationId xmlns:p14="http://schemas.microsoft.com/office/powerpoint/2010/main" val="209701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DD54-34CD-27DF-14C7-CDA5CE27A233}"/>
              </a:ext>
            </a:extLst>
          </p:cNvPr>
          <p:cNvSpPr>
            <a:spLocks noGrp="1"/>
          </p:cNvSpPr>
          <p:nvPr>
            <p:ph type="title"/>
          </p:nvPr>
        </p:nvSpPr>
        <p:spPr>
          <a:xfrm>
            <a:off x="731520" y="512442"/>
            <a:ext cx="13898880" cy="603631"/>
          </a:xfrm>
        </p:spPr>
        <p:txBody>
          <a:bodyPr>
            <a:normAutofit fontScale="90000"/>
          </a:bodyPr>
          <a:lstStyle/>
          <a:p>
            <a:r>
              <a:rPr lang="pa-IN" sz="6480" dirty="0"/>
              <a:t>ਇਨਕਮ ਲੈਵਲ ਦੁਆਰਾ ਫਰਿਜ਼ਨੋ (ਸ਼ਹਿਰ) </a:t>
            </a:r>
            <a:r>
              <a:rPr lang="pa-IN" sz="6600" dirty="0"/>
              <a:t>ਸੀ.ਓ.ਜੀ </a:t>
            </a:r>
            <a:endParaRPr lang="en-US" sz="6480" dirty="0"/>
          </a:p>
        </p:txBody>
      </p:sp>
      <p:sp>
        <p:nvSpPr>
          <p:cNvPr id="4" name="TextBox 3">
            <a:extLst>
              <a:ext uri="{FF2B5EF4-FFF2-40B4-BE49-F238E27FC236}">
                <a16:creationId xmlns:a16="http://schemas.microsoft.com/office/drawing/2014/main" id="{5ED92429-0973-4E6B-D870-0642F960F5CA}"/>
              </a:ext>
            </a:extLst>
          </p:cNvPr>
          <p:cNvSpPr txBox="1"/>
          <p:nvPr/>
        </p:nvSpPr>
        <p:spPr>
          <a:xfrm>
            <a:off x="10667780" y="2255079"/>
            <a:ext cx="3237461" cy="1865126"/>
          </a:xfrm>
          <a:prstGeom prst="rect">
            <a:avLst/>
          </a:prstGeom>
          <a:solidFill>
            <a:schemeClr val="accent1">
              <a:lumMod val="20000"/>
              <a:lumOff val="80000"/>
            </a:schemeClr>
          </a:solidFill>
          <a:ln w="38100">
            <a:solidFill>
              <a:srgbClr val="01C5FF"/>
            </a:solidFill>
          </a:ln>
        </p:spPr>
        <p:txBody>
          <a:bodyPr wrap="square" rtlCol="0">
            <a:spAutoFit/>
          </a:bodyPr>
          <a:lstStyle/>
          <a:p>
            <a:pPr algn="ctr"/>
            <a:r>
              <a:rPr lang="pa-IN" sz="2880" dirty="0"/>
              <a:t>ਕੁੱਲ 15,324 ਘੱਟ-ਆਮਦਨ ਵਾਲੀਆਂ ਇਕਾਈਆਂ
</a:t>
            </a:r>
            <a:endParaRPr lang="en-US" sz="2880" dirty="0"/>
          </a:p>
        </p:txBody>
      </p:sp>
      <p:sp>
        <p:nvSpPr>
          <p:cNvPr id="6" name="TextBox 5">
            <a:extLst>
              <a:ext uri="{FF2B5EF4-FFF2-40B4-BE49-F238E27FC236}">
                <a16:creationId xmlns:a16="http://schemas.microsoft.com/office/drawing/2014/main" id="{CC19111D-BADA-A5BF-EDA1-16B0922B90AB}"/>
              </a:ext>
            </a:extLst>
          </p:cNvPr>
          <p:cNvSpPr txBox="1"/>
          <p:nvPr/>
        </p:nvSpPr>
        <p:spPr>
          <a:xfrm>
            <a:off x="10744200" y="4953000"/>
            <a:ext cx="3237461" cy="2217530"/>
          </a:xfrm>
          <a:prstGeom prst="rect">
            <a:avLst/>
          </a:prstGeom>
          <a:solidFill>
            <a:schemeClr val="accent1">
              <a:lumMod val="20000"/>
              <a:lumOff val="80000"/>
            </a:schemeClr>
          </a:solidFill>
        </p:spPr>
        <p:txBody>
          <a:bodyPr wrap="square" rtlCol="0">
            <a:spAutoFit/>
          </a:bodyPr>
          <a:lstStyle/>
          <a:p>
            <a:r>
              <a:rPr lang="pa-IN" sz="2640" dirty="0"/>
              <a:t>ਤੁਲਨਾ ਵਿੱਚ</a:t>
            </a:r>
            <a:r>
              <a:rPr lang="en-US" sz="2640" dirty="0"/>
              <a:t>: </a:t>
            </a:r>
          </a:p>
          <a:p>
            <a:pPr marL="731502" indent="-609584" defTabSz="1097280">
              <a:lnSpc>
                <a:spcPct val="90000"/>
              </a:lnSpc>
              <a:spcBef>
                <a:spcPts val="960"/>
              </a:spcBef>
              <a:buClr>
                <a:schemeClr val="accent1"/>
              </a:buClr>
              <a:buSzPts val="2400"/>
              <a:buFont typeface="Wingdings" panose="05000000000000000000" pitchFamily="2" charset="2"/>
              <a:buChar char="Ø"/>
            </a:pPr>
            <a:r>
              <a:rPr lang="pa-IN" sz="2640" dirty="0"/>
              <a:t>ਕਲੋਵਿਸ ਸ਼ਹਿਰ</a:t>
            </a:r>
            <a:br>
              <a:rPr lang="en-US" sz="2640" dirty="0"/>
            </a:br>
            <a:r>
              <a:rPr lang="pa-IN" sz="2640" dirty="0"/>
              <a:t>ਸੀ.ਓ.ਜੀ </a:t>
            </a:r>
            <a:r>
              <a:rPr lang="en-US" sz="2640" dirty="0"/>
              <a:t>: 8,977</a:t>
            </a:r>
          </a:p>
          <a:p>
            <a:pPr marL="731502" indent="-609584" defTabSz="1097280">
              <a:lnSpc>
                <a:spcPct val="90000"/>
              </a:lnSpc>
              <a:spcBef>
                <a:spcPts val="960"/>
              </a:spcBef>
              <a:buClr>
                <a:schemeClr val="accent1"/>
              </a:buClr>
              <a:buSzPts val="2400"/>
              <a:buFont typeface="Wingdings" panose="05000000000000000000" pitchFamily="2" charset="2"/>
              <a:buChar char="Ø"/>
            </a:pPr>
            <a:r>
              <a:rPr lang="pa-IN" sz="2640" dirty="0"/>
              <a:t>ਫਰਿਜ਼ਨੋ ਕਾਊਂਟੀ ਸੀ.ਓ.ਜੀ </a:t>
            </a:r>
            <a:r>
              <a:rPr lang="en-US" sz="2640" dirty="0"/>
              <a:t>: 2,350</a:t>
            </a:r>
          </a:p>
        </p:txBody>
      </p:sp>
      <p:graphicFrame>
        <p:nvGraphicFramePr>
          <p:cNvPr id="9" name="Table 8">
            <a:extLst>
              <a:ext uri="{FF2B5EF4-FFF2-40B4-BE49-F238E27FC236}">
                <a16:creationId xmlns:a16="http://schemas.microsoft.com/office/drawing/2014/main" id="{7A69CB0E-87C4-72E6-7477-5DBD46FFF447}"/>
              </a:ext>
            </a:extLst>
          </p:cNvPr>
          <p:cNvGraphicFramePr>
            <a:graphicFrameLocks noGrp="1"/>
          </p:cNvGraphicFramePr>
          <p:nvPr>
            <p:extLst>
              <p:ext uri="{D42A27DB-BD31-4B8C-83A1-F6EECF244321}">
                <p14:modId xmlns:p14="http://schemas.microsoft.com/office/powerpoint/2010/main" val="601673887"/>
              </p:ext>
            </p:extLst>
          </p:nvPr>
        </p:nvGraphicFramePr>
        <p:xfrm>
          <a:off x="743242" y="1371600"/>
          <a:ext cx="9589211" cy="4592902"/>
        </p:xfrm>
        <a:graphic>
          <a:graphicData uri="http://schemas.openxmlformats.org/drawingml/2006/table">
            <a:tbl>
              <a:tblPr firstRow="1" bandRow="1">
                <a:tableStyleId>{7DF18680-E054-41AD-8BC1-D1AEF772440D}</a:tableStyleId>
              </a:tblPr>
              <a:tblGrid>
                <a:gridCol w="3079535">
                  <a:extLst>
                    <a:ext uri="{9D8B030D-6E8A-4147-A177-3AD203B41FA5}">
                      <a16:colId xmlns:a16="http://schemas.microsoft.com/office/drawing/2014/main" val="1355286673"/>
                    </a:ext>
                  </a:extLst>
                </a:gridCol>
                <a:gridCol w="2169892">
                  <a:extLst>
                    <a:ext uri="{9D8B030D-6E8A-4147-A177-3AD203B41FA5}">
                      <a16:colId xmlns:a16="http://schemas.microsoft.com/office/drawing/2014/main" val="4264761636"/>
                    </a:ext>
                  </a:extLst>
                </a:gridCol>
                <a:gridCol w="2169892">
                  <a:extLst>
                    <a:ext uri="{9D8B030D-6E8A-4147-A177-3AD203B41FA5}">
                      <a16:colId xmlns:a16="http://schemas.microsoft.com/office/drawing/2014/main" val="2980654597"/>
                    </a:ext>
                  </a:extLst>
                </a:gridCol>
                <a:gridCol w="2169892">
                  <a:extLst>
                    <a:ext uri="{9D8B030D-6E8A-4147-A177-3AD203B41FA5}">
                      <a16:colId xmlns:a16="http://schemas.microsoft.com/office/drawing/2014/main" val="383995905"/>
                    </a:ext>
                  </a:extLst>
                </a:gridCol>
              </a:tblGrid>
              <a:tr h="831251">
                <a:tc>
                  <a:txBody>
                    <a:bodyPr/>
                    <a:lstStyle/>
                    <a:p>
                      <a:pPr algn="l"/>
                      <a:r>
                        <a:rPr lang="pa-IN" sz="2400" b="1" dirty="0">
                          <a:solidFill>
                            <a:schemeClr val="bg1"/>
                          </a:solidFill>
                        </a:rPr>
                        <a:t>ਆਮਦਨ ਪੱਧਰ 
</a:t>
                      </a:r>
                      <a:endParaRPr lang="en-US" sz="2400" b="1" dirty="0">
                        <a:solidFill>
                          <a:schemeClr val="bg1"/>
                        </a:solidFill>
                      </a:endParaRPr>
                    </a:p>
                  </a:txBody>
                  <a:tcPr marL="274320" marR="27432" anchor="ctr">
                    <a:lnT w="38100" cap="flat" cmpd="sng" algn="ctr">
                      <a:solidFill>
                        <a:schemeClr val="accent5"/>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000" dirty="0"/>
                        <a:t>2015-2023 </a:t>
                      </a:r>
                      <a:r>
                        <a:rPr lang="pa-IN" sz="2000" dirty="0"/>
                        <a:t>ਸੀ.ਓ.ਜੀ </a:t>
                      </a:r>
                      <a:r>
                        <a:rPr lang="en-US" sz="2000" dirty="0"/>
                        <a:t> (</a:t>
                      </a:r>
                      <a:r>
                        <a:rPr lang="pa-IN" sz="2000" dirty="0"/>
                        <a:t>ਇਕਾਈਆਂ</a:t>
                      </a:r>
                      <a:r>
                        <a:rPr lang="en-US" sz="2000" dirty="0"/>
                        <a:t>) </a:t>
                      </a:r>
                      <a:endParaRPr lang="en-US" sz="2800" dirty="0"/>
                    </a:p>
                  </a:txBody>
                  <a:tcPr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000" dirty="0"/>
                        <a:t>2023-2031 </a:t>
                      </a:r>
                      <a:r>
                        <a:rPr lang="pa-IN" sz="2000" dirty="0"/>
                        <a:t>ਸੀ.ਓ.ਜੀ </a:t>
                      </a:r>
                      <a:r>
                        <a:rPr lang="en-US" sz="2000" dirty="0"/>
                        <a:t> (</a:t>
                      </a:r>
                      <a:r>
                        <a:rPr lang="pa-IN" sz="2000" dirty="0"/>
                        <a:t>ਇਕਾਈਆਂ</a:t>
                      </a:r>
                      <a:r>
                        <a:rPr lang="en-US" sz="2000" dirty="0"/>
                        <a:t>) </a:t>
                      </a:r>
                      <a:endParaRPr lang="en-US" sz="2800" dirty="0"/>
                    </a:p>
                  </a:txBody>
                  <a:tcPr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pa-IN" sz="2800" dirty="0"/>
                        <a:t>ਪ੍ਰਤੀਸ਼ਤ ਵਾਧਾ
</a:t>
                      </a:r>
                      <a:endParaRPr lang="en-US" sz="2800" dirty="0"/>
                    </a:p>
                  </a:txBody>
                  <a:tcPr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224497593"/>
                  </a:ext>
                </a:extLst>
              </a:tr>
              <a:tr h="769677">
                <a:tc>
                  <a:txBody>
                    <a:bodyPr/>
                    <a:lstStyle/>
                    <a:p>
                      <a:r>
                        <a:rPr lang="pa-IN" sz="2400" dirty="0"/>
                        <a:t>ਬਹੁਤ ਘੱਟ ਆਮਦਨੀ 
(&lt;50% ਏ.ਐਮ.ਆਈ.</a:t>
                      </a:r>
                      <a:r>
                        <a:rPr lang="en-US" sz="2400" dirty="0"/>
                        <a:t>)</a:t>
                      </a:r>
                    </a:p>
                  </a:txBody>
                  <a:tcP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5,666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9,440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67%</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54436618"/>
                  </a:ext>
                </a:extLst>
              </a:tr>
              <a:tr h="769677">
                <a:tc>
                  <a:txBody>
                    <a:bodyPr/>
                    <a:lstStyle/>
                    <a:p>
                      <a:r>
                        <a:rPr lang="pa-IN" sz="2000" dirty="0"/>
                        <a:t>ਘੱਟ ਆਮਦਨ 
(ਏ.ਐਮ.ਆਈ.</a:t>
                      </a:r>
                      <a:r>
                        <a:rPr lang="en-US" sz="2000" dirty="0"/>
                        <a:t> </a:t>
                      </a:r>
                      <a:r>
                        <a:rPr lang="pa-IN" sz="2000" dirty="0"/>
                        <a:t>ਦਾ 51-80%)</a:t>
                      </a:r>
                      <a:endParaRPr lang="en-US" sz="2000" dirty="0"/>
                    </a:p>
                  </a:txBody>
                  <a:tcPr>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3,289</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5,884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79%</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769677">
                <a:tc>
                  <a:txBody>
                    <a:bodyPr/>
                    <a:lstStyle/>
                    <a:p>
                      <a:r>
                        <a:rPr lang="pa-IN" sz="2000" dirty="0"/>
                        <a:t>ਮੱਧਮ ਆਮਦਨ 
(ਏ.ਐਮ.ਆਈ.</a:t>
                      </a:r>
                      <a:r>
                        <a:rPr lang="en-US" sz="2000" dirty="0"/>
                        <a:t> </a:t>
                      </a:r>
                      <a:r>
                        <a:rPr lang="pa-IN" sz="2000" dirty="0"/>
                        <a:t>ਦਾ 81-120%)</a:t>
                      </a:r>
                      <a:endParaRPr lang="en-US" sz="2000" dirty="0"/>
                    </a:p>
                  </a:txBody>
                  <a:tcP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3,571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5,638</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58%</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extLst>
                  <a:ext uri="{0D108BD9-81ED-4DB2-BD59-A6C34878D82A}">
                    <a16:rowId xmlns:a16="http://schemas.microsoft.com/office/drawing/2014/main" val="3523345840"/>
                  </a:ext>
                </a:extLst>
              </a:tr>
              <a:tr h="769677">
                <a:tc>
                  <a:txBody>
                    <a:bodyPr/>
                    <a:lstStyle/>
                    <a:p>
                      <a:r>
                        <a:rPr lang="pa-IN" sz="2400" dirty="0"/>
                        <a:t>ਔਸਤ ਆਮਦਨ ਤੋਂ ਉੱਪਰ 
(&gt;120% ਏ.ਐਮ.ਆਈ.</a:t>
                      </a:r>
                      <a:r>
                        <a:rPr lang="en-US" sz="2400" dirty="0"/>
                        <a:t>) </a:t>
                      </a:r>
                    </a:p>
                  </a:txBody>
                  <a:tcP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11,039</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15,904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44%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594080728"/>
                  </a:ext>
                </a:extLst>
              </a:tr>
              <a:tr h="462748">
                <a:tc>
                  <a:txBody>
                    <a:bodyPr/>
                    <a:lstStyle/>
                    <a:p>
                      <a:r>
                        <a:rPr lang="pa-IN" sz="2400" b="1" dirty="0"/>
                        <a:t>ਕੁੱਲ</a:t>
                      </a:r>
                      <a:endParaRPr lang="en-US" sz="2400" b="1" dirty="0"/>
                    </a:p>
                  </a:txBody>
                  <a:tcPr>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a:solidFill>
                            <a:srgbClr val="000000"/>
                          </a:solidFill>
                          <a:effectLst/>
                          <a:latin typeface="+mn-lt"/>
                          <a:ea typeface="Calibri" panose="020F0502020204030204" pitchFamily="34" charset="0"/>
                          <a:cs typeface="Times New Roman" panose="02020603050405020304" pitchFamily="18" charset="0"/>
                        </a:rPr>
                        <a:t>23,565</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36,866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56%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869277356"/>
                  </a:ext>
                </a:extLst>
              </a:tr>
            </a:tbl>
          </a:graphicData>
        </a:graphic>
      </p:graphicFrame>
      <p:sp>
        <p:nvSpPr>
          <p:cNvPr id="8" name="Rectangle 7">
            <a:extLst>
              <a:ext uri="{FF2B5EF4-FFF2-40B4-BE49-F238E27FC236}">
                <a16:creationId xmlns:a16="http://schemas.microsoft.com/office/drawing/2014/main" id="{2B50A794-AEB7-ED70-3B17-A80B693AA350}"/>
              </a:ext>
            </a:extLst>
          </p:cNvPr>
          <p:cNvSpPr/>
          <p:nvPr/>
        </p:nvSpPr>
        <p:spPr>
          <a:xfrm>
            <a:off x="725159" y="2331279"/>
            <a:ext cx="9589211" cy="1631121"/>
          </a:xfrm>
          <a:prstGeom prst="rect">
            <a:avLst/>
          </a:prstGeom>
          <a:noFill/>
          <a:ln w="38100">
            <a:solidFill>
              <a:srgbClr val="0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C69047-4C25-DB1A-7A01-8C2DBA9ADCDD}"/>
              </a:ext>
            </a:extLst>
          </p:cNvPr>
          <p:cNvSpPr txBox="1"/>
          <p:nvPr/>
        </p:nvSpPr>
        <p:spPr>
          <a:xfrm>
            <a:off x="725159" y="6705600"/>
            <a:ext cx="9589211" cy="1015663"/>
          </a:xfrm>
          <a:prstGeom prst="rect">
            <a:avLst/>
          </a:prstGeom>
          <a:noFill/>
        </p:spPr>
        <p:txBody>
          <a:bodyPr wrap="square" rtlCol="0">
            <a:spAutoFit/>
          </a:bodyPr>
          <a:lstStyle/>
          <a:p>
            <a:r>
              <a:rPr lang="en-US" sz="2000" i="1" dirty="0">
                <a:latin typeface="+mn-lt"/>
              </a:rPr>
              <a:t>202</a:t>
            </a:r>
            <a:r>
              <a:rPr lang="pa-IN" sz="2000" i="1" dirty="0">
                <a:latin typeface="+mn-lt"/>
              </a:rPr>
              <a:t>2 ਫਰਿਜ਼ਨੋ ਕਾਊਂਟੀ ਏਰੀਆ ਮੀਡੀਅਨ ਇਨਕਮ (ਏ.ਐਮ.ਆਈ.</a:t>
            </a:r>
            <a:r>
              <a:rPr lang="en-US" sz="2000" i="1" dirty="0">
                <a:latin typeface="+mn-lt"/>
              </a:rPr>
              <a:t>) </a:t>
            </a:r>
            <a:r>
              <a:rPr lang="pa-IN" sz="2000" i="1" dirty="0">
                <a:latin typeface="+mn-lt"/>
              </a:rPr>
              <a:t>ਕਿਸੇ 4-ਵਿਅਕਤੀਆਂ ਦੇ ਪਰਿਵਾਰ ਵਾਸਤੇ = $80,300
</a:t>
            </a:r>
            <a:endParaRPr lang="en-US" sz="2000" i="1" dirty="0">
              <a:latin typeface="+mn-lt"/>
            </a:endParaRPr>
          </a:p>
        </p:txBody>
      </p:sp>
      <p:sp>
        <p:nvSpPr>
          <p:cNvPr id="10" name="TextBox 9">
            <a:extLst>
              <a:ext uri="{FF2B5EF4-FFF2-40B4-BE49-F238E27FC236}">
                <a16:creationId xmlns:a16="http://schemas.microsoft.com/office/drawing/2014/main" id="{DD3C06D4-927D-C43D-2594-B7CB2EF8AEFB}"/>
              </a:ext>
            </a:extLst>
          </p:cNvPr>
          <p:cNvSpPr txBox="1"/>
          <p:nvPr/>
        </p:nvSpPr>
        <p:spPr>
          <a:xfrm>
            <a:off x="11582400" y="7403143"/>
            <a:ext cx="2590800" cy="830997"/>
          </a:xfrm>
          <a:prstGeom prst="rect">
            <a:avLst/>
          </a:prstGeom>
          <a:noFill/>
        </p:spPr>
        <p:txBody>
          <a:bodyPr wrap="square">
            <a:spAutoFit/>
          </a:bodyPr>
          <a:lstStyle/>
          <a:p>
            <a:r>
              <a:rPr lang="en-US" sz="1600" i="1" dirty="0">
                <a:solidFill>
                  <a:schemeClr val="bg1"/>
                </a:solidFill>
                <a:latin typeface="+mn-lt"/>
              </a:rPr>
              <a:t>Source: HCD 2022 Income Limits; FCOG RHNA Methodology, July 2022. </a:t>
            </a:r>
          </a:p>
        </p:txBody>
      </p:sp>
    </p:spTree>
    <p:extLst>
      <p:ext uri="{BB962C8B-B14F-4D97-AF65-F5344CB8AC3E}">
        <p14:creationId xmlns:p14="http://schemas.microsoft.com/office/powerpoint/2010/main" val="272924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990600" y="2953826"/>
            <a:ext cx="12725400" cy="1015663"/>
          </a:xfrm>
        </p:spPr>
        <p:txBody>
          <a:bodyPr/>
          <a:lstStyle/>
          <a:p>
            <a:r>
              <a:rPr lang="pa-IN" sz="6600" dirty="0"/>
              <a:t>ਹਾਊਸਿੰਗ ਐਲੀਮੈਂਟ ਬੈਕਗ੍ਰਾਉਂਡ ਡੇਟਾ</a:t>
            </a:r>
            <a:endParaRPr lang="en-US" sz="6600" dirty="0"/>
          </a:p>
        </p:txBody>
      </p:sp>
    </p:spTree>
    <p:extLst>
      <p:ext uri="{BB962C8B-B14F-4D97-AF65-F5344CB8AC3E}">
        <p14:creationId xmlns:p14="http://schemas.microsoft.com/office/powerpoint/2010/main" val="425673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D27F-4303-4F6C-B975-373289A47534}"/>
              </a:ext>
            </a:extLst>
          </p:cNvPr>
          <p:cNvSpPr>
            <a:spLocks noGrp="1"/>
          </p:cNvSpPr>
          <p:nvPr>
            <p:ph type="title"/>
          </p:nvPr>
        </p:nvSpPr>
        <p:spPr>
          <a:xfrm>
            <a:off x="731520" y="512064"/>
            <a:ext cx="13167360" cy="603631"/>
          </a:xfrm>
        </p:spPr>
        <p:txBody>
          <a:bodyPr/>
          <a:lstStyle/>
          <a:p>
            <a:r>
              <a:rPr lang="pa-IN" sz="4400" dirty="0"/>
              <a:t>ਆਮਦਨ ਦੇ ਪੱਧਰ ਅਨੁਸਾਰ ਪਰਿਵਾਰ
</a:t>
            </a:r>
            <a:endParaRPr lang="en-US" sz="4400" dirty="0"/>
          </a:p>
        </p:txBody>
      </p:sp>
      <p:sp>
        <p:nvSpPr>
          <p:cNvPr id="8" name="TextBox 7">
            <a:extLst>
              <a:ext uri="{FF2B5EF4-FFF2-40B4-BE49-F238E27FC236}">
                <a16:creationId xmlns:a16="http://schemas.microsoft.com/office/drawing/2014/main" id="{C73A644B-1076-4DD0-B738-FB2B3A8B5D25}"/>
              </a:ext>
            </a:extLst>
          </p:cNvPr>
          <p:cNvSpPr txBox="1"/>
          <p:nvPr/>
        </p:nvSpPr>
        <p:spPr>
          <a:xfrm>
            <a:off x="11582400" y="7403143"/>
            <a:ext cx="2590800" cy="338554"/>
          </a:xfrm>
          <a:prstGeom prst="rect">
            <a:avLst/>
          </a:prstGeom>
          <a:noFill/>
        </p:spPr>
        <p:txBody>
          <a:bodyPr wrap="square">
            <a:spAutoFit/>
          </a:bodyPr>
          <a:lstStyle/>
          <a:p>
            <a:r>
              <a:rPr lang="en-US" sz="1600" i="1" dirty="0">
                <a:solidFill>
                  <a:schemeClr val="bg1"/>
                </a:solidFill>
                <a:latin typeface="+mn-lt"/>
              </a:rPr>
              <a:t>Source: 2014-2018 CHAS</a:t>
            </a:r>
          </a:p>
        </p:txBody>
      </p:sp>
      <p:graphicFrame>
        <p:nvGraphicFramePr>
          <p:cNvPr id="5" name="Chart 4">
            <a:extLst>
              <a:ext uri="{FF2B5EF4-FFF2-40B4-BE49-F238E27FC236}">
                <a16:creationId xmlns:a16="http://schemas.microsoft.com/office/drawing/2014/main" id="{33280BFA-7C97-4696-A50F-3B8BBCC7482E}"/>
              </a:ext>
            </a:extLst>
          </p:cNvPr>
          <p:cNvGraphicFramePr>
            <a:graphicFrameLocks/>
          </p:cNvGraphicFramePr>
          <p:nvPr>
            <p:extLst>
              <p:ext uri="{D42A27DB-BD31-4B8C-83A1-F6EECF244321}">
                <p14:modId xmlns:p14="http://schemas.microsoft.com/office/powerpoint/2010/main" val="4238080401"/>
              </p:ext>
            </p:extLst>
          </p:nvPr>
        </p:nvGraphicFramePr>
        <p:xfrm>
          <a:off x="304800" y="1130930"/>
          <a:ext cx="14173200" cy="6272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8659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57C-A92E-4425-B8DE-BCE9B3BFCD43}"/>
              </a:ext>
            </a:extLst>
          </p:cNvPr>
          <p:cNvSpPr>
            <a:spLocks noGrp="1"/>
          </p:cNvSpPr>
          <p:nvPr>
            <p:ph type="title"/>
          </p:nvPr>
        </p:nvSpPr>
        <p:spPr>
          <a:xfrm>
            <a:off x="731520" y="512064"/>
            <a:ext cx="13167360" cy="603631"/>
          </a:xfrm>
        </p:spPr>
        <p:txBody>
          <a:bodyPr/>
          <a:lstStyle/>
          <a:p>
            <a:r>
              <a:rPr lang="pa-IN" sz="4400" dirty="0"/>
              <a:t>ਫਰਿਜ਼ਨੋ ਕਾਊਂਟੀ ਕਿੰਨ੍ਹੀ ਕੁ ਪੁੱਗਣਯੋਗ ਹੈ?</a:t>
            </a:r>
            <a:endParaRPr lang="en-US" sz="4400" dirty="0"/>
          </a:p>
        </p:txBody>
      </p:sp>
      <p:graphicFrame>
        <p:nvGraphicFramePr>
          <p:cNvPr id="4" name="Table 3">
            <a:extLst>
              <a:ext uri="{FF2B5EF4-FFF2-40B4-BE49-F238E27FC236}">
                <a16:creationId xmlns:a16="http://schemas.microsoft.com/office/drawing/2014/main" id="{5131AA6B-B187-4BE4-B98F-9F10096C86C1}"/>
              </a:ext>
            </a:extLst>
          </p:cNvPr>
          <p:cNvGraphicFramePr>
            <a:graphicFrameLocks noGrp="1"/>
          </p:cNvGraphicFramePr>
          <p:nvPr>
            <p:extLst>
              <p:ext uri="{D42A27DB-BD31-4B8C-83A1-F6EECF244321}">
                <p14:modId xmlns:p14="http://schemas.microsoft.com/office/powerpoint/2010/main" val="2976660048"/>
              </p:ext>
            </p:extLst>
          </p:nvPr>
        </p:nvGraphicFramePr>
        <p:xfrm>
          <a:off x="533400" y="1491169"/>
          <a:ext cx="6265400" cy="5330952"/>
        </p:xfrm>
        <a:graphic>
          <a:graphicData uri="http://schemas.openxmlformats.org/drawingml/2006/table">
            <a:tbl>
              <a:tblPr firstRow="1" bandRow="1">
                <a:tableStyleId>{7DF18680-E054-41AD-8BC1-D1AEF772440D}</a:tableStyleId>
              </a:tblPr>
              <a:tblGrid>
                <a:gridCol w="1769600">
                  <a:extLst>
                    <a:ext uri="{9D8B030D-6E8A-4147-A177-3AD203B41FA5}">
                      <a16:colId xmlns:a16="http://schemas.microsoft.com/office/drawing/2014/main" val="2925013182"/>
                    </a:ext>
                  </a:extLst>
                </a:gridCol>
                <a:gridCol w="762000">
                  <a:extLst>
                    <a:ext uri="{9D8B030D-6E8A-4147-A177-3AD203B41FA5}">
                      <a16:colId xmlns:a16="http://schemas.microsoft.com/office/drawing/2014/main" val="2646913803"/>
                    </a:ext>
                  </a:extLst>
                </a:gridCol>
                <a:gridCol w="1143000">
                  <a:extLst>
                    <a:ext uri="{9D8B030D-6E8A-4147-A177-3AD203B41FA5}">
                      <a16:colId xmlns:a16="http://schemas.microsoft.com/office/drawing/2014/main" val="819567339"/>
                    </a:ext>
                  </a:extLst>
                </a:gridCol>
                <a:gridCol w="1447800">
                  <a:extLst>
                    <a:ext uri="{9D8B030D-6E8A-4147-A177-3AD203B41FA5}">
                      <a16:colId xmlns:a16="http://schemas.microsoft.com/office/drawing/2014/main" val="3648617536"/>
                    </a:ext>
                  </a:extLst>
                </a:gridCol>
                <a:gridCol w="1143000">
                  <a:extLst>
                    <a:ext uri="{9D8B030D-6E8A-4147-A177-3AD203B41FA5}">
                      <a16:colId xmlns:a16="http://schemas.microsoft.com/office/drawing/2014/main" val="2815855775"/>
                    </a:ext>
                  </a:extLst>
                </a:gridCol>
              </a:tblGrid>
              <a:tr h="914940">
                <a:tc>
                  <a:txBody>
                    <a:bodyPr/>
                    <a:lstStyle/>
                    <a:p>
                      <a:pPr algn="just"/>
                      <a:r>
                        <a:rPr lang="pa-IN" sz="1600" b="1" dirty="0">
                          <a:solidFill>
                            <a:schemeClr val="bg1"/>
                          </a:solidFill>
                        </a:rPr>
                        <a:t>ਅਧਿਕਾਰ ਖੇਤਰ</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defTabSz="800100"/>
                      <a:r>
                        <a:rPr lang="pa-IN" sz="1600" b="1" dirty="0">
                          <a:solidFill>
                            <a:schemeClr val="bg1"/>
                          </a:solidFill>
                        </a:rPr>
                        <a:t>ਵੇਚੀਆਂ ਇਕਾਈਆਂ
</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r>
                        <a:rPr lang="pa-IN" sz="1600" b="1" dirty="0">
                          <a:solidFill>
                            <a:schemeClr val="bg1"/>
                          </a:solidFill>
                        </a:rPr>
                        <a:t>ਔਸਤਨ $ ਮਈ 2022
</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l"/>
                      <a:r>
                        <a:rPr lang="pa-IN" sz="1600" b="1" dirty="0">
                          <a:solidFill>
                            <a:schemeClr val="bg1"/>
                          </a:solidFill>
                        </a:rPr>
                        <a:t>ਔਸਤਨ $ ਮਈ 2021
</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n-US" sz="1600" b="1" dirty="0">
                          <a:solidFill>
                            <a:schemeClr val="bg1"/>
                          </a:solidFill>
                        </a:rPr>
                        <a:t>% </a:t>
                      </a:r>
                      <a:r>
                        <a:rPr lang="pa-IN" sz="1600" b="1" dirty="0">
                          <a:solidFill>
                            <a:schemeClr val="bg1"/>
                          </a:solidFill>
                        </a:rPr>
                        <a:t>ਸਾਲ ਦਰ ਸਾਲ ਬਦਲੋ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2364025582"/>
                  </a:ext>
                </a:extLst>
              </a:tr>
              <a:tr h="370445">
                <a:tc>
                  <a:txBody>
                    <a:bodyPr/>
                    <a:lstStyle/>
                    <a:p>
                      <a:pPr algn="l"/>
                      <a:r>
                        <a:rPr lang="pa-IN" sz="1600" b="0" dirty="0">
                          <a:solidFill>
                            <a:schemeClr val="tx1"/>
                          </a:solidFill>
                        </a:rPr>
                        <a:t>ਫਰਿਜ਼ਨੋ ਕਾਊਂਟੀ (ਕਾਊਂਟੀ ਭਰ ਵਿੱਚ)</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$346,500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8008688"/>
                  </a:ext>
                </a:extLst>
              </a:tr>
              <a:tr h="244380">
                <a:tc>
                  <a:txBody>
                    <a:bodyPr/>
                    <a:lstStyle/>
                    <a:p>
                      <a:pPr algn="l"/>
                      <a:r>
                        <a:rPr lang="pa-IN" sz="1600" b="0" dirty="0">
                          <a:solidFill>
                            <a:schemeClr val="tx1"/>
                          </a:solidFill>
                        </a:rPr>
                        <a:t>ਕੋਲਿੰਗਾ</a:t>
                      </a:r>
                      <a:r>
                        <a:rPr lang="en-US" sz="1600" b="0" dirty="0">
                          <a:solidFill>
                            <a:schemeClr val="tx1"/>
                          </a:solidFill>
                        </a:rPr>
                        <a:t>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565223"/>
                  </a:ext>
                </a:extLst>
              </a:tr>
              <a:tr h="338328">
                <a:tc>
                  <a:txBody>
                    <a:bodyPr/>
                    <a:lstStyle/>
                    <a:p>
                      <a:pPr algn="l"/>
                      <a:r>
                        <a:rPr lang="pa-IN" sz="1600" b="0" dirty="0">
                          <a:solidFill>
                            <a:schemeClr val="tx1"/>
                          </a:solidFill>
                        </a:rPr>
                        <a:t>ਫਾਇਰਬੱਗ</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$310,000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3643904"/>
                  </a:ext>
                </a:extLst>
              </a:tr>
              <a:tr h="338328">
                <a:tc>
                  <a:txBody>
                    <a:bodyPr/>
                    <a:lstStyle/>
                    <a:p>
                      <a:pPr algn="l"/>
                      <a:r>
                        <a:rPr lang="pa-IN" sz="1600" b="0" dirty="0">
                          <a:solidFill>
                            <a:schemeClr val="tx1"/>
                          </a:solidFill>
                        </a:rPr>
                        <a:t>ਫਾਊਲਰ</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$455,000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$404,750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56564158"/>
                  </a:ext>
                </a:extLst>
              </a:tr>
              <a:tr h="338328">
                <a:tc>
                  <a:txBody>
                    <a:bodyPr/>
                    <a:lstStyle/>
                    <a:p>
                      <a:pPr algn="l"/>
                      <a:r>
                        <a:rPr lang="pa-IN" sz="1800" b="1" dirty="0">
                          <a:solidFill>
                            <a:schemeClr val="tx1"/>
                          </a:solidFill>
                        </a:rPr>
                        <a:t>ਫਰਿਜ਼ਨੋ</a:t>
                      </a:r>
                      <a:endParaRPr lang="en-US" sz="1800" b="1"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685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$389,500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5305133"/>
                  </a:ext>
                </a:extLst>
              </a:tr>
              <a:tr h="338328">
                <a:tc>
                  <a:txBody>
                    <a:bodyPr/>
                    <a:lstStyle/>
                    <a:p>
                      <a:pPr algn="l"/>
                      <a:r>
                        <a:rPr lang="pa-IN" sz="1600" b="0" dirty="0">
                          <a:solidFill>
                            <a:schemeClr val="tx1"/>
                          </a:solidFill>
                        </a:rPr>
                        <a:t>ਕੇਰਮੈਨ</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6088079"/>
                  </a:ext>
                </a:extLst>
              </a:tr>
              <a:tr h="338328">
                <a:tc>
                  <a:txBody>
                    <a:bodyPr/>
                    <a:lstStyle/>
                    <a:p>
                      <a:pPr algn="l"/>
                      <a:r>
                        <a:rPr lang="pa-IN" sz="1600" b="0" dirty="0">
                          <a:solidFill>
                            <a:schemeClr val="tx1"/>
                          </a:solidFill>
                        </a:rPr>
                        <a:t>ਕਿੰਗਸਬਰਗ</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$451,000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9042990"/>
                  </a:ext>
                </a:extLst>
              </a:tr>
              <a:tr h="338328">
                <a:tc>
                  <a:txBody>
                    <a:bodyPr/>
                    <a:lstStyle/>
                    <a:p>
                      <a:pPr algn="l"/>
                      <a:r>
                        <a:rPr lang="pa-IN" sz="1600" b="0" dirty="0">
                          <a:solidFill>
                            <a:schemeClr val="tx1"/>
                          </a:solidFill>
                        </a:rPr>
                        <a:t>ਮੈਂਡੋਟਾ</a:t>
                      </a:r>
                      <a:r>
                        <a:rPr lang="en-US" sz="1600" b="0" dirty="0">
                          <a:solidFill>
                            <a:schemeClr val="tx1"/>
                          </a:solidFill>
                        </a:rPr>
                        <a:t>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$193,500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22992839"/>
                  </a:ext>
                </a:extLst>
              </a:tr>
              <a:tr h="338328">
                <a:tc>
                  <a:txBody>
                    <a:bodyPr/>
                    <a:lstStyle/>
                    <a:p>
                      <a:pPr algn="l"/>
                      <a:r>
                        <a:rPr lang="pa-IN" sz="1600" b="0" dirty="0">
                          <a:solidFill>
                            <a:schemeClr val="tx1"/>
                          </a:solidFill>
                        </a:rPr>
                        <a:t>ਪਾਰਲੀਅਰ</a:t>
                      </a:r>
                      <a:r>
                        <a:rPr lang="en-US" sz="1600" b="0" dirty="0">
                          <a:solidFill>
                            <a:schemeClr val="tx1"/>
                          </a:solidFill>
                        </a:rPr>
                        <a:t>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$283,500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860071"/>
                  </a:ext>
                </a:extLst>
              </a:tr>
              <a:tr h="338328">
                <a:tc>
                  <a:txBody>
                    <a:bodyPr/>
                    <a:lstStyle/>
                    <a:p>
                      <a:pPr algn="l"/>
                      <a:r>
                        <a:rPr lang="pa-IN" sz="1600" b="0" dirty="0">
                          <a:solidFill>
                            <a:schemeClr val="tx1"/>
                          </a:solidFill>
                        </a:rPr>
                        <a:t>ਰੀਡਲੀ</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35669557"/>
                  </a:ext>
                </a:extLst>
              </a:tr>
              <a:tr h="338328">
                <a:tc>
                  <a:txBody>
                    <a:bodyPr/>
                    <a:lstStyle/>
                    <a:p>
                      <a:pPr algn="l"/>
                      <a:r>
                        <a:rPr lang="pa-IN" sz="1600" b="0" dirty="0">
                          <a:solidFill>
                            <a:schemeClr val="tx1"/>
                          </a:solidFill>
                        </a:rPr>
                        <a:t>ਸੰਗਰ</a:t>
                      </a:r>
                      <a:r>
                        <a:rPr lang="en-US" sz="1600" b="0" dirty="0">
                          <a:solidFill>
                            <a:schemeClr val="tx1"/>
                          </a:solidFill>
                        </a:rPr>
                        <a:t>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$371,000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45636"/>
                  </a:ext>
                </a:extLst>
              </a:tr>
              <a:tr h="338328">
                <a:tc>
                  <a:txBody>
                    <a:bodyPr/>
                    <a:lstStyle/>
                    <a:p>
                      <a:pPr algn="l"/>
                      <a:r>
                        <a:rPr lang="pa-IN" sz="1600" b="0" dirty="0">
                          <a:solidFill>
                            <a:schemeClr val="tx1"/>
                          </a:solidFill>
                        </a:rPr>
                        <a:t>ਸੇਲਮਾ</a:t>
                      </a:r>
                      <a:r>
                        <a:rPr lang="en-US" sz="1600" b="0" dirty="0">
                          <a:solidFill>
                            <a:schemeClr val="tx1"/>
                          </a:solidFill>
                        </a:rPr>
                        <a:t>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$272,500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74062491"/>
                  </a:ext>
                </a:extLst>
              </a:tr>
            </a:tbl>
          </a:graphicData>
        </a:graphic>
      </p:graphicFrame>
      <p:graphicFrame>
        <p:nvGraphicFramePr>
          <p:cNvPr id="7" name="Table 6">
            <a:extLst>
              <a:ext uri="{FF2B5EF4-FFF2-40B4-BE49-F238E27FC236}">
                <a16:creationId xmlns:a16="http://schemas.microsoft.com/office/drawing/2014/main" id="{D7D536E5-DCE2-49A3-8D04-5D9110561991}"/>
              </a:ext>
            </a:extLst>
          </p:cNvPr>
          <p:cNvGraphicFramePr>
            <a:graphicFrameLocks noGrp="1"/>
          </p:cNvGraphicFramePr>
          <p:nvPr>
            <p:extLst>
              <p:ext uri="{D42A27DB-BD31-4B8C-83A1-F6EECF244321}">
                <p14:modId xmlns:p14="http://schemas.microsoft.com/office/powerpoint/2010/main" val="308264339"/>
              </p:ext>
            </p:extLst>
          </p:nvPr>
        </p:nvGraphicFramePr>
        <p:xfrm>
          <a:off x="7241528" y="5054760"/>
          <a:ext cx="6784324" cy="1458860"/>
        </p:xfrm>
        <a:graphic>
          <a:graphicData uri="http://schemas.openxmlformats.org/drawingml/2006/table">
            <a:tbl>
              <a:tblPr firstRow="1" bandRow="1">
                <a:tableStyleId>{7DF18680-E054-41AD-8BC1-D1AEF772440D}</a:tableStyleId>
              </a:tblPr>
              <a:tblGrid>
                <a:gridCol w="2080527">
                  <a:extLst>
                    <a:ext uri="{9D8B030D-6E8A-4147-A177-3AD203B41FA5}">
                      <a16:colId xmlns:a16="http://schemas.microsoft.com/office/drawing/2014/main" val="2885266559"/>
                    </a:ext>
                  </a:extLst>
                </a:gridCol>
                <a:gridCol w="2425174">
                  <a:extLst>
                    <a:ext uri="{9D8B030D-6E8A-4147-A177-3AD203B41FA5}">
                      <a16:colId xmlns:a16="http://schemas.microsoft.com/office/drawing/2014/main" val="4159874199"/>
                    </a:ext>
                  </a:extLst>
                </a:gridCol>
                <a:gridCol w="2278623">
                  <a:extLst>
                    <a:ext uri="{9D8B030D-6E8A-4147-A177-3AD203B41FA5}">
                      <a16:colId xmlns:a16="http://schemas.microsoft.com/office/drawing/2014/main" val="3189967094"/>
                    </a:ext>
                  </a:extLst>
                </a:gridCol>
              </a:tblGrid>
              <a:tr h="387044">
                <a:tc>
                  <a:txBody>
                    <a:bodyPr/>
                    <a:lstStyle/>
                    <a:p>
                      <a:pPr algn="ctr"/>
                      <a:r>
                        <a:rPr lang="pa-IN" sz="1600" b="1" dirty="0">
                          <a:solidFill>
                            <a:schemeClr val="bg1"/>
                          </a:solidFill>
                        </a:rPr>
                        <a:t>ਅਧਿਕਾਰ ਖੇਤਰ</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r>
                        <a:rPr lang="pa-IN" sz="1600" b="1" dirty="0">
                          <a:solidFill>
                            <a:schemeClr val="bg1"/>
                          </a:solidFill>
                        </a:rPr>
                        <a:t>ਵੇਚੀਆਂ ਇਕਾਈਆਂ </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pa-IN" sz="1600" b="1" dirty="0">
                          <a:solidFill>
                            <a:schemeClr val="bg1"/>
                          </a:solidFill>
                        </a:rPr>
                        <a:t>ਔਸਤ</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3848500601"/>
                  </a:ext>
                </a:extLst>
              </a:tr>
              <a:tr h="357272">
                <a:tc>
                  <a:txBody>
                    <a:bodyPr/>
                    <a:lstStyle/>
                    <a:p>
                      <a:pPr algn="l"/>
                      <a:r>
                        <a:rPr lang="en-US" sz="1600" b="0" dirty="0">
                          <a:solidFill>
                            <a:schemeClr val="tx1"/>
                          </a:solidFill>
                        </a:rPr>
                        <a:t>*</a:t>
                      </a:r>
                      <a:r>
                        <a:rPr lang="pa-IN" sz="1600" b="0" dirty="0">
                          <a:solidFill>
                            <a:schemeClr val="tx1"/>
                          </a:solidFill>
                        </a:rPr>
                        <a:t>ਹਿਊਰਾੱਨ</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$201,676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37606788"/>
                  </a:ext>
                </a:extLst>
              </a:tr>
              <a:tr h="357272">
                <a:tc>
                  <a:txBody>
                    <a:bodyPr/>
                    <a:lstStyle/>
                    <a:p>
                      <a:pPr algn="l"/>
                      <a:r>
                        <a:rPr lang="en-US" sz="1600" b="0" dirty="0">
                          <a:solidFill>
                            <a:schemeClr val="tx1"/>
                          </a:solidFill>
                        </a:rPr>
                        <a:t>*</a:t>
                      </a:r>
                      <a:r>
                        <a:rPr lang="pa-IN" sz="1600" b="0" dirty="0">
                          <a:solidFill>
                            <a:schemeClr val="tx1"/>
                          </a:solidFill>
                        </a:rPr>
                        <a:t>ਸੰਤਰੀ ਕੋਵ</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$329,796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5724063"/>
                  </a:ext>
                </a:extLst>
              </a:tr>
              <a:tr h="357272">
                <a:tc>
                  <a:txBody>
                    <a:bodyPr/>
                    <a:lstStyle/>
                    <a:p>
                      <a:pPr algn="l"/>
                      <a:r>
                        <a:rPr lang="en-US" sz="1600" b="0" dirty="0">
                          <a:solidFill>
                            <a:schemeClr val="tx1"/>
                          </a:solidFill>
                        </a:rPr>
                        <a:t>*</a:t>
                      </a:r>
                      <a:r>
                        <a:rPr lang="pa-IN" sz="1600" b="0" dirty="0">
                          <a:solidFill>
                            <a:schemeClr val="tx1"/>
                          </a:solidFill>
                        </a:rPr>
                        <a:t>ਨ ਜੋਕਿਨ</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$304,931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55424991"/>
                  </a:ext>
                </a:extLst>
              </a:tr>
            </a:tbl>
          </a:graphicData>
        </a:graphic>
      </p:graphicFrame>
      <p:sp>
        <p:nvSpPr>
          <p:cNvPr id="11" name="TextBox 10">
            <a:extLst>
              <a:ext uri="{FF2B5EF4-FFF2-40B4-BE49-F238E27FC236}">
                <a16:creationId xmlns:a16="http://schemas.microsoft.com/office/drawing/2014/main" id="{CD5AC15C-00E1-468B-AE70-8A25909A92A0}"/>
              </a:ext>
            </a:extLst>
          </p:cNvPr>
          <p:cNvSpPr txBox="1"/>
          <p:nvPr/>
        </p:nvSpPr>
        <p:spPr>
          <a:xfrm>
            <a:off x="7374876" y="6595646"/>
            <a:ext cx="5752334" cy="338554"/>
          </a:xfrm>
          <a:prstGeom prst="rect">
            <a:avLst/>
          </a:prstGeom>
          <a:noFill/>
        </p:spPr>
        <p:txBody>
          <a:bodyPr wrap="square">
            <a:spAutoFit/>
          </a:bodyPr>
          <a:lstStyle/>
          <a:p>
            <a:r>
              <a:rPr lang="en-US" sz="1600" i="1" dirty="0">
                <a:solidFill>
                  <a:srgbClr val="000000"/>
                </a:solidFill>
                <a:latin typeface="Calibri" panose="020F0502020204030204" pitchFamily="34" charset="0"/>
              </a:rPr>
              <a:t>* </a:t>
            </a:r>
            <a:r>
              <a:rPr lang="pa-IN" sz="1600" i="1" dirty="0">
                <a:solidFill>
                  <a:srgbClr val="000000"/>
                </a:solidFill>
                <a:latin typeface="Calibri" panose="020F0502020204030204" pitchFamily="34" charset="0"/>
              </a:rPr>
              <a:t>ਜ਼ੀਲੋ ਅਤੇ ਰੈਡਫਿਨ ਦੇ ਸਰਵੇਖਣ ਤੋਂ ਇਕੱਤਰ ਕੀਤਾ ਡੇਟਾ</a:t>
            </a:r>
            <a:endParaRPr lang="en-US" sz="1600" i="1" dirty="0"/>
          </a:p>
        </p:txBody>
      </p:sp>
      <p:sp>
        <p:nvSpPr>
          <p:cNvPr id="13" name="TextBox 12">
            <a:extLst>
              <a:ext uri="{FF2B5EF4-FFF2-40B4-BE49-F238E27FC236}">
                <a16:creationId xmlns:a16="http://schemas.microsoft.com/office/drawing/2014/main" id="{89FEE222-E3EF-48E8-8CD4-D3A2AE727522}"/>
              </a:ext>
            </a:extLst>
          </p:cNvPr>
          <p:cNvSpPr txBox="1"/>
          <p:nvPr/>
        </p:nvSpPr>
        <p:spPr>
          <a:xfrm>
            <a:off x="8991600" y="7424822"/>
            <a:ext cx="5638800" cy="830997"/>
          </a:xfrm>
          <a:prstGeom prst="rect">
            <a:avLst/>
          </a:prstGeom>
          <a:noFill/>
        </p:spPr>
        <p:txBody>
          <a:bodyPr wrap="square">
            <a:spAutoFit/>
          </a:bodyPr>
          <a:lstStyle/>
          <a:p>
            <a:r>
              <a:rPr lang="pa-IN" sz="1600" i="1" dirty="0">
                <a:solidFill>
                  <a:schemeClr val="bg1"/>
                </a:solidFill>
                <a:latin typeface="+mn-lt"/>
              </a:rPr>
              <a:t>ਸਰੋਤ: ਕੋਰਲੌਜਿਕ, ਕੈਲੀਫੋਰਨੀਆ ਹੋਮ ਸੇਲ ਐਕਟੀਵਿਟੀ ਬਾਇ ਸਿਟੀ (ਮਈ 2022) ਅਤੇ ਰੈਡਫਿਨ ਐਂਡ ਜ਼ੀਲੋ, 2021-2022 
</a:t>
            </a:r>
            <a:endParaRPr lang="en-US" sz="1600" i="1" dirty="0">
              <a:solidFill>
                <a:schemeClr val="bg1"/>
              </a:solidFill>
              <a:latin typeface="+mn-lt"/>
            </a:endParaRPr>
          </a:p>
        </p:txBody>
      </p:sp>
      <p:graphicFrame>
        <p:nvGraphicFramePr>
          <p:cNvPr id="3" name="Table 2">
            <a:extLst>
              <a:ext uri="{FF2B5EF4-FFF2-40B4-BE49-F238E27FC236}">
                <a16:creationId xmlns:a16="http://schemas.microsoft.com/office/drawing/2014/main" id="{06F4426E-23A3-3743-65BE-6D34D1E8246A}"/>
              </a:ext>
            </a:extLst>
          </p:cNvPr>
          <p:cNvGraphicFramePr>
            <a:graphicFrameLocks noGrp="1"/>
          </p:cNvGraphicFramePr>
          <p:nvPr>
            <p:extLst>
              <p:ext uri="{D42A27DB-BD31-4B8C-83A1-F6EECF244321}">
                <p14:modId xmlns:p14="http://schemas.microsoft.com/office/powerpoint/2010/main" val="545260357"/>
              </p:ext>
            </p:extLst>
          </p:nvPr>
        </p:nvGraphicFramePr>
        <p:xfrm>
          <a:off x="7241526" y="1490629"/>
          <a:ext cx="6412978" cy="3185700"/>
        </p:xfrm>
        <a:graphic>
          <a:graphicData uri="http://schemas.openxmlformats.org/drawingml/2006/table">
            <a:tbl>
              <a:tblPr bandRow="1">
                <a:tableStyleId>{7DF18680-E054-41AD-8BC1-D1AEF772440D}</a:tableStyleId>
              </a:tblPr>
              <a:tblGrid>
                <a:gridCol w="1533652">
                  <a:extLst>
                    <a:ext uri="{9D8B030D-6E8A-4147-A177-3AD203B41FA5}">
                      <a16:colId xmlns:a16="http://schemas.microsoft.com/office/drawing/2014/main" val="2229129134"/>
                    </a:ext>
                  </a:extLst>
                </a:gridCol>
                <a:gridCol w="762000">
                  <a:extLst>
                    <a:ext uri="{9D8B030D-6E8A-4147-A177-3AD203B41FA5}">
                      <a16:colId xmlns:a16="http://schemas.microsoft.com/office/drawing/2014/main" val="1664769685"/>
                    </a:ext>
                  </a:extLst>
                </a:gridCol>
                <a:gridCol w="1372442">
                  <a:extLst>
                    <a:ext uri="{9D8B030D-6E8A-4147-A177-3AD203B41FA5}">
                      <a16:colId xmlns:a16="http://schemas.microsoft.com/office/drawing/2014/main" val="3948467611"/>
                    </a:ext>
                  </a:extLst>
                </a:gridCol>
                <a:gridCol w="1372442">
                  <a:extLst>
                    <a:ext uri="{9D8B030D-6E8A-4147-A177-3AD203B41FA5}">
                      <a16:colId xmlns:a16="http://schemas.microsoft.com/office/drawing/2014/main" val="3254501083"/>
                    </a:ext>
                  </a:extLst>
                </a:gridCol>
                <a:gridCol w="1372442">
                  <a:extLst>
                    <a:ext uri="{9D8B030D-6E8A-4147-A177-3AD203B41FA5}">
                      <a16:colId xmlns:a16="http://schemas.microsoft.com/office/drawing/2014/main" val="546866859"/>
                    </a:ext>
                  </a:extLst>
                </a:gridCol>
              </a:tblGrid>
              <a:tr h="838740">
                <a:tc>
                  <a:txBody>
                    <a:bodyPr/>
                    <a:lstStyle/>
                    <a:p>
                      <a:pPr algn="just"/>
                      <a:r>
                        <a:rPr lang="pa-IN" sz="1600" b="1" dirty="0">
                          <a:solidFill>
                            <a:schemeClr val="bg1"/>
                          </a:solidFill>
                        </a:rPr>
                        <a:t>ਅਧਿਕਾਰ ਖੇਤਰ</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pa-IN" sz="1600" b="1" dirty="0">
                          <a:solidFill>
                            <a:schemeClr val="bg1"/>
                          </a:solidFill>
                        </a:rPr>
                        <a:t>ਵੇਚੀਆਂ ਇਕਾਈਆਂ
</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marL="0" indent="0" algn="ctr"/>
                      <a:r>
                        <a:rPr lang="pa-IN" sz="1600" b="1" dirty="0">
                          <a:solidFill>
                            <a:schemeClr val="bg1"/>
                          </a:solidFill>
                        </a:rPr>
                        <a:t>ਔਸਤਨ $ ਮਈ 2022
</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pa-IN" sz="1600" b="1" dirty="0">
                          <a:solidFill>
                            <a:schemeClr val="bg1"/>
                          </a:solidFill>
                        </a:rPr>
                        <a:t>ਔਸਤਨ $ ਮਈ 2021
</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1600" b="1" dirty="0">
                          <a:solidFill>
                            <a:schemeClr val="bg1"/>
                          </a:solidFill>
                        </a:rPr>
                        <a:t>% </a:t>
                      </a:r>
                      <a:r>
                        <a:rPr lang="pa-IN" sz="1600" b="1" dirty="0">
                          <a:solidFill>
                            <a:schemeClr val="bg1"/>
                          </a:solidFill>
                        </a:rPr>
                        <a:t>ਸਾਲ ਦਰ ਸਾਲ ਬਦਲੋ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2673992266"/>
                  </a:ext>
                </a:extLst>
              </a:tr>
              <a:tr h="334207">
                <a:tc gridSpan="5">
                  <a:txBody>
                    <a:bodyPr/>
                    <a:lstStyle/>
                    <a:p>
                      <a:pPr algn="l"/>
                      <a:r>
                        <a:rPr lang="pa-IN" sz="1600" b="0" dirty="0">
                          <a:solidFill>
                            <a:schemeClr val="tx1"/>
                          </a:solidFill>
                        </a:rPr>
                        <a:t>ਗੈਰ-ਨਿਗਮਿਤ ਫਰਿਜ਼ਨੋ ਕਾਊਂਟੀ ਖੇਤਰ</a:t>
                      </a:r>
                      <a:endParaRPr lang="en-US" sz="1600" b="0" dirty="0">
                        <a:solidFill>
                          <a:schemeClr val="tx1"/>
                        </a:solidFill>
                      </a:endParaRPr>
                    </a:p>
                  </a:txBody>
                  <a:tcPr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DCE6F2"/>
                    </a:solidFill>
                  </a:tcPr>
                </a:tc>
                <a:tc hMerge="1">
                  <a:txBody>
                    <a:bodyPr/>
                    <a:lstStyle/>
                    <a:p>
                      <a:endParaRPr lang="en-US"/>
                    </a:p>
                  </a:txBody>
                  <a:tcP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4003510"/>
                  </a:ext>
                </a:extLst>
              </a:tr>
              <a:tr h="334467">
                <a:tc>
                  <a:txBody>
                    <a:bodyPr/>
                    <a:lstStyle/>
                    <a:p>
                      <a:pPr algn="l"/>
                      <a:r>
                        <a:rPr lang="en-US" sz="1600" b="0" i="1" dirty="0">
                          <a:solidFill>
                            <a:schemeClr val="tx1"/>
                          </a:solidFill>
                        </a:rPr>
                        <a:t> </a:t>
                      </a:r>
                      <a:r>
                        <a:rPr lang="pa-IN" sz="1600" b="0" i="1" dirty="0">
                          <a:solidFill>
                            <a:schemeClr val="tx1"/>
                          </a:solidFill>
                        </a:rPr>
                        <a:t>ਕੈਰੂਥ</a:t>
                      </a:r>
                      <a:endParaRPr lang="en-US" sz="1600" b="0" i="1" dirty="0">
                        <a:solidFill>
                          <a:schemeClr val="tx1"/>
                        </a:solidFill>
                      </a:endParaRP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5</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$418,00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158072"/>
                  </a:ext>
                </a:extLst>
              </a:tr>
              <a:tr h="334467">
                <a:tc>
                  <a:txBody>
                    <a:bodyPr/>
                    <a:lstStyle/>
                    <a:p>
                      <a:pPr algn="l"/>
                      <a:r>
                        <a:rPr lang="en-US" sz="1600" b="0" i="1" dirty="0">
                          <a:solidFill>
                            <a:schemeClr val="tx1"/>
                          </a:solidFill>
                        </a:rPr>
                        <a:t>  </a:t>
                      </a:r>
                      <a:r>
                        <a:rPr lang="pa-IN" sz="1600" b="0" i="1" dirty="0">
                          <a:solidFill>
                            <a:schemeClr val="tx1"/>
                          </a:solidFill>
                        </a:rPr>
                        <a:t>ਫ੍ਰੀਐਂਟ</a:t>
                      </a:r>
                      <a:r>
                        <a:rPr lang="en-US" sz="1600" b="0" i="1" dirty="0">
                          <a:solidFill>
                            <a:schemeClr val="tx1"/>
                          </a:solidFill>
                        </a:rPr>
                        <a:t> </a:t>
                      </a: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14</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$506,500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$755,000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277192712"/>
                  </a:ext>
                </a:extLst>
              </a:tr>
              <a:tr h="334467">
                <a:tc>
                  <a:txBody>
                    <a:bodyPr/>
                    <a:lstStyle/>
                    <a:p>
                      <a:pPr marL="0" lvl="0" indent="0" algn="l">
                        <a:spcBef>
                          <a:spcPts val="0"/>
                        </a:spcBef>
                        <a:spcAft>
                          <a:spcPts val="0"/>
                        </a:spcAft>
                        <a:tabLst>
                          <a:tab pos="628650" algn="l"/>
                        </a:tabLst>
                      </a:pPr>
                      <a:r>
                        <a:rPr lang="pa-IN" sz="1600" b="0" i="1" dirty="0">
                          <a:solidFill>
                            <a:schemeClr val="tx1"/>
                          </a:solidFill>
                        </a:rPr>
                        <a:t>ਪ੍ਰਾਥਿਰ</a:t>
                      </a:r>
                      <a:r>
                        <a:rPr lang="en-US" sz="1600" b="0" i="1" dirty="0">
                          <a:solidFill>
                            <a:schemeClr val="tx1"/>
                          </a:solidFill>
                        </a:rPr>
                        <a:t> </a:t>
                      </a: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$369,000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$505,000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264837"/>
                  </a:ext>
                </a:extLst>
              </a:tr>
              <a:tr h="334467">
                <a:tc>
                  <a:txBody>
                    <a:bodyPr/>
                    <a:lstStyle/>
                    <a:p>
                      <a:pPr lvl="0" algn="l">
                        <a:spcBef>
                          <a:spcPts val="20"/>
                        </a:spcBef>
                        <a:spcAft>
                          <a:spcPts val="20"/>
                        </a:spcAft>
                      </a:pPr>
                      <a:r>
                        <a:rPr lang="pa-IN" sz="1600" b="0" i="1" dirty="0">
                          <a:solidFill>
                            <a:schemeClr val="tx1"/>
                          </a:solidFill>
                        </a:rPr>
                        <a:t>ਦਰਿਆਈ ਖੇਤਰ</a:t>
                      </a:r>
                      <a:r>
                        <a:rPr lang="en-US" sz="1600" b="0" i="1" dirty="0">
                          <a:solidFill>
                            <a:schemeClr val="tx1"/>
                          </a:solidFill>
                        </a:rPr>
                        <a:t>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$285,000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$310,500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98985769"/>
                  </a:ext>
                </a:extLst>
              </a:tr>
              <a:tr h="334467">
                <a:tc>
                  <a:txBody>
                    <a:bodyPr/>
                    <a:lstStyle/>
                    <a:p>
                      <a:pPr lvl="0" algn="l">
                        <a:spcBef>
                          <a:spcPts val="20"/>
                        </a:spcBef>
                        <a:spcAft>
                          <a:spcPts val="20"/>
                        </a:spcAft>
                      </a:pPr>
                      <a:r>
                        <a:rPr lang="pa-IN" sz="1600" b="0" i="1" dirty="0">
                          <a:solidFill>
                            <a:schemeClr val="tx1"/>
                          </a:solidFill>
                        </a:rPr>
                        <a:t>ਸ਼ੇਵਰ ਝੀਲ </a:t>
                      </a: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13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$697,500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881313"/>
                  </a:ext>
                </a:extLst>
              </a:tr>
              <a:tr h="334467">
                <a:tc>
                  <a:txBody>
                    <a:bodyPr/>
                    <a:lstStyle/>
                    <a:p>
                      <a:pPr lvl="0" algn="l">
                        <a:spcBef>
                          <a:spcPts val="20"/>
                        </a:spcBef>
                        <a:spcAft>
                          <a:spcPts val="20"/>
                        </a:spcAft>
                      </a:pPr>
                      <a:r>
                        <a:rPr lang="pa-IN" sz="1600" b="0" i="1" dirty="0">
                          <a:solidFill>
                            <a:schemeClr val="tx1"/>
                          </a:solidFill>
                        </a:rPr>
                        <a:t>ਘਾਟੀ</a:t>
                      </a: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7</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$435,000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$271,500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60.2%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754539279"/>
                  </a:ext>
                </a:extLst>
              </a:tr>
            </a:tbl>
          </a:graphicData>
        </a:graphic>
      </p:graphicFrame>
    </p:spTree>
    <p:extLst>
      <p:ext uri="{BB962C8B-B14F-4D97-AF65-F5344CB8AC3E}">
        <p14:creationId xmlns:p14="http://schemas.microsoft.com/office/powerpoint/2010/main" val="382721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0F78A48C-2F62-2EAA-C081-80D31C59C72C}"/>
              </a:ext>
            </a:extLst>
          </p:cNvPr>
          <p:cNvPicPr>
            <a:picLocks noChangeAspect="1"/>
          </p:cNvPicPr>
          <p:nvPr/>
        </p:nvPicPr>
        <p:blipFill rotWithShape="1">
          <a:blip r:embed="rId2"/>
          <a:srcRect t="12271" b="7086"/>
          <a:stretch/>
        </p:blipFill>
        <p:spPr>
          <a:xfrm>
            <a:off x="280555" y="1376545"/>
            <a:ext cx="10910374" cy="5476509"/>
          </a:xfrm>
          <a:prstGeom prst="rect">
            <a:avLst/>
          </a:prstGeom>
        </p:spPr>
      </p:pic>
      <p:sp>
        <p:nvSpPr>
          <p:cNvPr id="2" name="Title 1">
            <a:extLst>
              <a:ext uri="{FF2B5EF4-FFF2-40B4-BE49-F238E27FC236}">
                <a16:creationId xmlns:a16="http://schemas.microsoft.com/office/drawing/2014/main" id="{CBAD126F-B4EC-FD62-FE85-DF044C2DF623}"/>
              </a:ext>
            </a:extLst>
          </p:cNvPr>
          <p:cNvSpPr>
            <a:spLocks noGrp="1"/>
          </p:cNvSpPr>
          <p:nvPr>
            <p:ph type="title"/>
          </p:nvPr>
        </p:nvSpPr>
        <p:spPr>
          <a:xfrm>
            <a:off x="731520" y="512442"/>
            <a:ext cx="13167360" cy="603631"/>
          </a:xfrm>
        </p:spPr>
        <p:txBody>
          <a:bodyPr wrap="square" anchor="ctr">
            <a:normAutofit fontScale="90000"/>
          </a:bodyPr>
          <a:lstStyle/>
          <a:p>
            <a:pPr>
              <a:lnSpc>
                <a:spcPct val="90000"/>
              </a:lnSpc>
            </a:pPr>
            <a:r>
              <a:rPr lang="pa-IN" sz="4300" dirty="0"/>
              <a:t>ਫਰਿਜ਼ਨੋ ਕਾਊਂਟੀ ਵਿੱਚ ਕਿਰਾਏ ਦੇ ਰੁਝਾਨ</a:t>
            </a:r>
            <a:endParaRPr lang="en-US" sz="4300" dirty="0"/>
          </a:p>
        </p:txBody>
      </p:sp>
      <p:sp>
        <p:nvSpPr>
          <p:cNvPr id="8" name="TextBox 7">
            <a:extLst>
              <a:ext uri="{FF2B5EF4-FFF2-40B4-BE49-F238E27FC236}">
                <a16:creationId xmlns:a16="http://schemas.microsoft.com/office/drawing/2014/main" id="{68777517-8378-EFAA-9C7E-C686E4A6FE3B}"/>
              </a:ext>
            </a:extLst>
          </p:cNvPr>
          <p:cNvSpPr txBox="1"/>
          <p:nvPr/>
        </p:nvSpPr>
        <p:spPr>
          <a:xfrm>
            <a:off x="9753600" y="7424822"/>
            <a:ext cx="4876800" cy="584775"/>
          </a:xfrm>
          <a:prstGeom prst="rect">
            <a:avLst/>
          </a:prstGeom>
          <a:noFill/>
        </p:spPr>
        <p:txBody>
          <a:bodyPr wrap="square">
            <a:spAutoFit/>
          </a:bodyPr>
          <a:lstStyle/>
          <a:p>
            <a:r>
              <a:rPr lang="pa-IN" sz="1600" i="1" dirty="0">
                <a:solidFill>
                  <a:schemeClr val="bg1"/>
                </a:solidFill>
                <a:latin typeface="+mn-lt"/>
              </a:rPr>
              <a:t>ਸਰੋਤ: ਕੈਲੀਫੋਰਨੀਆ ਹਾਊਸਿੰਗ ਪਾਰਟਨਰਸ਼ਿਪ, 2022। 
</a:t>
            </a:r>
            <a:endParaRPr lang="en-US" sz="1600" i="1" dirty="0">
              <a:solidFill>
                <a:schemeClr val="bg1"/>
              </a:solidFill>
              <a:latin typeface="+mn-lt"/>
            </a:endParaRPr>
          </a:p>
        </p:txBody>
      </p:sp>
      <p:sp>
        <p:nvSpPr>
          <p:cNvPr id="9" name="TextBox 8">
            <a:extLst>
              <a:ext uri="{FF2B5EF4-FFF2-40B4-BE49-F238E27FC236}">
                <a16:creationId xmlns:a16="http://schemas.microsoft.com/office/drawing/2014/main" id="{3292D7DB-2077-6B19-3027-FE019B4483DC}"/>
              </a:ext>
            </a:extLst>
          </p:cNvPr>
          <p:cNvSpPr txBox="1"/>
          <p:nvPr/>
        </p:nvSpPr>
        <p:spPr>
          <a:xfrm>
            <a:off x="11190929" y="3268413"/>
            <a:ext cx="3158916" cy="2492990"/>
          </a:xfrm>
          <a:prstGeom prst="rect">
            <a:avLst/>
          </a:prstGeom>
          <a:noFill/>
        </p:spPr>
        <p:txBody>
          <a:bodyPr wrap="square" rtlCol="0">
            <a:spAutoFit/>
          </a:bodyPr>
          <a:lstStyle/>
          <a:p>
            <a:r>
              <a:rPr lang="en-US" sz="2600" dirty="0">
                <a:solidFill>
                  <a:srgbClr val="01B1EA"/>
                </a:solidFill>
                <a:latin typeface="+mn-lt"/>
              </a:rPr>
              <a:t>Q4 2020 </a:t>
            </a:r>
            <a:r>
              <a:rPr lang="pa-IN" sz="2600" dirty="0">
                <a:solidFill>
                  <a:srgbClr val="01B1EA"/>
                </a:solidFill>
                <a:latin typeface="+mn-lt"/>
              </a:rPr>
              <a:t>ਅਤੇ </a:t>
            </a:r>
            <a:r>
              <a:rPr lang="en-US" sz="2600" dirty="0">
                <a:solidFill>
                  <a:srgbClr val="01B1EA"/>
                </a:solidFill>
                <a:latin typeface="+mn-lt"/>
              </a:rPr>
              <a:t>Q4 2021 </a:t>
            </a:r>
            <a:r>
              <a:rPr lang="pa-IN" sz="2600" dirty="0">
                <a:solidFill>
                  <a:srgbClr val="01B1EA"/>
                </a:solidFill>
                <a:latin typeface="+mn-lt"/>
              </a:rPr>
              <a:t>ਵਿਚਕਾਰ ਫਰਿਜ਼ਨੋ ਕਾਊਂਟੀ ਵਿੱਚ ਪੁੱਛਣ ਵਾਲੇ ਕਿਰਾਏ ਵਿੱਚ 10.7% ਦਾ ਵਾਧਾ ਹੋਇਆ ਹੈ।
</a:t>
            </a:r>
            <a:endParaRPr lang="en-US" sz="2600" dirty="0">
              <a:solidFill>
                <a:srgbClr val="01B1EA"/>
              </a:solidFill>
              <a:latin typeface="+mn-lt"/>
            </a:endParaRPr>
          </a:p>
        </p:txBody>
      </p:sp>
    </p:spTree>
    <p:extLst>
      <p:ext uri="{BB962C8B-B14F-4D97-AF65-F5344CB8AC3E}">
        <p14:creationId xmlns:p14="http://schemas.microsoft.com/office/powerpoint/2010/main" val="323449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858-5B53-4287-992D-73D8ACEA6AFC}"/>
              </a:ext>
            </a:extLst>
          </p:cNvPr>
          <p:cNvSpPr>
            <a:spLocks noGrp="1"/>
          </p:cNvSpPr>
          <p:nvPr>
            <p:ph type="title"/>
          </p:nvPr>
        </p:nvSpPr>
        <p:spPr>
          <a:xfrm>
            <a:off x="731520" y="512064"/>
            <a:ext cx="13746480" cy="603631"/>
          </a:xfrm>
        </p:spPr>
        <p:txBody>
          <a:bodyPr/>
          <a:lstStyle/>
          <a:p>
            <a:r>
              <a:rPr lang="pa-IN" sz="4400" dirty="0"/>
              <a:t>ਫਰਿਜ਼ਨੋ (ਸ਼ਹਿਰ) ਵਿੱਚ ਉੱਚੀਆਂ ਕੀਮਤਾਂ ਤੋਂ ਕੌਣ ਪ੍ਰਭਾਵਿਤ ਹੁੰਦਾ ਹੈ?</a:t>
            </a:r>
            <a:endParaRPr lang="en-US" sz="4400" dirty="0"/>
          </a:p>
        </p:txBody>
      </p:sp>
      <p:sp>
        <p:nvSpPr>
          <p:cNvPr id="5" name="Text Placeholder 4">
            <a:extLst>
              <a:ext uri="{FF2B5EF4-FFF2-40B4-BE49-F238E27FC236}">
                <a16:creationId xmlns:a16="http://schemas.microsoft.com/office/drawing/2014/main" id="{0AD67682-BFAF-4AA0-9856-D0832C154A41}"/>
              </a:ext>
            </a:extLst>
          </p:cNvPr>
          <p:cNvSpPr>
            <a:spLocks noGrp="1"/>
          </p:cNvSpPr>
          <p:nvPr>
            <p:ph type="body" sz="quarter" idx="10"/>
          </p:nvPr>
        </p:nvSpPr>
        <p:spPr>
          <a:xfrm>
            <a:off x="731520" y="1180280"/>
            <a:ext cx="9936480" cy="1371600"/>
          </a:xfrm>
        </p:spPr>
        <p:txBody>
          <a:bodyPr/>
          <a:lstStyle/>
          <a:p>
            <a:pPr>
              <a:spcBef>
                <a:spcPts val="200"/>
              </a:spcBef>
              <a:spcAft>
                <a:spcPts val="200"/>
              </a:spcAft>
            </a:pPr>
            <a:r>
              <a:rPr lang="pa-IN" sz="1200" dirty="0"/>
              <a:t>ਹਾਊਸਿੰਗ ਲਾਗਤ ਬੋਝ ਦਾ ਮਤਲਬ ਹੈ ਬਸੇਰੇ ਵਾਸਤੇ ਹੱਦੋਂ ਵੱਧ ਭੁਗਤਾਨ ਕਰਨ ਵਾਲੇ ਪਰਿਵਾਰਾਂ ਵਾਸਤੇ ਹੱਦੋਂ ਵੱਧ ਭੁਗਤਾਨ ਕਰਨਾ</a:t>
            </a:r>
            <a:r>
              <a:rPr lang="pa-IN" sz="2500" dirty="0"/>
              <a:t>
</a:t>
            </a:r>
            <a:r>
              <a:rPr lang="pa-IN" sz="2300" b="0" dirty="0"/>
              <a:t>ਖ਼ਰਚੇ ਦਾ ਬੋਝ = ਬਸੇਰੇ ਵਾਸਤੇ 30% ਤੋਂ ਵਧੇਰੇ ਦਾ ਭੁਗਤਾਨ ਕਰਨਾ</a:t>
            </a:r>
            <a:endParaRPr lang="en-US" sz="2300" b="0" dirty="0"/>
          </a:p>
          <a:p>
            <a:pPr>
              <a:spcBef>
                <a:spcPts val="200"/>
              </a:spcBef>
              <a:spcAft>
                <a:spcPts val="200"/>
              </a:spcAft>
            </a:pPr>
            <a:r>
              <a:rPr lang="pa-IN" sz="2300" b="0" dirty="0"/>
              <a:t>ਬੇਹੱਦ ਖ਼ਰਚੇ ਦਾ ਬੋਝ = ਬਸੇਰੇ ਵਾਸਤੇ 50% ਤੋਂ ਵਧੇਰੇ ਭੁਗਤਾਨ ਕਰਨਾ
</a:t>
            </a:r>
            <a:endParaRPr lang="en-US" sz="2300" b="0" dirty="0"/>
          </a:p>
        </p:txBody>
      </p:sp>
      <p:sp>
        <p:nvSpPr>
          <p:cNvPr id="9" name="TextBox 8">
            <a:extLst>
              <a:ext uri="{FF2B5EF4-FFF2-40B4-BE49-F238E27FC236}">
                <a16:creationId xmlns:a16="http://schemas.microsoft.com/office/drawing/2014/main" id="{E3C32AD3-0CA7-4127-A8FD-BF4D2F917B17}"/>
              </a:ext>
            </a:extLst>
          </p:cNvPr>
          <p:cNvSpPr txBox="1"/>
          <p:nvPr/>
        </p:nvSpPr>
        <p:spPr>
          <a:xfrm>
            <a:off x="9144000" y="7391400"/>
            <a:ext cx="4191000" cy="830997"/>
          </a:xfrm>
          <a:prstGeom prst="rect">
            <a:avLst/>
          </a:prstGeom>
          <a:noFill/>
        </p:spPr>
        <p:txBody>
          <a:bodyPr wrap="square">
            <a:spAutoFit/>
          </a:bodyPr>
          <a:lstStyle/>
          <a:p>
            <a:r>
              <a:rPr lang="pa-IN" sz="1600" i="1" dirty="0">
                <a:solidFill>
                  <a:schemeClr val="bg1"/>
                </a:solidFill>
                <a:latin typeface="+mn-lt"/>
              </a:rPr>
              <a:t>ਸਰੋਤ: 2014-2018 </a:t>
            </a:r>
            <a:r>
              <a:rPr lang="en-US" sz="1600" i="1" dirty="0">
                <a:solidFill>
                  <a:schemeClr val="bg1"/>
                </a:solidFill>
                <a:latin typeface="+mn-lt"/>
              </a:rPr>
              <a:t>CHAS </a:t>
            </a:r>
            <a:r>
              <a:rPr lang="pa-IN" sz="1600" i="1" dirty="0">
                <a:solidFill>
                  <a:schemeClr val="bg1"/>
                </a:solidFill>
                <a:latin typeface="+mn-lt"/>
              </a:rPr>
              <a:t>ਅਤੇ ਕੈਲੀਫੋਰਨੀਆ ਹਾਊਜਿੰਗ ਪਾਰਟਨਰਸ਼ਿਪ, 2022. 
</a:t>
            </a:r>
            <a:endParaRPr lang="en-US" sz="1600" i="1" dirty="0">
              <a:solidFill>
                <a:schemeClr val="bg1"/>
              </a:solidFill>
              <a:latin typeface="+mn-lt"/>
            </a:endParaRPr>
          </a:p>
        </p:txBody>
      </p:sp>
      <p:graphicFrame>
        <p:nvGraphicFramePr>
          <p:cNvPr id="7" name="Chart 6">
            <a:extLst>
              <a:ext uri="{FF2B5EF4-FFF2-40B4-BE49-F238E27FC236}">
                <a16:creationId xmlns:a16="http://schemas.microsoft.com/office/drawing/2014/main" id="{3C2283AC-B288-A7F0-E9B6-AB097071D229}"/>
              </a:ext>
            </a:extLst>
          </p:cNvPr>
          <p:cNvGraphicFramePr/>
          <p:nvPr>
            <p:extLst>
              <p:ext uri="{D42A27DB-BD31-4B8C-83A1-F6EECF244321}">
                <p14:modId xmlns:p14="http://schemas.microsoft.com/office/powerpoint/2010/main" val="2432218008"/>
              </p:ext>
            </p:extLst>
          </p:nvPr>
        </p:nvGraphicFramePr>
        <p:xfrm>
          <a:off x="731520" y="2616465"/>
          <a:ext cx="6966910" cy="4530969"/>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13" descr="Chart, bar chart&#10;&#10;Description automatically generated">
            <a:extLst>
              <a:ext uri="{FF2B5EF4-FFF2-40B4-BE49-F238E27FC236}">
                <a16:creationId xmlns:a16="http://schemas.microsoft.com/office/drawing/2014/main" id="{03BBE73E-A7A1-34F6-9A4E-A0F342A43FFD}"/>
              </a:ext>
            </a:extLst>
          </p:cNvPr>
          <p:cNvPicPr>
            <a:picLocks noChangeAspect="1"/>
          </p:cNvPicPr>
          <p:nvPr/>
        </p:nvPicPr>
        <p:blipFill rotWithShape="1">
          <a:blip r:embed="rId3"/>
          <a:srcRect t="22222" b="8423"/>
          <a:stretch/>
        </p:blipFill>
        <p:spPr>
          <a:xfrm>
            <a:off x="8534400" y="1714571"/>
            <a:ext cx="5168590" cy="5514815"/>
          </a:xfrm>
          <a:prstGeom prst="rect">
            <a:avLst/>
          </a:prstGeom>
        </p:spPr>
      </p:pic>
    </p:spTree>
    <p:extLst>
      <p:ext uri="{BB962C8B-B14F-4D97-AF65-F5344CB8AC3E}">
        <p14:creationId xmlns:p14="http://schemas.microsoft.com/office/powerpoint/2010/main" val="368125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F575-39D4-4896-A75E-ADDFDC840C0A}"/>
              </a:ext>
            </a:extLst>
          </p:cNvPr>
          <p:cNvSpPr>
            <a:spLocks noGrp="1"/>
          </p:cNvSpPr>
          <p:nvPr>
            <p:ph type="title"/>
          </p:nvPr>
        </p:nvSpPr>
        <p:spPr>
          <a:xfrm>
            <a:off x="731520" y="512064"/>
            <a:ext cx="13167360" cy="603631"/>
          </a:xfrm>
        </p:spPr>
        <p:txBody>
          <a:bodyPr/>
          <a:lstStyle/>
          <a:p>
            <a:r>
              <a:rPr lang="pa-IN" sz="4400" dirty="0"/>
              <a:t>ਫਰਿਜ਼ਨੋ (ਸ਼ਹਿਰ) ਵਿੱਚ ਬਸੇਰੇ ਦੀਆਂ ਕਿਸਮਾਂ </a:t>
            </a:r>
            <a:endParaRPr lang="en-US" sz="4400" dirty="0"/>
          </a:p>
        </p:txBody>
      </p:sp>
      <p:pic>
        <p:nvPicPr>
          <p:cNvPr id="8" name="Picture 7" descr="A picture containing outdoor, building, sky, ground&#10;&#10;Description automatically generated">
            <a:extLst>
              <a:ext uri="{FF2B5EF4-FFF2-40B4-BE49-F238E27FC236}">
                <a16:creationId xmlns:a16="http://schemas.microsoft.com/office/drawing/2014/main" id="{7968192D-6C13-21CF-C355-9FF58552A7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13803" y="1636630"/>
            <a:ext cx="5802197" cy="496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D78185A-979A-512A-6AD9-4E5952E01896}"/>
              </a:ext>
            </a:extLst>
          </p:cNvPr>
          <p:cNvSpPr txBox="1"/>
          <p:nvPr/>
        </p:nvSpPr>
        <p:spPr>
          <a:xfrm>
            <a:off x="9144000" y="7391400"/>
            <a:ext cx="4038600" cy="584775"/>
          </a:xfrm>
          <a:prstGeom prst="rect">
            <a:avLst/>
          </a:prstGeom>
          <a:noFill/>
        </p:spPr>
        <p:txBody>
          <a:bodyPr wrap="square">
            <a:spAutoFit/>
          </a:bodyPr>
          <a:lstStyle/>
          <a:p>
            <a:r>
              <a:rPr lang="pa-IN" sz="1600" i="1" dirty="0">
                <a:solidFill>
                  <a:schemeClr val="bg1"/>
                </a:solidFill>
                <a:latin typeface="+mn-lt"/>
              </a:rPr>
              <a:t>ਸਰੋਤ: ਵਿੱਤ ਵਿਭਾਗ, 2022।
</a:t>
            </a:r>
            <a:endParaRPr lang="en-US" sz="1600" i="1" dirty="0">
              <a:solidFill>
                <a:schemeClr val="bg1"/>
              </a:solidFill>
              <a:latin typeface="+mn-lt"/>
            </a:endParaRPr>
          </a:p>
        </p:txBody>
      </p:sp>
      <p:graphicFrame>
        <p:nvGraphicFramePr>
          <p:cNvPr id="6" name="Chart 5">
            <a:extLst>
              <a:ext uri="{FF2B5EF4-FFF2-40B4-BE49-F238E27FC236}">
                <a16:creationId xmlns:a16="http://schemas.microsoft.com/office/drawing/2014/main" id="{7BFA86AD-3158-1997-7E26-C4636E6150DC}"/>
              </a:ext>
            </a:extLst>
          </p:cNvPr>
          <p:cNvGraphicFramePr/>
          <p:nvPr>
            <p:extLst>
              <p:ext uri="{D42A27DB-BD31-4B8C-83A1-F6EECF244321}">
                <p14:modId xmlns:p14="http://schemas.microsoft.com/office/powerpoint/2010/main" val="3734438375"/>
              </p:ext>
            </p:extLst>
          </p:nvPr>
        </p:nvGraphicFramePr>
        <p:xfrm>
          <a:off x="457201" y="1524000"/>
          <a:ext cx="7010400" cy="5563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309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DD10-4789-41A8-A0FE-1D2C59C7484F}"/>
              </a:ext>
            </a:extLst>
          </p:cNvPr>
          <p:cNvSpPr>
            <a:spLocks noGrp="1"/>
          </p:cNvSpPr>
          <p:nvPr>
            <p:ph type="title"/>
          </p:nvPr>
        </p:nvSpPr>
        <p:spPr>
          <a:xfrm>
            <a:off x="731520" y="512064"/>
            <a:ext cx="13167360" cy="603631"/>
          </a:xfrm>
        </p:spPr>
        <p:txBody>
          <a:bodyPr/>
          <a:lstStyle/>
          <a:p>
            <a:r>
              <a:rPr lang="pa-IN" sz="4400" dirty="0"/>
              <a:t>ਬੇਘਰੇਪਣ ਦਾ ਅਨੁਭਵ ਕਰ ਰਹੇ ਵਸਨੀਕ </a:t>
            </a:r>
            <a:endParaRPr lang="en-US" sz="4400" dirty="0"/>
          </a:p>
        </p:txBody>
      </p:sp>
      <p:sp>
        <p:nvSpPr>
          <p:cNvPr id="9" name="TextBox 8">
            <a:extLst>
              <a:ext uri="{FF2B5EF4-FFF2-40B4-BE49-F238E27FC236}">
                <a16:creationId xmlns:a16="http://schemas.microsoft.com/office/drawing/2014/main" id="{2BCF31F9-EB45-440D-93F2-E8AED76F5FEE}"/>
              </a:ext>
            </a:extLst>
          </p:cNvPr>
          <p:cNvSpPr txBox="1"/>
          <p:nvPr/>
        </p:nvSpPr>
        <p:spPr>
          <a:xfrm>
            <a:off x="9372600" y="7459816"/>
            <a:ext cx="4191000" cy="538609"/>
          </a:xfrm>
          <a:prstGeom prst="rect">
            <a:avLst/>
          </a:prstGeom>
          <a:noFill/>
        </p:spPr>
        <p:txBody>
          <a:bodyPr wrap="square">
            <a:spAutoFit/>
          </a:bodyPr>
          <a:lstStyle/>
          <a:p>
            <a:r>
              <a:rPr lang="pa-IN" sz="1450" i="1" dirty="0">
                <a:solidFill>
                  <a:schemeClr val="bg1"/>
                </a:solidFill>
                <a:latin typeface="+mn-lt"/>
                <a:cs typeface="Century Gothic"/>
              </a:rPr>
              <a:t>ਸਰੋਤ: ਫਰਿਜ਼ਨੋ-ਮੇਡੇਰਾ ਦੇਖਭਾਲ ਦੀ ਨਿਰੰਤਰਤਾ, ਪੁਆਇੰਟ ਇਨ ਟਾਈਮ ਕਾਉਂਟ, 2022।</a:t>
            </a:r>
            <a:endParaRPr lang="en-US" sz="1450" dirty="0">
              <a:solidFill>
                <a:schemeClr val="bg1"/>
              </a:solidFill>
              <a:latin typeface="+mn-lt"/>
            </a:endParaRPr>
          </a:p>
        </p:txBody>
      </p:sp>
      <p:sp>
        <p:nvSpPr>
          <p:cNvPr id="7" name="Text Placeholder 6">
            <a:extLst>
              <a:ext uri="{FF2B5EF4-FFF2-40B4-BE49-F238E27FC236}">
                <a16:creationId xmlns:a16="http://schemas.microsoft.com/office/drawing/2014/main" id="{B7527876-E1D2-2B41-E583-555B84E443EA}"/>
              </a:ext>
            </a:extLst>
          </p:cNvPr>
          <p:cNvSpPr>
            <a:spLocks noGrp="1"/>
          </p:cNvSpPr>
          <p:nvPr>
            <p:ph type="body" sz="quarter" idx="10"/>
          </p:nvPr>
        </p:nvSpPr>
        <p:spPr>
          <a:xfrm>
            <a:off x="731520" y="1442085"/>
            <a:ext cx="3764280" cy="5690236"/>
          </a:xfrm>
        </p:spPr>
        <p:txBody>
          <a:bodyPr/>
          <a:lstStyle/>
          <a:p>
            <a:r>
              <a:rPr lang="pa-IN" dirty="0"/>
              <a:t>4,216 ਲੋਕ </a:t>
            </a:r>
            <a:r>
              <a:rPr lang="pa-IN" b="0" dirty="0"/>
              <a:t>2022 ਵਿੱਚ ਫਰਿਜ਼ਨੋ ਅਤੇ ਮੈਡੇਰਾ ਕਾਊਂਟੀਆਂ ਵਿੱਚ ਬੇਘਰਹੋਣ ਦਾ ਤਜ਼ਰਬਾ ਹੋਇਆ
ਜ਼ਿਆਦਾਤਰ ਲੋਕ ਫਰਿਜ਼ਨੋ ਸ਼ਹਿਰ ਵਿੱਚ ਰਹਿੰਦੇ ਹਨ</a:t>
            </a:r>
            <a:endParaRPr lang="en-US" b="0" dirty="0"/>
          </a:p>
        </p:txBody>
      </p:sp>
      <p:graphicFrame>
        <p:nvGraphicFramePr>
          <p:cNvPr id="10" name="Table 9">
            <a:extLst>
              <a:ext uri="{FF2B5EF4-FFF2-40B4-BE49-F238E27FC236}">
                <a16:creationId xmlns:a16="http://schemas.microsoft.com/office/drawing/2014/main" id="{5BF3DD85-EEB6-1CB0-157C-788877FA2C8B}"/>
              </a:ext>
            </a:extLst>
          </p:cNvPr>
          <p:cNvGraphicFramePr>
            <a:graphicFrameLocks noGrp="1"/>
          </p:cNvGraphicFramePr>
          <p:nvPr>
            <p:extLst>
              <p:ext uri="{D42A27DB-BD31-4B8C-83A1-F6EECF244321}">
                <p14:modId xmlns:p14="http://schemas.microsoft.com/office/powerpoint/2010/main" val="125777096"/>
              </p:ext>
            </p:extLst>
          </p:nvPr>
        </p:nvGraphicFramePr>
        <p:xfrm>
          <a:off x="5212534" y="4479472"/>
          <a:ext cx="8259626" cy="2759528"/>
        </p:xfrm>
        <a:graphic>
          <a:graphicData uri="http://schemas.openxmlformats.org/drawingml/2006/table">
            <a:tbl>
              <a:tblPr firstRow="1" bandRow="1">
                <a:tableStyleId>{7DF18680-E054-41AD-8BC1-D1AEF772440D}</a:tableStyleId>
              </a:tblPr>
              <a:tblGrid>
                <a:gridCol w="1983794">
                  <a:extLst>
                    <a:ext uri="{9D8B030D-6E8A-4147-A177-3AD203B41FA5}">
                      <a16:colId xmlns:a16="http://schemas.microsoft.com/office/drawing/2014/main" val="4201348564"/>
                    </a:ext>
                  </a:extLst>
                </a:gridCol>
                <a:gridCol w="1752600">
                  <a:extLst>
                    <a:ext uri="{9D8B030D-6E8A-4147-A177-3AD203B41FA5}">
                      <a16:colId xmlns:a16="http://schemas.microsoft.com/office/drawing/2014/main" val="854336559"/>
                    </a:ext>
                  </a:extLst>
                </a:gridCol>
                <a:gridCol w="1524000">
                  <a:extLst>
                    <a:ext uri="{9D8B030D-6E8A-4147-A177-3AD203B41FA5}">
                      <a16:colId xmlns:a16="http://schemas.microsoft.com/office/drawing/2014/main" val="1076741611"/>
                    </a:ext>
                  </a:extLst>
                </a:gridCol>
                <a:gridCol w="2999232">
                  <a:extLst>
                    <a:ext uri="{9D8B030D-6E8A-4147-A177-3AD203B41FA5}">
                      <a16:colId xmlns:a16="http://schemas.microsoft.com/office/drawing/2014/main" val="2696823812"/>
                    </a:ext>
                  </a:extLst>
                </a:gridCol>
              </a:tblGrid>
              <a:tr h="527401">
                <a:tc>
                  <a:txBody>
                    <a:bodyPr/>
                    <a:lstStyle/>
                    <a:p>
                      <a:pPr algn="ctr"/>
                      <a:r>
                        <a:rPr lang="pa-IN" sz="2200" b="1" dirty="0">
                          <a:solidFill>
                            <a:schemeClr val="bg1"/>
                          </a:solidFill>
                        </a:rPr>
                        <a:t>ਅਧਿਕਾਰ ਖੇਤਰ</a:t>
                      </a:r>
                      <a:endParaRPr lang="en-US" sz="2200" b="1" dirty="0">
                        <a:solidFill>
                          <a:schemeClr val="bg1"/>
                        </a:solidFill>
                      </a:endParaRP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tc>
                  <a:txBody>
                    <a:bodyPr/>
                    <a:lstStyle/>
                    <a:p>
                      <a:pPr algn="l"/>
                      <a:r>
                        <a:rPr lang="pa-IN" sz="2200" b="1" dirty="0">
                          <a:solidFill>
                            <a:schemeClr val="bg1"/>
                          </a:solidFill>
                        </a:rPr>
                        <a:t>ਨਾ- ਸ਼ੈਲਟਰਡ</a:t>
                      </a:r>
                      <a:endParaRPr lang="en-US" sz="2200" b="1" dirty="0">
                        <a:solidFill>
                          <a:schemeClr val="bg1"/>
                        </a:solidFill>
                      </a:endParaRP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tc>
                  <a:txBody>
                    <a:bodyPr/>
                    <a:lstStyle/>
                    <a:p>
                      <a:pPr algn="ctr"/>
                      <a:r>
                        <a:rPr lang="pa-IN" sz="2200" b="1" dirty="0">
                          <a:solidFill>
                            <a:schemeClr val="bg1"/>
                          </a:solidFill>
                        </a:rPr>
                        <a:t>ਸ਼ੈਲਟਰਡ</a:t>
                      </a:r>
                      <a:endParaRPr lang="en-US" sz="2200" b="1" dirty="0">
                        <a:solidFill>
                          <a:schemeClr val="bg1"/>
                        </a:solidFill>
                      </a:endParaRP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 </a:t>
                      </a:r>
                      <a:r>
                        <a:rPr lang="pa-IN" sz="2200" b="1" dirty="0">
                          <a:solidFill>
                            <a:schemeClr val="bg1"/>
                          </a:solidFill>
                        </a:rPr>
                        <a:t>ਬੇਘਰੇ ਅਨੁਭਵ ਕਰ ਰਹੀ ਕੁੱਲ ਆਬਾਦੀ</a:t>
                      </a:r>
                      <a:endParaRPr lang="en-US" sz="2200" b="1" dirty="0">
                        <a:solidFill>
                          <a:schemeClr val="bg1"/>
                        </a:solidFill>
                      </a:endParaRP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extLst>
                  <a:ext uri="{0D108BD9-81ED-4DB2-BD59-A6C34878D82A}">
                    <a16:rowId xmlns:a16="http://schemas.microsoft.com/office/drawing/2014/main" val="3569199901"/>
                  </a:ext>
                </a:extLst>
              </a:tr>
              <a:tr h="460816">
                <a:tc>
                  <a:txBody>
                    <a:bodyPr/>
                    <a:lstStyle/>
                    <a:p>
                      <a:pPr marL="0" marR="0" algn="ctr">
                        <a:spcBef>
                          <a:spcPts val="480"/>
                        </a:spcBef>
                        <a:spcAft>
                          <a:spcPts val="480"/>
                        </a:spcAft>
                      </a:pPr>
                      <a:r>
                        <a:rPr lang="pa-IN" sz="2000" b="1" dirty="0">
                          <a:solidFill>
                            <a:srgbClr val="000000"/>
                          </a:solidFill>
                          <a:effectLst/>
                          <a:latin typeface="+mn-lt"/>
                          <a:ea typeface="Calibri" panose="020F0502020204030204" pitchFamily="34" charset="0"/>
                          <a:cs typeface="Times New Roman" panose="02020603050405020304" pitchFamily="18" charset="0"/>
                        </a:rPr>
                        <a:t>ਫਰਿਜ਼ਨੋ ਸ਼ਹਿਰ</a:t>
                      </a:r>
                      <a:endParaRPr lang="en-US" sz="2000" b="1"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1,696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1,701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81%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531518">
                <a:tc>
                  <a:txBody>
                    <a:bodyPr/>
                    <a:lstStyle/>
                    <a:p>
                      <a:pPr marL="0" marR="0" algn="ctr">
                        <a:spcBef>
                          <a:spcPts val="480"/>
                        </a:spcBef>
                        <a:spcAft>
                          <a:spcPts val="480"/>
                        </a:spcAft>
                      </a:pPr>
                      <a:r>
                        <a:rPr lang="pa-IN" sz="2000" b="0" dirty="0">
                          <a:solidFill>
                            <a:srgbClr val="000000"/>
                          </a:solidFill>
                          <a:effectLst/>
                          <a:latin typeface="+mn-lt"/>
                          <a:cs typeface="Times New Roman" panose="02020603050405020304" pitchFamily="18" charset="0"/>
                        </a:rPr>
                        <a:t>ਫਰਿਜ਼ਨੋ ਕਾਊਂਟੀ</a:t>
                      </a:r>
                      <a:endParaRPr lang="en-US" sz="2000" b="0" dirty="0">
                        <a:solidFill>
                          <a:srgbClr val="000000"/>
                        </a:solidFill>
                        <a:effectLst/>
                        <a:latin typeface="+mn-lt"/>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514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27</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13%</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extLst>
                  <a:ext uri="{0D108BD9-81ED-4DB2-BD59-A6C34878D82A}">
                    <a16:rowId xmlns:a16="http://schemas.microsoft.com/office/drawing/2014/main" val="2006117693"/>
                  </a:ext>
                </a:extLst>
              </a:tr>
              <a:tr h="502597">
                <a:tc>
                  <a:txBody>
                    <a:bodyPr/>
                    <a:lstStyle/>
                    <a:p>
                      <a:pPr marL="0" marR="0" algn="ctr">
                        <a:spcBef>
                          <a:spcPts val="480"/>
                        </a:spcBef>
                        <a:spcAft>
                          <a:spcPts val="480"/>
                        </a:spcAft>
                      </a:pPr>
                      <a:r>
                        <a:rPr lang="pa-IN" sz="2000" b="0" dirty="0">
                          <a:solidFill>
                            <a:srgbClr val="000000"/>
                          </a:solidFill>
                          <a:effectLst/>
                          <a:latin typeface="+mn-lt"/>
                          <a:cs typeface="Times New Roman" panose="02020603050405020304" pitchFamily="18" charset="0"/>
                        </a:rPr>
                        <a:t>ਮੇਡੇਰਾ ਸ਼ਹਿਰ</a:t>
                      </a:r>
                      <a:endParaRPr lang="en-US" sz="2000" b="0" dirty="0">
                        <a:solidFill>
                          <a:srgbClr val="000000"/>
                        </a:solidFill>
                        <a:effectLst/>
                        <a:latin typeface="+mn-lt"/>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73</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150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523345840"/>
                  </a:ext>
                </a:extLst>
              </a:tr>
              <a:tr h="502597">
                <a:tc>
                  <a:txBody>
                    <a:bodyPr/>
                    <a:lstStyle/>
                    <a:p>
                      <a:pPr marL="0" marR="0" algn="ctr">
                        <a:spcBef>
                          <a:spcPts val="480"/>
                        </a:spcBef>
                        <a:spcAft>
                          <a:spcPts val="480"/>
                        </a:spcAft>
                      </a:pPr>
                      <a:r>
                        <a:rPr lang="pa-IN" sz="2000" b="0" dirty="0">
                          <a:solidFill>
                            <a:srgbClr val="000000"/>
                          </a:solidFill>
                          <a:effectLst/>
                          <a:latin typeface="+mn-lt"/>
                          <a:cs typeface="Times New Roman" panose="02020603050405020304" pitchFamily="18" charset="0"/>
                        </a:rPr>
                        <a:t>ਮੇਡੇਰਾ ਕਾਊਂਟੀ</a:t>
                      </a:r>
                      <a:endParaRPr lang="en-US" sz="2000" b="0" dirty="0">
                        <a:solidFill>
                          <a:srgbClr val="000000"/>
                        </a:solidFill>
                        <a:effectLst/>
                        <a:latin typeface="+mn-lt"/>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55</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extLst>
                  <a:ext uri="{0D108BD9-81ED-4DB2-BD59-A6C34878D82A}">
                    <a16:rowId xmlns:a16="http://schemas.microsoft.com/office/drawing/2014/main" val="2382993687"/>
                  </a:ext>
                </a:extLst>
              </a:tr>
            </a:tbl>
          </a:graphicData>
        </a:graphic>
      </p:graphicFrame>
      <p:graphicFrame>
        <p:nvGraphicFramePr>
          <p:cNvPr id="12" name="Chart 11">
            <a:extLst>
              <a:ext uri="{FF2B5EF4-FFF2-40B4-BE49-F238E27FC236}">
                <a16:creationId xmlns:a16="http://schemas.microsoft.com/office/drawing/2014/main" id="{F4C503F9-B11E-1E68-C19C-B7CE76B81790}"/>
              </a:ext>
            </a:extLst>
          </p:cNvPr>
          <p:cNvGraphicFramePr/>
          <p:nvPr>
            <p:extLst>
              <p:ext uri="{D42A27DB-BD31-4B8C-83A1-F6EECF244321}">
                <p14:modId xmlns:p14="http://schemas.microsoft.com/office/powerpoint/2010/main" val="3483094905"/>
              </p:ext>
            </p:extLst>
          </p:nvPr>
        </p:nvGraphicFramePr>
        <p:xfrm>
          <a:off x="5212534" y="1318190"/>
          <a:ext cx="8259626" cy="3067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12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871E-2CA7-4DB4-90E6-E88264778C1B}"/>
              </a:ext>
            </a:extLst>
          </p:cNvPr>
          <p:cNvSpPr>
            <a:spLocks noGrp="1"/>
          </p:cNvSpPr>
          <p:nvPr>
            <p:ph type="title"/>
          </p:nvPr>
        </p:nvSpPr>
        <p:spPr>
          <a:xfrm>
            <a:off x="731520" y="512064"/>
            <a:ext cx="13167360" cy="603631"/>
          </a:xfrm>
        </p:spPr>
        <p:txBody>
          <a:bodyPr/>
          <a:lstStyle/>
          <a:p>
            <a:r>
              <a:rPr lang="pa-IN" dirty="0"/>
              <a:t>ਏਜੰਡਾ</a:t>
            </a:r>
            <a:r>
              <a:rPr lang="en-US" dirty="0"/>
              <a:t> </a:t>
            </a:r>
          </a:p>
        </p:txBody>
      </p:sp>
      <p:graphicFrame>
        <p:nvGraphicFramePr>
          <p:cNvPr id="15" name="Content Placeholder 2">
            <a:extLst>
              <a:ext uri="{FF2B5EF4-FFF2-40B4-BE49-F238E27FC236}">
                <a16:creationId xmlns:a16="http://schemas.microsoft.com/office/drawing/2014/main" id="{88247231-A18E-4D01-902D-B1124F57E37C}"/>
              </a:ext>
            </a:extLst>
          </p:cNvPr>
          <p:cNvGraphicFramePr>
            <a:graphicFrameLocks/>
          </p:cNvGraphicFramePr>
          <p:nvPr>
            <p:extLst>
              <p:ext uri="{D42A27DB-BD31-4B8C-83A1-F6EECF244321}">
                <p14:modId xmlns:p14="http://schemas.microsoft.com/office/powerpoint/2010/main" val="1889050196"/>
              </p:ext>
            </p:extLst>
          </p:nvPr>
        </p:nvGraphicFramePr>
        <p:xfrm>
          <a:off x="914400" y="1371600"/>
          <a:ext cx="7658100" cy="567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row of houses&#10;&#10;Description automatically generated with low confidence">
            <a:extLst>
              <a:ext uri="{FF2B5EF4-FFF2-40B4-BE49-F238E27FC236}">
                <a16:creationId xmlns:a16="http://schemas.microsoft.com/office/drawing/2014/main" id="{92DF4F02-B8FD-3631-6186-5A2EBD2875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20200" y="1371600"/>
            <a:ext cx="4648200" cy="567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47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9037-F99C-16E5-B700-34BEB83751C1}"/>
              </a:ext>
            </a:extLst>
          </p:cNvPr>
          <p:cNvSpPr>
            <a:spLocks noGrp="1"/>
          </p:cNvSpPr>
          <p:nvPr>
            <p:ph type="title"/>
          </p:nvPr>
        </p:nvSpPr>
        <p:spPr>
          <a:xfrm>
            <a:off x="8077200" y="512442"/>
            <a:ext cx="5821680" cy="6036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pa-IN" sz="4400" dirty="0"/>
              <a:t>ਵਾਜਬ ਬਸੇਰਾ</a:t>
            </a:r>
            <a:endParaRPr lang="en-US" sz="4400" dirty="0"/>
          </a:p>
        </p:txBody>
      </p:sp>
      <p:sp>
        <p:nvSpPr>
          <p:cNvPr id="3" name="Content Placeholder 2">
            <a:extLst>
              <a:ext uri="{FF2B5EF4-FFF2-40B4-BE49-F238E27FC236}">
                <a16:creationId xmlns:a16="http://schemas.microsoft.com/office/drawing/2014/main" id="{EA817E43-8B89-9725-D5EF-29D29127D7F3}"/>
              </a:ext>
            </a:extLst>
          </p:cNvPr>
          <p:cNvSpPr>
            <a:spLocks noGrp="1"/>
          </p:cNvSpPr>
          <p:nvPr>
            <p:ph type="body" sz="quarter" idx="10"/>
          </p:nvPr>
        </p:nvSpPr>
        <p:spPr>
          <a:xfrm>
            <a:off x="8077200" y="1442085"/>
            <a:ext cx="6248400" cy="5690236"/>
          </a:xfrm>
        </p:spPr>
        <p:txBody>
          <a:bodyPr lIns="0" tIns="65311" rIns="0" bIns="65311"/>
          <a:lstStyle/>
          <a:p>
            <a:pPr marL="114300" indent="0">
              <a:spcBef>
                <a:spcPts val="200"/>
              </a:spcBef>
              <a:spcAft>
                <a:spcPts val="200"/>
              </a:spcAft>
              <a:buNone/>
            </a:pPr>
            <a:r>
              <a:rPr lang="en-US" sz="2400" b="0" dirty="0"/>
              <a:t>AB 686 </a:t>
            </a:r>
            <a:r>
              <a:rPr lang="pa-IN" sz="2400" b="0" dirty="0"/>
              <a:t>ਸਕਾਰਾਤਮਕ ਤੌਰ 'ਤੇ ਹੋਰ ਵਧੇਰੇ ਵਾਜਬ ਬਸੇਰੇ (</a:t>
            </a:r>
            <a:r>
              <a:rPr lang="en-US" sz="2400" b="0" dirty="0"/>
              <a:t>AFFH) </a:t>
            </a:r>
            <a:r>
              <a:rPr lang="pa-IN" sz="2400" b="0" dirty="0"/>
              <a:t>ਦੇ ਕਰੱਤਵ ਦਾ ਵਿਸਤਾਰ ਕਰਦਾ ਹੈ।
ਬਸੇਰਾ ਅੰਸ਼ ਨਿਮਨਲਿਖਤ ਵਾਸਤੇ ਲੋੜੀਂਦੇ ਹਨ</a:t>
            </a:r>
            <a:endParaRPr lang="en-US" sz="2400" b="0" dirty="0"/>
          </a:p>
          <a:p>
            <a:pPr>
              <a:spcBef>
                <a:spcPts val="200"/>
              </a:spcBef>
              <a:spcAft>
                <a:spcPts val="200"/>
              </a:spcAft>
            </a:pPr>
            <a:r>
              <a:rPr lang="pa-IN" sz="2400" b="0" dirty="0"/>
              <a:t>ਪਹੁੰਚ ਕਰਨ ਦੀ ਪ੍ਰਕਿਰਿਆ ਵਿੱਚ ਭਾਈਚਾਰੇ ਨੂੰ ਬਰਾਬਰਤਾ ਨਾਲ ਸ਼ਾਮਲ ਕਰੋ
ਵਾਜਬ ਬਸੇਰੇ ਦਾ ਮੁਲਾਂਕਣ ਕਰੋ</a:t>
            </a:r>
            <a:endParaRPr lang="en-US" sz="2400" b="0" dirty="0"/>
          </a:p>
          <a:p>
            <a:pPr>
              <a:spcBef>
                <a:spcPts val="200"/>
              </a:spcBef>
              <a:spcAft>
                <a:spcPts val="200"/>
              </a:spcAft>
            </a:pPr>
            <a:r>
              <a:rPr lang="pa-IN" sz="2400" b="0" dirty="0"/>
              <a:t>ਮੁਲਾਂਕਣ ਕਰੋ ਅਤੇ ਪਤਾ ਕਰੋ ਕਿ ਸਾਈਟਾਂ </a:t>
            </a:r>
            <a:r>
              <a:rPr lang="en-US" sz="2400" b="0" dirty="0"/>
              <a:t>AFFH </a:t>
            </a:r>
            <a:r>
              <a:rPr lang="pa-IN" sz="2400" b="0" dirty="0"/>
              <a:t>ਕਿਵੇਂ ਕਰਨਗੀਆਂ
ਅਜਿਹੀਆਂ ਨੀਤੀਆਂ ਅਤੇ ਪ੍ਰੋਗਰਾਮਾਂ ਨੂੰ ਅਪਣਾਓ ਜੋ ਪਛਾਣੇ ਗਏ ਵਾਜਬ ਬਸੇਰੇ ਦੇ ਮੁੱਦਿਆਂ ਦਾ ਹੱਲ ਕਰਦੇ ਹਨ</a:t>
            </a:r>
            <a:endParaRPr lang="en-US" sz="2400" b="0" dirty="0"/>
          </a:p>
        </p:txBody>
      </p:sp>
      <p:pic>
        <p:nvPicPr>
          <p:cNvPr id="6" name="Picture 5">
            <a:extLst>
              <a:ext uri="{FF2B5EF4-FFF2-40B4-BE49-F238E27FC236}">
                <a16:creationId xmlns:a16="http://schemas.microsoft.com/office/drawing/2014/main" id="{80B26016-E70F-1305-78EF-FFBFC57592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1" y="0"/>
            <a:ext cx="7766539" cy="7391400"/>
          </a:xfrm>
          <a:prstGeom prst="rect">
            <a:avLst/>
          </a:prstGeom>
        </p:spPr>
      </p:pic>
      <p:pic>
        <p:nvPicPr>
          <p:cNvPr id="17" name="Picture 16">
            <a:extLst>
              <a:ext uri="{FF2B5EF4-FFF2-40B4-BE49-F238E27FC236}">
                <a16:creationId xmlns:a16="http://schemas.microsoft.com/office/drawing/2014/main" id="{7ED53F28-E226-B6B1-9553-629EC2F46D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562600"/>
            <a:ext cx="2590800" cy="1828800"/>
          </a:xfrm>
          <a:prstGeom prst="rect">
            <a:avLst/>
          </a:prstGeom>
        </p:spPr>
      </p:pic>
      <p:sp>
        <p:nvSpPr>
          <p:cNvPr id="8" name="Rectangle 7">
            <a:extLst>
              <a:ext uri="{FF2B5EF4-FFF2-40B4-BE49-F238E27FC236}">
                <a16:creationId xmlns:a16="http://schemas.microsoft.com/office/drawing/2014/main" id="{7D2F1C6C-1277-99FE-B8DD-7CF3C3A99F7F}"/>
              </a:ext>
            </a:extLst>
          </p:cNvPr>
          <p:cNvSpPr/>
          <p:nvPr/>
        </p:nvSpPr>
        <p:spPr>
          <a:xfrm>
            <a:off x="6553201" y="0"/>
            <a:ext cx="121919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A6DEB4-E0DF-9039-8CF9-60F12F9F8712}"/>
              </a:ext>
            </a:extLst>
          </p:cNvPr>
          <p:cNvSpPr/>
          <p:nvPr/>
        </p:nvSpPr>
        <p:spPr>
          <a:xfrm>
            <a:off x="5861" y="2689951"/>
            <a:ext cx="463061"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712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F2FE157E-51B6-02B7-8C83-DD958E31EC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0084" y="8313"/>
            <a:ext cx="7380316" cy="7383087"/>
          </a:xfrm>
          <a:prstGeom prst="rect">
            <a:avLst/>
          </a:prstGeom>
        </p:spPr>
      </p:pic>
      <p:sp>
        <p:nvSpPr>
          <p:cNvPr id="17" name="TextBox 16">
            <a:extLst>
              <a:ext uri="{FF2B5EF4-FFF2-40B4-BE49-F238E27FC236}">
                <a16:creationId xmlns:a16="http://schemas.microsoft.com/office/drawing/2014/main" id="{69B9631C-3342-8D81-0F68-D7297ADF21DA}"/>
              </a:ext>
            </a:extLst>
          </p:cNvPr>
          <p:cNvSpPr txBox="1"/>
          <p:nvPr/>
        </p:nvSpPr>
        <p:spPr>
          <a:xfrm>
            <a:off x="7247313" y="5344686"/>
            <a:ext cx="2697480" cy="2200602"/>
          </a:xfrm>
          <a:prstGeom prst="rect">
            <a:avLst/>
          </a:prstGeom>
          <a:solidFill>
            <a:srgbClr val="FFFFFF"/>
          </a:solidFill>
        </p:spPr>
        <p:txBody>
          <a:bodyPr wrap="square" rtlCol="0">
            <a:spAutoFit/>
          </a:bodyPr>
          <a:lstStyle/>
          <a:p>
            <a:pPr>
              <a:spcAft>
                <a:spcPts val="600"/>
              </a:spcAft>
            </a:pPr>
            <a:r>
              <a:rPr lang="pa-IN" sz="1400" dirty="0">
                <a:latin typeface="+mn-lt"/>
              </a:rPr>
              <a:t>ਹਿਸਪੈਨਿਕ ਬਹੁ-ਗਿਣਤੀ
</a:t>
            </a:r>
            <a:r>
              <a:rPr lang="en-US" sz="1400" dirty="0">
                <a:latin typeface="+mn-lt"/>
              </a:rPr>
              <a:t>             	 </a:t>
            </a:r>
            <a:r>
              <a:rPr lang="pa-IN" sz="1400" dirty="0">
                <a:latin typeface="+mn-lt"/>
              </a:rPr>
              <a:t>ਪ੍ਰਮੁੱਖ (ਪਾੜਾ &gt;50%) </a:t>
            </a:r>
            <a:endParaRPr lang="en-US" sz="1400" dirty="0">
              <a:latin typeface="+mn-lt"/>
            </a:endParaRPr>
          </a:p>
          <a:p>
            <a:r>
              <a:rPr lang="en-US" sz="1400" dirty="0">
                <a:latin typeface="+mn-lt"/>
              </a:rPr>
              <a:t>	 </a:t>
            </a:r>
            <a:r>
              <a:rPr lang="pa-IN" sz="1400" dirty="0">
                <a:latin typeface="+mn-lt"/>
              </a:rPr>
              <a:t>ਅਕਾਰਯੋਗ (ਅੰਤਰ 10%-50</a:t>
            </a:r>
            <a:endParaRPr lang="en-US" sz="1400" dirty="0">
              <a:latin typeface="+mn-lt"/>
            </a:endParaRPr>
          </a:p>
          <a:p>
            <a:pPr>
              <a:spcAft>
                <a:spcPts val="600"/>
              </a:spcAft>
            </a:pPr>
            <a:r>
              <a:rPr lang="pa-IN" sz="1400" dirty="0">
                <a:latin typeface="+mn-lt"/>
              </a:rPr>
              <a:t>ਚਿੱਟਾ ਬਹੁ-ਗਿਣਤੀ
</a:t>
            </a:r>
            <a:r>
              <a:rPr lang="en-US" sz="1400" dirty="0">
                <a:latin typeface="+mn-lt"/>
              </a:rPr>
              <a:t>	</a:t>
            </a:r>
            <a:r>
              <a:rPr lang="pa-IN" sz="1400" dirty="0">
                <a:latin typeface="+mn-lt"/>
              </a:rPr>
              <a:t>ਪ੍ਰਮੁੱਖ (ਪਾੜਾ &gt;50%)
	ਅਕਾਰਯੋਗ (ਅੰਤਰ 10%-50%)	ਪਤਲਾ (ਪਾੜਾ 10 &lt;%)
</a:t>
            </a:r>
            <a:endParaRPr lang="en-US" sz="1400" dirty="0">
              <a:latin typeface="+mn-lt"/>
            </a:endParaRPr>
          </a:p>
        </p:txBody>
      </p:sp>
      <p:sp>
        <p:nvSpPr>
          <p:cNvPr id="18" name="Rectangle 17">
            <a:extLst>
              <a:ext uri="{FF2B5EF4-FFF2-40B4-BE49-F238E27FC236}">
                <a16:creationId xmlns:a16="http://schemas.microsoft.com/office/drawing/2014/main" id="{FB9B425C-755F-C30C-D4E1-016F3EAE3EDA}"/>
              </a:ext>
            </a:extLst>
          </p:cNvPr>
          <p:cNvSpPr/>
          <p:nvPr/>
        </p:nvSpPr>
        <p:spPr>
          <a:xfrm>
            <a:off x="7340137" y="5641755"/>
            <a:ext cx="631767" cy="215591"/>
          </a:xfrm>
          <a:prstGeom prst="rect">
            <a:avLst/>
          </a:prstGeom>
          <a:solidFill>
            <a:srgbClr val="1F855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9C9CC2-3954-BFED-6E17-2AEC6E06B53D}"/>
              </a:ext>
            </a:extLst>
          </p:cNvPr>
          <p:cNvSpPr/>
          <p:nvPr/>
        </p:nvSpPr>
        <p:spPr>
          <a:xfrm>
            <a:off x="7340136" y="5884162"/>
            <a:ext cx="631767" cy="215591"/>
          </a:xfrm>
          <a:prstGeom prst="rect">
            <a:avLst/>
          </a:prstGeom>
          <a:solidFill>
            <a:srgbClr val="7EAC8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14A518-FBCB-40DF-E644-A98E628E19CA}"/>
              </a:ext>
            </a:extLst>
          </p:cNvPr>
          <p:cNvSpPr/>
          <p:nvPr/>
        </p:nvSpPr>
        <p:spPr>
          <a:xfrm>
            <a:off x="7340137" y="6136394"/>
            <a:ext cx="631767" cy="215591"/>
          </a:xfrm>
          <a:prstGeom prst="rect">
            <a:avLst/>
          </a:prstGeom>
          <a:solidFill>
            <a:srgbClr val="BACCB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29B0095-6ABB-7781-1532-60D45104004B}"/>
              </a:ext>
            </a:extLst>
          </p:cNvPr>
          <p:cNvSpPr/>
          <p:nvPr/>
        </p:nvSpPr>
        <p:spPr>
          <a:xfrm>
            <a:off x="7315199" y="6656101"/>
            <a:ext cx="631767" cy="215591"/>
          </a:xfrm>
          <a:prstGeom prst="rect">
            <a:avLst/>
          </a:prstGeom>
          <a:solidFill>
            <a:srgbClr val="ADA7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226588-8A43-3AE2-7866-4115F71ADD3E}"/>
              </a:ext>
            </a:extLst>
          </p:cNvPr>
          <p:cNvSpPr/>
          <p:nvPr/>
        </p:nvSpPr>
        <p:spPr>
          <a:xfrm>
            <a:off x="7315199" y="6898266"/>
            <a:ext cx="631767" cy="215591"/>
          </a:xfrm>
          <a:prstGeom prst="rect">
            <a:avLst/>
          </a:prstGeom>
          <a:solidFill>
            <a:srgbClr val="C8C2B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76E2A2-1574-F99D-5BD1-F33402E1A354}"/>
              </a:ext>
            </a:extLst>
          </p:cNvPr>
          <p:cNvSpPr/>
          <p:nvPr/>
        </p:nvSpPr>
        <p:spPr>
          <a:xfrm>
            <a:off x="7315198" y="7148403"/>
            <a:ext cx="631767" cy="215591"/>
          </a:xfrm>
          <a:prstGeom prst="rect">
            <a:avLst/>
          </a:prstGeom>
          <a:solidFill>
            <a:srgbClr val="E6DFC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6B29DA88-42F9-456C-C35A-E35AACBEBA6C}"/>
              </a:ext>
            </a:extLst>
          </p:cNvPr>
          <p:cNvSpPr txBox="1">
            <a:spLocks/>
          </p:cNvSpPr>
          <p:nvPr/>
        </p:nvSpPr>
        <p:spPr bwMode="auto">
          <a:xfrm>
            <a:off x="609600" y="914400"/>
            <a:ext cx="5334000" cy="264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448F"/>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r>
              <a:rPr lang="pa-IN" sz="4400" dirty="0"/>
              <a:t>ਜਨਗਣਨਾ ਟ੍ਰੈਕਟ ਦੁਆਰਾ ਪ੍ਰਮੁੱਖ ਨਸਲ/ਨਸਲੀ ਮੂਲ
</a:t>
            </a:r>
            <a:endParaRPr lang="en-US" sz="4400" dirty="0"/>
          </a:p>
        </p:txBody>
      </p:sp>
      <p:sp>
        <p:nvSpPr>
          <p:cNvPr id="30" name="Text Placeholder 4">
            <a:extLst>
              <a:ext uri="{FF2B5EF4-FFF2-40B4-BE49-F238E27FC236}">
                <a16:creationId xmlns:a16="http://schemas.microsoft.com/office/drawing/2014/main" id="{8FFCE7CF-19FF-E216-26F1-DD27D53A4B65}"/>
              </a:ext>
            </a:extLst>
          </p:cNvPr>
          <p:cNvSpPr txBox="1">
            <a:spLocks/>
          </p:cNvSpPr>
          <p:nvPr/>
        </p:nvSpPr>
        <p:spPr>
          <a:xfrm>
            <a:off x="591015" y="3679660"/>
            <a:ext cx="5352585" cy="3218606"/>
          </a:xfrm>
          <a:prstGeom prst="rect">
            <a:avLst/>
          </a:prstGeom>
        </p:spPr>
        <p:txBody>
          <a:bodyPr lIns="0" tIns="65311" rIns="0" bIns="65311"/>
          <a:lstStyle>
            <a:lvl1pPr marL="457200" indent="-342900" algn="l" defTabSz="653110" rtl="0" eaLnBrk="0" fontAlgn="base" hangingPunct="0">
              <a:lnSpc>
                <a:spcPct val="100000"/>
              </a:lnSpc>
              <a:spcBef>
                <a:spcPts val="1200"/>
              </a:spcBef>
              <a:spcAft>
                <a:spcPts val="1200"/>
              </a:spcAft>
              <a:buClr>
                <a:srgbClr val="01B1EA"/>
              </a:buClr>
              <a:buFont typeface="Calibri Light" pitchFamily="34" charset="0"/>
              <a:buChar char="»"/>
              <a:defRPr sz="3400" b="1" kern="1200">
                <a:solidFill>
                  <a:schemeClr val="tx1"/>
                </a:solidFill>
                <a:latin typeface="Calibri" panose="020F0502020204030204" pitchFamily="34" charset="0"/>
                <a:ea typeface="+mn-ea"/>
                <a:cs typeface="+mn-cs"/>
              </a:defRPr>
            </a:lvl1pPr>
            <a:lvl2pPr marL="742950" indent="-285750" algn="l" defTabSz="653110" rtl="0" eaLnBrk="0" fontAlgn="base" hangingPunct="0">
              <a:spcBef>
                <a:spcPts val="0"/>
              </a:spcBef>
              <a:spcAft>
                <a:spcPts val="600"/>
              </a:spcAft>
              <a:buClr>
                <a:srgbClr val="01B1EA"/>
              </a:buClr>
              <a:buFont typeface="Wingdings" panose="05000000000000000000" pitchFamily="2" charset="2"/>
              <a:buChar char="§"/>
              <a:defRPr sz="2900" kern="1200">
                <a:solidFill>
                  <a:schemeClr val="tx1"/>
                </a:solidFill>
                <a:latin typeface="Calibri" panose="020F0502020204030204" pitchFamily="34" charset="0"/>
                <a:ea typeface="+mn-ea"/>
                <a:cs typeface="+mn-cs"/>
              </a:defRPr>
            </a:lvl2pPr>
            <a:lvl3pPr marL="742950" indent="285750" algn="l" defTabSz="653110" rtl="0" eaLnBrk="0" fontAlgn="base" hangingPunct="0">
              <a:spcBef>
                <a:spcPts val="0"/>
              </a:spcBef>
              <a:spcAft>
                <a:spcPts val="600"/>
              </a:spcAft>
              <a:buClr>
                <a:srgbClr val="01B1EA"/>
              </a:buClr>
              <a:buFont typeface="Arial" panose="020B0604020202020204" pitchFamily="34" charset="0"/>
              <a:buChar char="•"/>
              <a:defRPr sz="2600" kern="1200">
                <a:solidFill>
                  <a:schemeClr val="tx1"/>
                </a:solidFill>
                <a:latin typeface="Calibri Light" panose="020F0302020204030204" pitchFamily="34" charset="0"/>
                <a:ea typeface="+mn-ea"/>
                <a:cs typeface="+mn-cs"/>
              </a:defRPr>
            </a:lvl3pPr>
            <a:lvl4pPr marL="1428750" indent="-400050" algn="l" defTabSz="653110" rtl="0" eaLnBrk="0" fontAlgn="base" hangingPunct="0">
              <a:spcBef>
                <a:spcPts val="0"/>
              </a:spcBef>
              <a:spcAft>
                <a:spcPts val="600"/>
              </a:spcAft>
              <a:buClr>
                <a:srgbClr val="01B1EA"/>
              </a:buClr>
              <a:buFont typeface="Courier New" panose="02070309020205020404" pitchFamily="49" charset="0"/>
              <a:buChar char="o"/>
              <a:defRPr sz="2000" kern="1200">
                <a:solidFill>
                  <a:schemeClr val="tx1"/>
                </a:solidFill>
                <a:latin typeface="Calibri Light" panose="020F0302020204030204" pitchFamily="34" charset="0"/>
                <a:ea typeface="+mn-ea"/>
                <a:cs typeface="+mn-cs"/>
              </a:defRPr>
            </a:lvl4pPr>
            <a:lvl5pPr marL="1828800" indent="-400050" algn="l" defTabSz="653110" rtl="0" eaLnBrk="0" fontAlgn="base" hangingPunct="0">
              <a:spcBef>
                <a:spcPts val="0"/>
              </a:spcBef>
              <a:spcAft>
                <a:spcPts val="600"/>
              </a:spcAft>
              <a:buClr>
                <a:srgbClr val="01B1EA"/>
              </a:buClr>
              <a:buFont typeface="Wingdings" panose="05000000000000000000" pitchFamily="2" charset="2"/>
              <a:buChar char="§"/>
              <a:tabLst>
                <a:tab pos="1828800" algn="l"/>
              </a:tabLst>
              <a:defRPr sz="1800" kern="1200">
                <a:solidFill>
                  <a:schemeClr val="tx1"/>
                </a:solidFill>
                <a:latin typeface="Calibri Light" panose="020F0302020204030204" pitchFamily="34" charset="0"/>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a:spcBef>
                <a:spcPts val="200"/>
              </a:spcBef>
              <a:spcAft>
                <a:spcPts val="200"/>
              </a:spcAft>
            </a:pPr>
            <a:r>
              <a:rPr lang="pa-IN" sz="2800" b="0" dirty="0"/>
              <a:t>ਉੱਤਰ ਅਤੇ ਪੂਰਬੀ ਫਰਿਜ਼ਨੋ ਮੁੱਖ ਤੌਰ 'ਤੇ ਗੋਰਾ ਹੈ
ਦੱਖਣ ਅਤੇ ਪੱਛਮੀ ਫਰਿਜ਼ਨੋ ਮੁੱਖ ਤੌਰ 'ਤੇ ਹਿਸਪੈਨਿਕ ਹੈ
ਸਮਾਂ ਪਾਕੇ ਹਿਸਪੈਨਿਕ ਆਬਾਦੀ ਵਿੱਚ ਵਾਧਾ ਹੋਇਆ ਹੈ 
</a:t>
            </a:r>
            <a:r>
              <a:rPr lang="pa-IN" sz="2800" dirty="0"/>
              <a:t>2000 ਵਿੱਚ 40% ਤੋਂ 2020 ਵਿੱਚ 50%</a:t>
            </a:r>
            <a:endParaRPr lang="en-US" sz="2800" dirty="0"/>
          </a:p>
        </p:txBody>
      </p:sp>
    </p:spTree>
    <p:extLst>
      <p:ext uri="{BB962C8B-B14F-4D97-AF65-F5344CB8AC3E}">
        <p14:creationId xmlns:p14="http://schemas.microsoft.com/office/powerpoint/2010/main" val="3518098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4609815-1AD5-6761-B4BA-4B72BBAA51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39231" y="0"/>
            <a:ext cx="7491169" cy="7377545"/>
          </a:xfrm>
          <a:prstGeom prst="rect">
            <a:avLst/>
          </a:prstGeom>
        </p:spPr>
      </p:pic>
      <p:sp>
        <p:nvSpPr>
          <p:cNvPr id="5" name="TextBox 4">
            <a:extLst>
              <a:ext uri="{FF2B5EF4-FFF2-40B4-BE49-F238E27FC236}">
                <a16:creationId xmlns:a16="http://schemas.microsoft.com/office/drawing/2014/main" id="{9306B33D-22B4-0ADF-A852-BA87CE7EBBB6}"/>
              </a:ext>
            </a:extLst>
          </p:cNvPr>
          <p:cNvSpPr txBox="1"/>
          <p:nvPr/>
        </p:nvSpPr>
        <p:spPr>
          <a:xfrm>
            <a:off x="7139231" y="6003313"/>
            <a:ext cx="1896687" cy="1384995"/>
          </a:xfrm>
          <a:prstGeom prst="rect">
            <a:avLst/>
          </a:prstGeom>
          <a:solidFill>
            <a:schemeClr val="bg1">
              <a:lumMod val="95000"/>
            </a:schemeClr>
          </a:solidFill>
        </p:spPr>
        <p:txBody>
          <a:bodyPr wrap="square" rtlCol="0">
            <a:spAutoFit/>
          </a:bodyPr>
          <a:lstStyle/>
          <a:p>
            <a:r>
              <a:rPr lang="pa-IN" sz="1400" dirty="0">
                <a:latin typeface="+mn-lt"/>
              </a:rPr>
              <a:t>ਔਸਤ ਆਮਦਨ
</a:t>
            </a:r>
            <a:r>
              <a:rPr lang="en-US" sz="1400" dirty="0">
                <a:latin typeface="+mn-lt"/>
              </a:rPr>
              <a:t>	    &gt;$30,000</a:t>
            </a:r>
          </a:p>
          <a:p>
            <a:r>
              <a:rPr lang="en-US" sz="1400" dirty="0">
                <a:latin typeface="+mn-lt"/>
              </a:rPr>
              <a:t>	    &lt;$55,000</a:t>
            </a:r>
          </a:p>
          <a:p>
            <a:r>
              <a:rPr lang="en-US" sz="1400" dirty="0">
                <a:latin typeface="+mn-lt"/>
              </a:rPr>
              <a:t>	    &lt;$87,100</a:t>
            </a:r>
          </a:p>
          <a:p>
            <a:r>
              <a:rPr lang="en-US" sz="1400" dirty="0">
                <a:latin typeface="+mn-lt"/>
              </a:rPr>
              <a:t>	    &lt;$125,000</a:t>
            </a:r>
          </a:p>
          <a:p>
            <a:r>
              <a:rPr lang="en-US" sz="1400" dirty="0">
                <a:latin typeface="+mn-lt"/>
              </a:rPr>
              <a:t>                     $125,000+</a:t>
            </a:r>
            <a:endParaRPr lang="en-US" dirty="0"/>
          </a:p>
        </p:txBody>
      </p:sp>
      <p:sp>
        <p:nvSpPr>
          <p:cNvPr id="6" name="Rectangle 5">
            <a:extLst>
              <a:ext uri="{FF2B5EF4-FFF2-40B4-BE49-F238E27FC236}">
                <a16:creationId xmlns:a16="http://schemas.microsoft.com/office/drawing/2014/main" id="{D861B404-48A9-679B-C858-EC37D7614CE1}"/>
              </a:ext>
            </a:extLst>
          </p:cNvPr>
          <p:cNvSpPr/>
          <p:nvPr/>
        </p:nvSpPr>
        <p:spPr>
          <a:xfrm>
            <a:off x="7306887" y="6261263"/>
            <a:ext cx="631767" cy="184346"/>
          </a:xfrm>
          <a:prstGeom prst="rect">
            <a:avLst/>
          </a:prstGeom>
          <a:solidFill>
            <a:srgbClr val="BDE7F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A385CA-BA32-2DE3-C604-F8287F15B741}"/>
              </a:ext>
            </a:extLst>
          </p:cNvPr>
          <p:cNvSpPr/>
          <p:nvPr/>
        </p:nvSpPr>
        <p:spPr>
          <a:xfrm>
            <a:off x="7306882" y="6918133"/>
            <a:ext cx="631767" cy="162754"/>
          </a:xfrm>
          <a:prstGeom prst="rect">
            <a:avLst/>
          </a:prstGeom>
          <a:solidFill>
            <a:srgbClr val="4DE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08000F-ACBB-7363-7642-F78E70D1A6CE}"/>
              </a:ext>
            </a:extLst>
          </p:cNvPr>
          <p:cNvSpPr/>
          <p:nvPr/>
        </p:nvSpPr>
        <p:spPr>
          <a:xfrm>
            <a:off x="7306883" y="7116019"/>
            <a:ext cx="631767" cy="162754"/>
          </a:xfrm>
          <a:prstGeom prst="rect">
            <a:avLst/>
          </a:prstGeom>
          <a:solidFill>
            <a:srgbClr val="00734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225208-D58C-DFF7-B95B-EB28F7B15F62}"/>
              </a:ext>
            </a:extLst>
          </p:cNvPr>
          <p:cNvSpPr/>
          <p:nvPr/>
        </p:nvSpPr>
        <p:spPr>
          <a:xfrm>
            <a:off x="7306880" y="6486643"/>
            <a:ext cx="631767" cy="176360"/>
          </a:xfrm>
          <a:prstGeom prst="rect">
            <a:avLst/>
          </a:prstGeom>
          <a:solidFill>
            <a:srgbClr val="01C5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6940DD-0AE4-7E17-9BFA-16024679EB32}"/>
              </a:ext>
            </a:extLst>
          </p:cNvPr>
          <p:cNvSpPr/>
          <p:nvPr/>
        </p:nvSpPr>
        <p:spPr>
          <a:xfrm>
            <a:off x="7306881" y="6703558"/>
            <a:ext cx="631767" cy="176360"/>
          </a:xfrm>
          <a:prstGeom prst="rect">
            <a:avLst/>
          </a:prstGeom>
          <a:solidFill>
            <a:srgbClr val="005BE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CE6F08-FAD3-AD67-7A90-389721AD0244}"/>
              </a:ext>
            </a:extLst>
          </p:cNvPr>
          <p:cNvSpPr txBox="1"/>
          <p:nvPr/>
        </p:nvSpPr>
        <p:spPr>
          <a:xfrm>
            <a:off x="9144000" y="7377545"/>
            <a:ext cx="7315200" cy="307777"/>
          </a:xfrm>
          <a:prstGeom prst="rect">
            <a:avLst/>
          </a:prstGeom>
          <a:noFill/>
        </p:spPr>
        <p:txBody>
          <a:bodyPr wrap="square">
            <a:spAutoFit/>
          </a:bodyPr>
          <a:lstStyle/>
          <a:p>
            <a:r>
              <a:rPr lang="pa-IN" sz="1400" i="1" dirty="0">
                <a:solidFill>
                  <a:schemeClr val="bg1"/>
                </a:solidFill>
                <a:latin typeface="+mn-lt"/>
              </a:rPr>
              <a:t>ਸਰੋਤ: ਅਮਰੀਕਨ ਭਾਈਚਾਰਾ ਸਰਵੇਖਣ 5 ਸਾਲਾਂ ਦੇ ਅੰਦਾਜ਼ਿਆਂ ਦੇ ਅੰਕੜੇ (2020)</a:t>
            </a:r>
            <a:r>
              <a:rPr lang="en-US" sz="1400" i="1" dirty="0">
                <a:solidFill>
                  <a:schemeClr val="bg1"/>
                </a:solidFill>
                <a:latin typeface="+mn-lt"/>
              </a:rPr>
              <a:t>)</a:t>
            </a:r>
          </a:p>
        </p:txBody>
      </p:sp>
      <p:sp>
        <p:nvSpPr>
          <p:cNvPr id="17" name="Title 1">
            <a:extLst>
              <a:ext uri="{FF2B5EF4-FFF2-40B4-BE49-F238E27FC236}">
                <a16:creationId xmlns:a16="http://schemas.microsoft.com/office/drawing/2014/main" id="{0E7DB3F3-9E10-A47E-D003-9513518BA5A6}"/>
              </a:ext>
            </a:extLst>
          </p:cNvPr>
          <p:cNvSpPr>
            <a:spLocks noGrp="1"/>
          </p:cNvSpPr>
          <p:nvPr>
            <p:ph type="title"/>
          </p:nvPr>
        </p:nvSpPr>
        <p:spPr>
          <a:xfrm>
            <a:off x="609600" y="914400"/>
            <a:ext cx="5334000" cy="2644708"/>
          </a:xfrm>
        </p:spPr>
        <p:txBody>
          <a:bodyPr/>
          <a:lstStyle/>
          <a:p>
            <a:r>
              <a:rPr lang="pa-IN" sz="4400" dirty="0"/>
              <a:t>ਬਲੌਕ ਗਰੁੱਪ ਦੁਆਰਾ ਔਸਤ ਆਮਦਨ
</a:t>
            </a:r>
            <a:endParaRPr lang="en-US" sz="4400" dirty="0"/>
          </a:p>
        </p:txBody>
      </p:sp>
      <p:sp>
        <p:nvSpPr>
          <p:cNvPr id="18" name="Text Placeholder 4">
            <a:extLst>
              <a:ext uri="{FF2B5EF4-FFF2-40B4-BE49-F238E27FC236}">
                <a16:creationId xmlns:a16="http://schemas.microsoft.com/office/drawing/2014/main" id="{5EDA2149-B987-A842-664C-593DE6999BD9}"/>
              </a:ext>
            </a:extLst>
          </p:cNvPr>
          <p:cNvSpPr>
            <a:spLocks noGrp="1"/>
          </p:cNvSpPr>
          <p:nvPr>
            <p:ph type="body" sz="quarter" idx="10"/>
          </p:nvPr>
        </p:nvSpPr>
        <p:spPr>
          <a:xfrm>
            <a:off x="591015" y="3679660"/>
            <a:ext cx="5352585" cy="3002635"/>
          </a:xfrm>
        </p:spPr>
        <p:txBody>
          <a:bodyPr/>
          <a:lstStyle/>
          <a:p>
            <a:pPr>
              <a:spcBef>
                <a:spcPts val="200"/>
              </a:spcBef>
              <a:spcAft>
                <a:spcPts val="200"/>
              </a:spcAft>
            </a:pPr>
            <a:r>
              <a:rPr lang="pa-IN" sz="2800" b="0" dirty="0"/>
              <a:t>ਫਰਿਜ਼ਨੋ ਸ਼ਹਿਰ 2020 ਔਸਤਨ ਘਰੇਲੂ ਆਮਦਨ = </a:t>
            </a:r>
            <a:r>
              <a:rPr lang="en-US" sz="2800" dirty="0"/>
              <a:t>$53,368</a:t>
            </a:r>
          </a:p>
          <a:p>
            <a:pPr>
              <a:spcBef>
                <a:spcPts val="200"/>
              </a:spcBef>
              <a:spcAft>
                <a:spcPts val="200"/>
              </a:spcAft>
            </a:pPr>
            <a:r>
              <a:rPr lang="pa-IN" sz="2800" b="0" dirty="0"/>
              <a:t>ਉੱਤਰ ਅਤੇ ਪੂਰਬ ਦੇ ਖੇਤਰਾਂ ਦੀ ਆਮਦਨ ਦੱਖਣ ਅਤੇ ਪੱਛਮੀ ਫਰਿਜ਼ਨੋ ਦੇ ਖੇਤਰਾਂ ਨਾਲੋਂ ਵਧੇਰੇ ਹੈ।</a:t>
            </a:r>
            <a:endParaRPr lang="en-US" sz="2800" b="0" dirty="0"/>
          </a:p>
        </p:txBody>
      </p:sp>
    </p:spTree>
    <p:extLst>
      <p:ext uri="{BB962C8B-B14F-4D97-AF65-F5344CB8AC3E}">
        <p14:creationId xmlns:p14="http://schemas.microsoft.com/office/powerpoint/2010/main" val="340103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969C-E59B-871B-DF47-ACB5264615F1}"/>
              </a:ext>
            </a:extLst>
          </p:cNvPr>
          <p:cNvSpPr>
            <a:spLocks noGrp="1"/>
          </p:cNvSpPr>
          <p:nvPr>
            <p:ph type="title"/>
          </p:nvPr>
        </p:nvSpPr>
        <p:spPr/>
        <p:txBody>
          <a:bodyPr/>
          <a:lstStyle/>
          <a:p>
            <a:r>
              <a:rPr lang="pa-IN" dirty="0"/>
              <a:t>ਬਸੇਰਾ ਅੰਸ਼ ਸਫਲਤਾ! </a:t>
            </a:r>
            <a:endParaRPr lang="en-US" dirty="0"/>
          </a:p>
        </p:txBody>
      </p:sp>
      <p:sp>
        <p:nvSpPr>
          <p:cNvPr id="3" name="Text Placeholder 2">
            <a:extLst>
              <a:ext uri="{FF2B5EF4-FFF2-40B4-BE49-F238E27FC236}">
                <a16:creationId xmlns:a16="http://schemas.microsoft.com/office/drawing/2014/main" id="{0F4F6F62-D8C3-8F04-FC2F-912F2F2A33BD}"/>
              </a:ext>
            </a:extLst>
          </p:cNvPr>
          <p:cNvSpPr>
            <a:spLocks noGrp="1"/>
          </p:cNvSpPr>
          <p:nvPr>
            <p:ph type="body" sz="quarter" idx="10"/>
          </p:nvPr>
        </p:nvSpPr>
        <p:spPr/>
        <p:txBody>
          <a:bodyPr/>
          <a:lstStyle/>
          <a:p>
            <a:pPr>
              <a:spcBef>
                <a:spcPts val="600"/>
              </a:spcBef>
            </a:pPr>
            <a:r>
              <a:rPr lang="pa-IN" sz="2800" dirty="0"/>
              <a:t>13,892 ਬਸੇਰਾ ਇਕਾਈਆਂ ਵਾਸਤੇ ਪਰਮਿਟ ਜਾਰੀ ਕੀਤੇ ਗਏ, ਜਿੰਨ੍ਹਾਂ ਵਿੱਚ 2015 ਤੋਂ ਲੈਕੇ 959 ਪੁੱਗਣਯੋਗ ਬਸੇਰਾ ਇਕਾਈਆਂ ਵੀ ਸ਼ਾਮਲ ਹਨ
ਸਥਾਨਕ ਬਸੇਰਾ ਟਰੱਸਟ ਫ਼ੰਡ ਨੂੰ ਅੱਜ ਦੀ ਤਾਰੀਖ਼ ਨੂੰ ਸਮਰਪਿਤ $6.5 ਮਿਲੀਅਨ ਦੇ ਨਾਲ ਸਥਾਪਤ ਕੀਤਾ ਗਿਆ
ਡਾਊਨ ਪੇਮੈਂਟ ਵਿੱਚ ਸਹਾਇਤਾ ਲਈ ਲਗਭਗ $2.5 ਮਿਲੀਅਨ ਅਲਾਟ ਕੀਤੇ ਗਏ
ਉਪਸਾਧਨ ਰਿਹਾਇਸ਼ੀ ਇਕਾਈਆਂ ਦਾ ਨਿਰਮਾਣ ਕਰਨ ਲਈ ਵਸਨੀਕਾਂ ਵਾਸਤੇ ਵਰਤੇ ਜਾਣ ਵਾਸਤੇ 5 ਮੁਫ਼ਤ ਪੂਰਵ-ਮਨਜ਼ੂਰਸ਼ੁਦਾ ਯੋਜਨਾਵਾਂ ਉਪਲਬਧ ਹਨ 
2016 ਤੋਂ 2021 ਤੱਕ 296 ਹਾਊਸਿੰਗ ਪੁਨਰਵਾਸ ਪ੍ਰੋਜੈਕਟ ਪੂਰੇ ਕੀਤੇ ਗਏ
ਮੋਬਾਈਲ ਹੋਮ ਮੁੜ-ਵਸੇਬੇ ਵਾਸਤੇ $827,000 ਉਪਲਬਧ ਹਨ ਅਤੇ ਕੋਡ ਇਨਫੋਰਸਮੈਂਟ ਅਤੇ ਬਿਲਡਿੰਗ ਪਰਮਿਟਿੰਗ ਰਾਹੀਂ ਸ਼ਹਿਰ ਨੇ ਮੋਬਾਈਲ ਹੋਮ ਪਾਰਕਾਂ ਦੀ ਸੁਰੱਖਿਆ ਵਾਸਤੇ ਜਿੰਮੇਵਾਰੀ ਸਵੀਕਾਰ ਕਰ ਲਈ ਹੈ </a:t>
            </a:r>
            <a:endParaRPr lang="en-US" sz="2800" dirty="0"/>
          </a:p>
        </p:txBody>
      </p:sp>
    </p:spTree>
    <p:extLst>
      <p:ext uri="{BB962C8B-B14F-4D97-AF65-F5344CB8AC3E}">
        <p14:creationId xmlns:p14="http://schemas.microsoft.com/office/powerpoint/2010/main" val="1545885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969C-E59B-871B-DF47-ACB5264615F1}"/>
              </a:ext>
            </a:extLst>
          </p:cNvPr>
          <p:cNvSpPr>
            <a:spLocks noGrp="1"/>
          </p:cNvSpPr>
          <p:nvPr>
            <p:ph type="title"/>
          </p:nvPr>
        </p:nvSpPr>
        <p:spPr/>
        <p:txBody>
          <a:bodyPr/>
          <a:lstStyle/>
          <a:p>
            <a:r>
              <a:rPr lang="pa-IN" dirty="0"/>
              <a:t>ਬਸੇਰਾ ਅੰਸ਼ ਸਫਲਤਾ! </a:t>
            </a:r>
            <a:endParaRPr lang="en-US" dirty="0"/>
          </a:p>
        </p:txBody>
      </p:sp>
      <p:sp>
        <p:nvSpPr>
          <p:cNvPr id="3" name="Text Placeholder 2">
            <a:extLst>
              <a:ext uri="{FF2B5EF4-FFF2-40B4-BE49-F238E27FC236}">
                <a16:creationId xmlns:a16="http://schemas.microsoft.com/office/drawing/2014/main" id="{0F4F6F62-D8C3-8F04-FC2F-912F2F2A33BD}"/>
              </a:ext>
            </a:extLst>
          </p:cNvPr>
          <p:cNvSpPr>
            <a:spLocks noGrp="1"/>
          </p:cNvSpPr>
          <p:nvPr>
            <p:ph type="body" sz="quarter" idx="10"/>
          </p:nvPr>
        </p:nvSpPr>
        <p:spPr/>
        <p:txBody>
          <a:bodyPr/>
          <a:lstStyle/>
          <a:p>
            <a:pPr>
              <a:spcBef>
                <a:spcPts val="600"/>
              </a:spcBef>
              <a:spcAft>
                <a:spcPts val="900"/>
              </a:spcAft>
            </a:pPr>
            <a:r>
              <a:rPr lang="pa-IN" sz="2400" dirty="0"/>
              <a:t>ਹਾਊਸਿੰਗ ਚੌਆਇਸ ਵਾਊਚਰ ਪ੍ਰੋਗਰਾਮ ਦੀ ਭਾਗੀਦਾਰੀ ਵਧਾਉਣ ਲਈ ਹਾਊਸਿੰਗ ਅਥਾਰਟੀ ਦੁਆਰਾ ਮਾਰਚ 2021 ਵਿੱਚ ਮਕਾਨ ਮਾਲਕ ਇੰਸੈਂਟਿਵ ਪਾਇਲਟ ਨੂੰ ਲਾਂਚ ਕੀਤਾ ਗਿਆ
ਰੈਂਟਲ ਹਾਊਸਿੰਗ ਰਜਿਸਟਰੀ ਅਤੇ ਰੈਂਟਲ ਇੰਸਪੈਕਸ਼ਨ ਪ੍ਰੋਗਰਾਮ ਦੀ ਸਥਾਪਨਾ ਕੀਤੀ ਗਈ। 86,350 ਰੈਂਟਲ ਯੂਨਿਟਾਂ ਨੂੰ ਪੰਜੀਕਿਰਤ ਕੀਤਾ ਗਿਆ, 13,375 ਜਾਂਚਾਂ ਕੀਤੀਆਂ ਗਈਆਂ, ਅਤੇ ਕਿਰਾਏ 'ਤੇ ਲੈਣ ਵਾਲੇ ਯੂਨਿਟਾਂ ਵਿੱਚ ਬਹੁਤ ਸਾਰੇ ਸੁਧਾਰ ਪੂਰੇ ਕੀਤੇ ਗਏ। </a:t>
            </a:r>
            <a:r>
              <a:rPr lang="en-US" sz="2400" dirty="0"/>
              <a:t> </a:t>
            </a:r>
          </a:p>
          <a:p>
            <a:pPr>
              <a:spcBef>
                <a:spcPts val="600"/>
              </a:spcBef>
              <a:spcAft>
                <a:spcPts val="900"/>
              </a:spcAft>
            </a:pPr>
            <a:r>
              <a:rPr lang="pa-IN" sz="2400" dirty="0"/>
              <a:t>ਐਂਟੀ-ਡਿਸਪੋਜ਼ਲ ਟਾਸਕ ਫੋਰਸ ਬਣਾਈ ਗਈ ਅਤੇ ਇੱਥੇ ਹੀਅਰ ਟੂ ਸਟੇਅ ਰਿਪੋਰਟ ਤਿਆਰ
2019-2020 ਤੱਕ ਬੇਘਰੇ ਹੋਣ ਦੀਆਂ ਪਹਿਲਕਦਮੀਆਂ ਦਾ ਪ੍ਰਬੰਧਨ ਕਰਨ ਲਈ $75 ਮਿਲੀਅਨ</a:t>
            </a:r>
            <a:endParaRPr lang="en-US" sz="2400" dirty="0"/>
          </a:p>
          <a:p>
            <a:pPr>
              <a:spcBef>
                <a:spcPts val="600"/>
              </a:spcBef>
              <a:spcAft>
                <a:spcPts val="900"/>
              </a:spcAft>
            </a:pPr>
            <a:r>
              <a:rPr lang="pa-IN" sz="2400" dirty="0"/>
              <a:t>ਸਿਟੀ ਨੇ ਇੱਕ ਹੋਟਲ ਨੂੰ ਰਿਹਾਇਸ਼ੀ ਇਕਾਈ ਪਰਿਵਰਤਨ ਆਰਡੀਨੈਂਸ ਵਿੱਚ ਅਪਣਾਇਆ ਅਤੇ ਦੋ ਹੋਟਲਾਂ ਨੂੰ ਰਿਹਾਇਸ਼ੀ ਇਕਾਈਆਂ ਵਿੱਚ ਤਬਦੀਲ ਕਰ ਦਿੱਤਾ ਅਤੇ ਕੰਮ ਵਿੱਚ ਕਈ ਹੋਰ ਪ੍ਰੋਜੈਕਟਾਂ ਦੇ ਨਾਲ
189 ਪਾਰਕ, ਸੀਵਰ, ਸਟਰੀਟ, ਟਰੈਫਿਕ, ਅਤੇ ਪਾਣੀ ਦੇ ਪ੍ਰੋਜੈਕਟਾਂ ਵਿੱਚ ਫੈਲੇ ਆਲੇ-ਦੁਆਲੇ ਨਾਲ ਜੁੜੇ ਬੁਨਿਆਦੀ ਢਾਂਚੇ ਦੇ ਸੁਧਾਰਾਂ ਵਿੱਚ $170 ਮਿਲੀਅਨ</a:t>
            </a:r>
            <a:endParaRPr lang="en-US" sz="2400" dirty="0"/>
          </a:p>
          <a:p>
            <a:pPr>
              <a:spcBef>
                <a:spcPts val="600"/>
              </a:spcBef>
              <a:spcAft>
                <a:spcPts val="900"/>
              </a:spcAft>
            </a:pPr>
            <a:endParaRPr lang="en-US" sz="2400" dirty="0"/>
          </a:p>
        </p:txBody>
      </p:sp>
    </p:spTree>
    <p:extLst>
      <p:ext uri="{BB962C8B-B14F-4D97-AF65-F5344CB8AC3E}">
        <p14:creationId xmlns:p14="http://schemas.microsoft.com/office/powerpoint/2010/main" val="2690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524000" y="2895600"/>
            <a:ext cx="11734800" cy="1015663"/>
          </a:xfrm>
        </p:spPr>
        <p:txBody>
          <a:bodyPr/>
          <a:lstStyle/>
          <a:p>
            <a:pPr algn="ctr"/>
            <a:r>
              <a:rPr lang="pa-IN" sz="6600" dirty="0"/>
              <a:t>ਚਰਚਾ</a:t>
            </a:r>
            <a:r>
              <a:rPr lang="en-US" sz="6600" dirty="0"/>
              <a:t> </a:t>
            </a:r>
          </a:p>
        </p:txBody>
      </p:sp>
    </p:spTree>
    <p:extLst>
      <p:ext uri="{BB962C8B-B14F-4D97-AF65-F5344CB8AC3E}">
        <p14:creationId xmlns:p14="http://schemas.microsoft.com/office/powerpoint/2010/main" val="215313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a:xfrm>
            <a:off x="731520" y="512064"/>
            <a:ext cx="13167360" cy="603631"/>
          </a:xfrm>
        </p:spPr>
        <p:txBody>
          <a:bodyPr/>
          <a:lstStyle/>
          <a:p>
            <a:r>
              <a:rPr lang="pa-IN" dirty="0"/>
              <a:t>ਵਿਚਾਰ-ਵਟਾਂਦਰਾ ਸਵਾਲ </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731520" y="1676400"/>
            <a:ext cx="13517880" cy="5158226"/>
          </a:xfrm>
          <a:solidFill>
            <a:schemeClr val="bg1">
              <a:alpha val="60000"/>
            </a:schemeClr>
          </a:solidFill>
        </p:spPr>
        <p:txBody>
          <a:bodyPr/>
          <a:lstStyle/>
          <a:p>
            <a:r>
              <a:rPr lang="pa-IN" sz="3600" b="0" dirty="0"/>
              <a:t>ਫਰਿਜ਼ਨੋ ਦੀਆਂ ਸਭ ਤੋਂ ਵੱਡੀਆਂ ਸੰਪਤੀਆਂ ਕੀ ਹਨ?
ਤੁਹਾਡੇ ਸੋਚਣ ਮੁਤਾਬਿਕ ਫਰਿਜ਼ਨੋ ਵਿੱਚ ਬਸੇਰੇ ਦੇ ਸਭ ਤੋਂ ਅਹਿਮ ਮੁੱਦੇ ਕੀ ਹਨ? 
ਭਾਈਚਾਰੇ ਵਿਚਲੇ ਕਿਹੜੇ ਗਰੁੱਪਾਂ ਦੀਆਂ ਬਸੇਰੇ ਦੀਆਂ ਸਭ ਤੋਂ ਵੱਧ ਲੋੜਾਂ ਹਨ?
ਫਰਿਜ਼ਨੋ ਦੇ ਸਭ ਤੋਂ ਵੱਧ ਜਿਕਰਯੋਗ ਵਾਜਬ ਬਸੇਰੇ ਦੇ ਮੁੱਦੇ ਕੀ ਹਨ?
ਕੀ ਫਰਿਜ਼ਨੋ ਵਿੱਚ ਬਸੇਰੇ ਦੇ ਮਸਲਿਆਂ ਨੂੰ ਹੱਲ ਕਰਨ ਲਈ ਤੁਹਾਡੇ ਕੋਈ ਸੁਝਾਅ ਹਨ?
ਭਾਈਚਾਰੇ ਵਿੱਚ ਵਧੇਰੇ ਸ਼ਮੂਲੀਅਤ ਹਾਸਲ ਕਰਨ ਲਈ ਕੋਈ ਸੁਝਾਅ?</a:t>
            </a:r>
            <a:endParaRPr lang="en-US" sz="3600" b="0" dirty="0"/>
          </a:p>
        </p:txBody>
      </p:sp>
    </p:spTree>
    <p:extLst>
      <p:ext uri="{BB962C8B-B14F-4D97-AF65-F5344CB8AC3E}">
        <p14:creationId xmlns:p14="http://schemas.microsoft.com/office/powerpoint/2010/main" val="296553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5105400" y="2468433"/>
            <a:ext cx="5257800" cy="1107996"/>
          </a:xfrm>
        </p:spPr>
        <p:txBody>
          <a:bodyPr/>
          <a:lstStyle/>
          <a:p>
            <a:r>
              <a:rPr lang="pa-IN" sz="7200" dirty="0"/>
              <a:t>ਤੁਹਾਡਾ ਧੰਨਵਾਦ</a:t>
            </a:r>
            <a:endParaRPr lang="en-US" sz="7200" dirty="0"/>
          </a:p>
        </p:txBody>
      </p:sp>
    </p:spTree>
    <p:extLst>
      <p:ext uri="{BB962C8B-B14F-4D97-AF65-F5344CB8AC3E}">
        <p14:creationId xmlns:p14="http://schemas.microsoft.com/office/powerpoint/2010/main" val="95492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6560-4C30-2C35-FE1A-8D2AFEA72FDD}"/>
              </a:ext>
            </a:extLst>
          </p:cNvPr>
          <p:cNvSpPr>
            <a:spLocks noGrp="1"/>
          </p:cNvSpPr>
          <p:nvPr>
            <p:ph type="title"/>
          </p:nvPr>
        </p:nvSpPr>
        <p:spPr/>
        <p:txBody>
          <a:bodyPr/>
          <a:lstStyle/>
          <a:p>
            <a:r>
              <a:rPr lang="pa-IN" dirty="0"/>
              <a:t>ਪ੍ਰੋਜੈਕਟ ਟੀਮ </a:t>
            </a:r>
            <a:endParaRPr lang="en-US" dirty="0"/>
          </a:p>
        </p:txBody>
      </p:sp>
      <p:sp>
        <p:nvSpPr>
          <p:cNvPr id="3" name="Text Placeholder 2">
            <a:extLst>
              <a:ext uri="{FF2B5EF4-FFF2-40B4-BE49-F238E27FC236}">
                <a16:creationId xmlns:a16="http://schemas.microsoft.com/office/drawing/2014/main" id="{7B963CDB-7376-F353-DDE6-75443C44C6DF}"/>
              </a:ext>
            </a:extLst>
          </p:cNvPr>
          <p:cNvSpPr>
            <a:spLocks noGrp="1"/>
          </p:cNvSpPr>
          <p:nvPr>
            <p:ph type="body" sz="quarter" idx="10"/>
          </p:nvPr>
        </p:nvSpPr>
        <p:spPr>
          <a:xfrm>
            <a:off x="806662" y="1442085"/>
            <a:ext cx="6889538" cy="5690236"/>
          </a:xfrm>
        </p:spPr>
        <p:txBody>
          <a:bodyPr/>
          <a:lstStyle/>
          <a:p>
            <a:r>
              <a:rPr lang="pa-IN" dirty="0"/>
              <a:t>ਫਰਿਜ਼ਨੋ ਸੀ.ਓ.ਜੀ</a:t>
            </a:r>
            <a:endParaRPr lang="en-US" dirty="0"/>
          </a:p>
          <a:p>
            <a:pPr lvl="1"/>
            <a:r>
              <a:rPr lang="pa-IN" dirty="0"/>
              <a:t>ਕ੍ਰਿਸਟੀਨ ਕਾਈ, ਡਿਪਟੀ ਡਾਇਰੈਕਟਰ
ਸਿਮਰਨ ਝੂਟੀ, ਐਸੋਸੀਏਟ ਰੀਜ਼ੀਨਲ ਪਲਾਨਰ</a:t>
            </a:r>
            <a:endParaRPr lang="en-US" dirty="0"/>
          </a:p>
          <a:p>
            <a:r>
              <a:rPr lang="en-US" dirty="0"/>
              <a:t> </a:t>
            </a:r>
            <a:r>
              <a:rPr lang="pa-IN" dirty="0"/>
              <a:t>ਸਲਾਹਕਾਰ ਟੀਮ</a:t>
            </a:r>
            <a:endParaRPr lang="en-US" dirty="0"/>
          </a:p>
          <a:p>
            <a:pPr lvl="1"/>
            <a:r>
              <a:rPr lang="pa-IN" dirty="0"/>
              <a:t>ਥਾਂ ਵਰਕ</a:t>
            </a:r>
            <a:endParaRPr lang="en-US" dirty="0"/>
          </a:p>
          <a:p>
            <a:pPr lvl="1"/>
            <a:r>
              <a:rPr lang="pa-IN" dirty="0"/>
              <a:t>ਚੜ੍ਹਾਈ</a:t>
            </a:r>
            <a:endParaRPr lang="en-US" dirty="0"/>
          </a:p>
          <a:p>
            <a:pPr lvl="1"/>
            <a:r>
              <a:rPr lang="pa-IN" dirty="0"/>
              <a:t>ਪ੍ਰੋਵੋਸਟ ਅਤੇ ਪ੍ਰਿਟਚਾਰਡ
ਕੈਲੀਫੋਰਨੀਆ ਕੋਲੀਸ਼ਨ ਫਾਰ ਰੂਰਲ ਹਾਊਜ਼ਿੰਗ</a:t>
            </a:r>
            <a:endParaRPr lang="en-US" dirty="0"/>
          </a:p>
        </p:txBody>
      </p:sp>
      <p:sp>
        <p:nvSpPr>
          <p:cNvPr id="4" name="Rectangle 3">
            <a:extLst>
              <a:ext uri="{FF2B5EF4-FFF2-40B4-BE49-F238E27FC236}">
                <a16:creationId xmlns:a16="http://schemas.microsoft.com/office/drawing/2014/main" id="{79383505-7251-46E5-B8FF-9CE1E9A0B376}"/>
              </a:ext>
            </a:extLst>
          </p:cNvPr>
          <p:cNvSpPr/>
          <p:nvPr/>
        </p:nvSpPr>
        <p:spPr>
          <a:xfrm>
            <a:off x="7848600" y="664398"/>
            <a:ext cx="6490744" cy="6411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pa-IN" sz="2800" b="1" dirty="0">
                <a:solidFill>
                  <a:srgbClr val="1D448F"/>
                </a:solidFill>
              </a:rPr>
              <a:t>ਫਰਿਜ਼ਨੋ ਕੌਂਸਲ ਆਫ ਗਵਰਨਮੈਂਟਸ</a:t>
            </a:r>
            <a:endParaRPr lang="en-US" sz="2800" b="1" dirty="0">
              <a:solidFill>
                <a:srgbClr val="1D448F"/>
              </a:solidFill>
            </a:endParaRPr>
          </a:p>
        </p:txBody>
      </p:sp>
      <p:pic>
        <p:nvPicPr>
          <p:cNvPr id="7" name="Picture 6">
            <a:extLst>
              <a:ext uri="{FF2B5EF4-FFF2-40B4-BE49-F238E27FC236}">
                <a16:creationId xmlns:a16="http://schemas.microsoft.com/office/drawing/2014/main" id="{3E8BB31B-A3F5-87B3-9DBA-3467122387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64114" y="1495051"/>
            <a:ext cx="6272230" cy="1371600"/>
          </a:xfrm>
          <a:prstGeom prst="rect">
            <a:avLst/>
          </a:prstGeom>
        </p:spPr>
      </p:pic>
      <p:pic>
        <p:nvPicPr>
          <p:cNvPr id="9" name="Picture 8">
            <a:extLst>
              <a:ext uri="{FF2B5EF4-FFF2-40B4-BE49-F238E27FC236}">
                <a16:creationId xmlns:a16="http://schemas.microsoft.com/office/drawing/2014/main" id="{9D1D790A-F01D-7AD1-33B9-A41F321D51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47287" y="5674714"/>
            <a:ext cx="4724400" cy="1457607"/>
          </a:xfrm>
          <a:prstGeom prst="rect">
            <a:avLst/>
          </a:prstGeom>
        </p:spPr>
      </p:pic>
      <p:pic>
        <p:nvPicPr>
          <p:cNvPr id="10" name="Picture 9">
            <a:extLst>
              <a:ext uri="{FF2B5EF4-FFF2-40B4-BE49-F238E27FC236}">
                <a16:creationId xmlns:a16="http://schemas.microsoft.com/office/drawing/2014/main" id="{44FA021E-230E-B639-371D-5EF7F39336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621202" y="2849023"/>
            <a:ext cx="4724400" cy="1631338"/>
          </a:xfrm>
          <a:prstGeom prst="rect">
            <a:avLst/>
          </a:prstGeom>
        </p:spPr>
      </p:pic>
      <p:pic>
        <p:nvPicPr>
          <p:cNvPr id="11" name="Picture 10">
            <a:extLst>
              <a:ext uri="{FF2B5EF4-FFF2-40B4-BE49-F238E27FC236}">
                <a16:creationId xmlns:a16="http://schemas.microsoft.com/office/drawing/2014/main" id="{79976A24-2926-AEB8-8CCC-9BF6743E67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37929" y="4244784"/>
            <a:ext cx="6324600" cy="1533807"/>
          </a:xfrm>
          <a:prstGeom prst="rect">
            <a:avLst/>
          </a:prstGeom>
        </p:spPr>
      </p:pic>
      <p:pic>
        <p:nvPicPr>
          <p:cNvPr id="6" name="Picture 5" descr="Logo&#10;&#10;Description automatically generated">
            <a:extLst>
              <a:ext uri="{FF2B5EF4-FFF2-40B4-BE49-F238E27FC236}">
                <a16:creationId xmlns:a16="http://schemas.microsoft.com/office/drawing/2014/main" id="{982F2D64-7BE4-62DA-F298-0FCF2FA4397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08825" y="2931098"/>
            <a:ext cx="1370648" cy="1331314"/>
          </a:xfrm>
          <a:prstGeom prst="rect">
            <a:avLst/>
          </a:prstGeom>
        </p:spPr>
      </p:pic>
    </p:spTree>
    <p:extLst>
      <p:ext uri="{BB962C8B-B14F-4D97-AF65-F5344CB8AC3E}">
        <p14:creationId xmlns:p14="http://schemas.microsoft.com/office/powerpoint/2010/main" val="195048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10CA-8F94-44AA-870D-B531919A3B74}"/>
              </a:ext>
            </a:extLst>
          </p:cNvPr>
          <p:cNvSpPr>
            <a:spLocks noGrp="1"/>
          </p:cNvSpPr>
          <p:nvPr>
            <p:ph type="title"/>
          </p:nvPr>
        </p:nvSpPr>
        <p:spPr/>
        <p:txBody>
          <a:bodyPr/>
          <a:lstStyle/>
          <a:p>
            <a:r>
              <a:rPr lang="pa-IN" dirty="0"/>
              <a:t>ਮੀਟਿੰਗ ਮਕਸਦ</a:t>
            </a:r>
            <a:endParaRPr lang="en-US" dirty="0"/>
          </a:p>
        </p:txBody>
      </p:sp>
      <p:sp>
        <p:nvSpPr>
          <p:cNvPr id="3" name="Text Placeholder 2">
            <a:extLst>
              <a:ext uri="{FF2B5EF4-FFF2-40B4-BE49-F238E27FC236}">
                <a16:creationId xmlns:a16="http://schemas.microsoft.com/office/drawing/2014/main" id="{8AE08CEE-2441-4134-8193-AA4F6A88E155}"/>
              </a:ext>
            </a:extLst>
          </p:cNvPr>
          <p:cNvSpPr>
            <a:spLocks noGrp="1"/>
          </p:cNvSpPr>
          <p:nvPr>
            <p:ph type="body" sz="quarter" idx="10"/>
          </p:nvPr>
        </p:nvSpPr>
        <p:spPr>
          <a:xfrm>
            <a:off x="731520" y="1442085"/>
            <a:ext cx="8488680" cy="5690236"/>
          </a:xfrm>
        </p:spPr>
        <p:txBody>
          <a:bodyPr/>
          <a:lstStyle/>
          <a:p>
            <a:r>
              <a:rPr lang="pa-IN" dirty="0"/>
              <a:t>ਇੱਕ ਸੰਖੇਪ ਜਾਣਕਾਰੀ ਪ੍ਰਦਾਨ ਕਰੋ </a:t>
            </a:r>
            <a:r>
              <a:rPr lang="pa-IN" b="0" dirty="0"/>
              <a:t>ਬਸੇਰਾ ਅੰਸ਼ ਅੱਪਡੇਟ ਪ੍ਰਕਿਰਿਆ ਦੀ
</a:t>
            </a:r>
            <a:r>
              <a:rPr lang="pa-IN" dirty="0"/>
              <a:t>ਜਾਣਕਾਰੀ ਸਾਂਝੀ ਕਰੋ</a:t>
            </a:r>
            <a:r>
              <a:rPr lang="en-US" dirty="0"/>
              <a:t> </a:t>
            </a:r>
            <a:r>
              <a:rPr lang="pa-IN" b="0" dirty="0"/>
              <a:t>ਹਰੇਕ ਅਧਿਕਾਰ-ਖੇਤਰ ਦੀ ਬਸੇਰਾ ਯੋਜਨਾ ਨੂੰ ਸੂਚਿਤ ਕਰਨ ਲਈ ਬਸੇਰਾ ਲੋੜਾਂ ਬਾਰੇ </a:t>
            </a:r>
            <a:endParaRPr lang="en-US" b="0" dirty="0"/>
          </a:p>
          <a:p>
            <a:r>
              <a:rPr lang="pa-IN" dirty="0"/>
              <a:t>ਸ਼ੁਰੂਆਤੀ ਭਾਈਚਾਰਕ ਯੋਗਦਾਨ ਨੂੰ ਇਕੱਠਾ ਕਰੋ </a:t>
            </a:r>
            <a:r>
              <a:rPr lang="pa-IN" b="0" dirty="0"/>
              <a:t>ਬਸੇਰਾ ਸੰਪਤੀਆਂ, ਮੁੱਦਿਆਂ, ਅਤੇ ਮੌਕਿਆਂ 'ਤੇ </a:t>
            </a:r>
            <a:endParaRPr lang="en-US" b="0" dirty="0"/>
          </a:p>
        </p:txBody>
      </p:sp>
      <p:pic>
        <p:nvPicPr>
          <p:cNvPr id="4" name="Graphic 3" descr="Gears with solid fill">
            <a:extLst>
              <a:ext uri="{FF2B5EF4-FFF2-40B4-BE49-F238E27FC236}">
                <a16:creationId xmlns:a16="http://schemas.microsoft.com/office/drawing/2014/main" id="{EAE77CCF-7087-4385-8347-2D1102B75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3600" y="1850011"/>
            <a:ext cx="2182874" cy="2182874"/>
          </a:xfrm>
          <a:prstGeom prst="rect">
            <a:avLst/>
          </a:prstGeom>
        </p:spPr>
      </p:pic>
      <p:pic>
        <p:nvPicPr>
          <p:cNvPr id="5" name="Graphic 4" descr="Magnifying glass with solid fill">
            <a:extLst>
              <a:ext uri="{FF2B5EF4-FFF2-40B4-BE49-F238E27FC236}">
                <a16:creationId xmlns:a16="http://schemas.microsoft.com/office/drawing/2014/main" id="{C2851A99-966E-4201-88A5-B71891312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5600" y="3760726"/>
            <a:ext cx="2182874" cy="2182874"/>
          </a:xfrm>
          <a:prstGeom prst="rect">
            <a:avLst/>
          </a:prstGeom>
        </p:spPr>
      </p:pic>
      <p:pic>
        <p:nvPicPr>
          <p:cNvPr id="6" name="Graphic 5" descr="Lights On with solid fill">
            <a:extLst>
              <a:ext uri="{FF2B5EF4-FFF2-40B4-BE49-F238E27FC236}">
                <a16:creationId xmlns:a16="http://schemas.microsoft.com/office/drawing/2014/main" id="{C61841BB-FE2A-417E-8346-2F80301BA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64973" y="1824611"/>
            <a:ext cx="2469515" cy="2469515"/>
          </a:xfrm>
          <a:prstGeom prst="rect">
            <a:avLst/>
          </a:prstGeom>
        </p:spPr>
      </p:pic>
    </p:spTree>
    <p:extLst>
      <p:ext uri="{BB962C8B-B14F-4D97-AF65-F5344CB8AC3E}">
        <p14:creationId xmlns:p14="http://schemas.microsoft.com/office/powerpoint/2010/main" val="350422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297A-D571-40F6-9FCB-1F090AD953F9}"/>
              </a:ext>
            </a:extLst>
          </p:cNvPr>
          <p:cNvSpPr>
            <a:spLocks noGrp="1"/>
          </p:cNvSpPr>
          <p:nvPr>
            <p:ph type="title"/>
          </p:nvPr>
        </p:nvSpPr>
        <p:spPr/>
        <p:txBody>
          <a:bodyPr/>
          <a:lstStyle/>
          <a:p>
            <a:r>
              <a:rPr lang="pa-IN" dirty="0"/>
              <a:t>ਪ੍ਰੋਜੈਕਟ ਸਮਾਂ-ਸਾਰਣੀ</a:t>
            </a:r>
            <a:endParaRPr lang="en-US" dirty="0"/>
          </a:p>
        </p:txBody>
      </p:sp>
      <p:graphicFrame>
        <p:nvGraphicFramePr>
          <p:cNvPr id="6" name="Diagram 5">
            <a:extLst>
              <a:ext uri="{FF2B5EF4-FFF2-40B4-BE49-F238E27FC236}">
                <a16:creationId xmlns:a16="http://schemas.microsoft.com/office/drawing/2014/main" id="{8E26D191-6A35-46E7-B653-1D2ACE4DA617}"/>
              </a:ext>
            </a:extLst>
          </p:cNvPr>
          <p:cNvGraphicFramePr/>
          <p:nvPr>
            <p:extLst>
              <p:ext uri="{D42A27DB-BD31-4B8C-83A1-F6EECF244321}">
                <p14:modId xmlns:p14="http://schemas.microsoft.com/office/powerpoint/2010/main" val="583669565"/>
              </p:ext>
            </p:extLst>
          </p:nvPr>
        </p:nvGraphicFramePr>
        <p:xfrm>
          <a:off x="457200" y="4597402"/>
          <a:ext cx="13614764" cy="2184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010808C2-7D88-47D2-9DB9-37860BBF2813}"/>
              </a:ext>
            </a:extLst>
          </p:cNvPr>
          <p:cNvGraphicFramePr/>
          <p:nvPr>
            <p:extLst>
              <p:ext uri="{D42A27DB-BD31-4B8C-83A1-F6EECF244321}">
                <p14:modId xmlns:p14="http://schemas.microsoft.com/office/powerpoint/2010/main" val="1526162499"/>
              </p:ext>
            </p:extLst>
          </p:nvPr>
        </p:nvGraphicFramePr>
        <p:xfrm>
          <a:off x="457200" y="1600200"/>
          <a:ext cx="13639800" cy="3276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F15CD1D8-9A78-353F-AB98-DBF7B7B62DF9}"/>
              </a:ext>
            </a:extLst>
          </p:cNvPr>
          <p:cNvSpPr txBox="1"/>
          <p:nvPr/>
        </p:nvSpPr>
        <p:spPr>
          <a:xfrm>
            <a:off x="937260" y="6650377"/>
            <a:ext cx="12755880" cy="646331"/>
          </a:xfrm>
          <a:prstGeom prst="rect">
            <a:avLst/>
          </a:prstGeom>
          <a:noFill/>
        </p:spPr>
        <p:txBody>
          <a:bodyPr wrap="square" rtlCol="0">
            <a:spAutoFit/>
          </a:bodyPr>
          <a:lstStyle/>
          <a:p>
            <a:pPr algn="ctr"/>
            <a:r>
              <a:rPr lang="pa-IN" dirty="0">
                <a:solidFill>
                  <a:srgbClr val="4F81BD"/>
                </a:solidFill>
              </a:rPr>
              <a:t>ਸਾਰੀ ਪ੍ਰਕਿਰਿਆ ਦੌਰਾਨ ਜਨਤਕ ਪਹੁੰਚ ਅਤੇ ਸ਼ਮੂਲੀਅਤ ਦਾ ਸੰਚਾਲਨ ਕੀਤਾ ਜਾਵੇਗਾ। 
</a:t>
            </a:r>
            <a:endParaRPr lang="en-US" dirty="0">
              <a:solidFill>
                <a:srgbClr val="4F81BD"/>
              </a:solidFill>
            </a:endParaRPr>
          </a:p>
        </p:txBody>
      </p:sp>
    </p:spTree>
    <p:extLst>
      <p:ext uri="{BB962C8B-B14F-4D97-AF65-F5344CB8AC3E}">
        <p14:creationId xmlns:p14="http://schemas.microsoft.com/office/powerpoint/2010/main" val="19002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879938"/>
            <a:ext cx="10439400" cy="3046988"/>
          </a:xfrm>
        </p:spPr>
        <p:txBody>
          <a:bodyPr/>
          <a:lstStyle/>
          <a:p>
            <a:pPr algn="ctr"/>
            <a:r>
              <a:rPr lang="pa-IN" sz="6600" dirty="0"/>
              <a:t>ਬਸੇਰਾ ਅੰਸ਼ </a:t>
            </a:r>
            <a:br>
              <a:rPr lang="en-US" sz="6600" dirty="0"/>
            </a:br>
            <a:r>
              <a:rPr lang="pa-IN" sz="6600" dirty="0"/>
              <a:t>ਨਜ਼ਰਸਾਨੀ/ਸਮੱਗਰੀ 
</a:t>
            </a:r>
            <a:endParaRPr lang="en-US" sz="6600" dirty="0"/>
          </a:p>
        </p:txBody>
      </p:sp>
    </p:spTree>
    <p:extLst>
      <p:ext uri="{BB962C8B-B14F-4D97-AF65-F5344CB8AC3E}">
        <p14:creationId xmlns:p14="http://schemas.microsoft.com/office/powerpoint/2010/main" val="262738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p:txBody>
          <a:bodyPr/>
          <a:lstStyle/>
          <a:p>
            <a:r>
              <a:rPr lang="pa-IN" dirty="0"/>
              <a:t>ਬਸੇਰਾ ਅੰਸ਼ ਕੀ ਹੈ? </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731520" y="1442085"/>
            <a:ext cx="11460480" cy="5690236"/>
          </a:xfrm>
        </p:spPr>
        <p:txBody>
          <a:bodyPr/>
          <a:lstStyle/>
          <a:p>
            <a:r>
              <a:rPr lang="pa-IN" dirty="0"/>
              <a:t>ਆਮ ਯੋਜਨਾ ਦੇ ਅੱਠ ਲਾਜ਼ਮੀ ਅੰਸ਼ਾਂ ਵਿੱਚੋਂ ਇੱਕ
ਹਰ 8 ਸਾਲਾਂ ਬਾਅਦ ਅੱਪਡੇਟ ਕੀਤਾ ਜਾਣਾ ਲਾਜ਼ਮੀ ਹੈ
ਗੋਦ ਲੈਣ ਦੀ ਸਮਾਂ-ਸੀਮਾ</a:t>
            </a:r>
            <a:r>
              <a:rPr lang="en-US" dirty="0"/>
              <a:t>: </a:t>
            </a:r>
            <a:r>
              <a:rPr lang="pa-IN" u="sng" dirty="0"/>
              <a:t>ਦਸੰਬਰ</a:t>
            </a:r>
            <a:r>
              <a:rPr lang="en-US" u="sng" dirty="0"/>
              <a:t> 31, 2023 </a:t>
            </a:r>
          </a:p>
          <a:p>
            <a:pPr lvl="1"/>
            <a:r>
              <a:rPr lang="pa-IN" dirty="0"/>
              <a:t>6ਵੀਂ ਸਾਈਕਲ ਯੋਜਨਾਬੰਦੀ ਦੀ ਮਿਆਦ: 31 ਦਸੰਬਰ, 2023 – 31 ਦਸੰਬਰ, 2031
5ਵੀਂ ਸਾਈਕਲ ਯੋਜਨਾਬੰਦੀ ਦੀ ਮਿਆਦ: 31 ਦਸੰਬਰ, 2015 – 31 ਦਸੰਬਰ, 2023 </a:t>
            </a:r>
            <a:endParaRPr lang="en-US" dirty="0"/>
          </a:p>
          <a:p>
            <a:r>
              <a:rPr lang="pa-IN" dirty="0"/>
              <a:t>ਖੇਤਰੀ ਬਸੇਰੇ ਦੀ ਲੋੜ ਦੇ ਅਧਿਕਾਰ-ਖੇਤਰ ਦੇ "ਵਾਜਬ ਹਿੱਸੇ" ਨੂੰ ਅਨੁਕੂਲ ਬਣਾਉਣ ਲਈ ਯੋਜਨਾ</a:t>
            </a:r>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3400" y="5100918"/>
            <a:ext cx="2276733" cy="2276733"/>
          </a:xfrm>
          <a:prstGeom prst="rect">
            <a:avLst/>
          </a:prstGeom>
        </p:spPr>
      </p:pic>
    </p:spTree>
    <p:extLst>
      <p:ext uri="{BB962C8B-B14F-4D97-AF65-F5344CB8AC3E}">
        <p14:creationId xmlns:p14="http://schemas.microsoft.com/office/powerpoint/2010/main" val="1268841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Down 10">
            <a:extLst>
              <a:ext uri="{FF2B5EF4-FFF2-40B4-BE49-F238E27FC236}">
                <a16:creationId xmlns:a16="http://schemas.microsoft.com/office/drawing/2014/main" id="{E87DFC88-A808-21C9-DCCE-CCCF09E290E2}"/>
              </a:ext>
            </a:extLst>
          </p:cNvPr>
          <p:cNvSpPr/>
          <p:nvPr/>
        </p:nvSpPr>
        <p:spPr>
          <a:xfrm rot="19554687">
            <a:off x="11089084" y="1461567"/>
            <a:ext cx="343315" cy="1426464"/>
          </a:xfrm>
          <a:prstGeom prst="downArrow">
            <a:avLst/>
          </a:prstGeom>
          <a:solidFill>
            <a:srgbClr val="1D448F"/>
          </a:solidFill>
          <a:ln>
            <a:solidFill>
              <a:srgbClr val="1D448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1CFBB209-E36A-5DCD-BE73-B18843E32317}"/>
              </a:ext>
            </a:extLst>
          </p:cNvPr>
          <p:cNvSpPr/>
          <p:nvPr/>
        </p:nvSpPr>
        <p:spPr>
          <a:xfrm rot="19760060">
            <a:off x="10859247" y="2658836"/>
            <a:ext cx="343315" cy="658368"/>
          </a:xfrm>
          <a:prstGeom prst="downArrow">
            <a:avLst/>
          </a:prstGeom>
          <a:solidFill>
            <a:srgbClr val="1D448F"/>
          </a:solidFill>
          <a:ln>
            <a:solidFill>
              <a:srgbClr val="1D448F"/>
            </a:solidFill>
          </a:ln>
          <a:scene3d>
            <a:camera prst="orthographicFront">
              <a:rot lat="0" lon="0" rev="24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EF2E9DB-F0F3-EB66-34E0-BC73C1661352}"/>
              </a:ext>
            </a:extLst>
          </p:cNvPr>
          <p:cNvSpPr/>
          <p:nvPr/>
        </p:nvSpPr>
        <p:spPr>
          <a:xfrm rot="10800000">
            <a:off x="10929760" y="3963432"/>
            <a:ext cx="343315" cy="422082"/>
          </a:xfrm>
          <a:prstGeom prst="downArrow">
            <a:avLst/>
          </a:prstGeom>
          <a:solidFill>
            <a:srgbClr val="1D448F"/>
          </a:solidFill>
          <a:ln>
            <a:solidFill>
              <a:srgbClr val="1D448F"/>
            </a:solidFill>
          </a:ln>
          <a:scene3d>
            <a:camera prst="orthographicFront">
              <a:rot lat="21299999" lon="600000" rev="162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72EF93E-DC3C-59BE-6F6E-5C49B706A269}"/>
              </a:ext>
            </a:extLst>
          </p:cNvPr>
          <p:cNvSpPr/>
          <p:nvPr/>
        </p:nvSpPr>
        <p:spPr>
          <a:xfrm rot="16652439">
            <a:off x="10847840" y="4937625"/>
            <a:ext cx="343315" cy="594360"/>
          </a:xfrm>
          <a:prstGeom prst="downArrow">
            <a:avLst/>
          </a:prstGeom>
          <a:solidFill>
            <a:srgbClr val="1D448F"/>
          </a:solidFill>
          <a:ln>
            <a:solidFill>
              <a:srgbClr val="1D448F"/>
            </a:solidFill>
          </a:ln>
          <a:scene3d>
            <a:camera prst="orthographicFront">
              <a:rot lat="0" lon="0" rev="24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1D3A611F-619C-1BC1-9DEC-BA158439BD39}"/>
              </a:ext>
            </a:extLst>
          </p:cNvPr>
          <p:cNvSpPr/>
          <p:nvPr/>
        </p:nvSpPr>
        <p:spPr>
          <a:xfrm rot="15305576">
            <a:off x="11078715" y="5493146"/>
            <a:ext cx="343315" cy="1316736"/>
          </a:xfrm>
          <a:prstGeom prst="downArrow">
            <a:avLst/>
          </a:prstGeom>
          <a:solidFill>
            <a:srgbClr val="1D448F"/>
          </a:solidFill>
          <a:ln>
            <a:solidFill>
              <a:srgbClr val="1D448F"/>
            </a:solidFill>
          </a:ln>
          <a:scene3d>
            <a:camera prst="orthographicFront">
              <a:rot lat="0" lon="0" rev="24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77AAF-B61C-0D3B-FE6D-2D5F651127FA}"/>
              </a:ext>
            </a:extLst>
          </p:cNvPr>
          <p:cNvSpPr>
            <a:spLocks noGrp="1"/>
          </p:cNvSpPr>
          <p:nvPr>
            <p:ph type="title"/>
          </p:nvPr>
        </p:nvSpPr>
        <p:spPr/>
        <p:txBody>
          <a:bodyPr>
            <a:normAutofit fontScale="90000"/>
          </a:bodyPr>
          <a:lstStyle/>
          <a:p>
            <a:r>
              <a:rPr lang="pa-IN" dirty="0"/>
              <a:t>ਹਾਊਸਿੰਗ ਐਲੀਮੈਂਟ ਸਮੱਗਰੀ</a:t>
            </a:r>
            <a:endParaRPr lang="en-US" dirty="0">
              <a:solidFill>
                <a:srgbClr val="1D448F"/>
              </a:solidFill>
            </a:endParaRPr>
          </a:p>
        </p:txBody>
      </p:sp>
      <p:sp>
        <p:nvSpPr>
          <p:cNvPr id="3" name="Content Placeholder 2">
            <a:extLst>
              <a:ext uri="{FF2B5EF4-FFF2-40B4-BE49-F238E27FC236}">
                <a16:creationId xmlns:a16="http://schemas.microsoft.com/office/drawing/2014/main" id="{23B9347C-004F-0C81-0A96-ECCDE0BFCD02}"/>
              </a:ext>
            </a:extLst>
          </p:cNvPr>
          <p:cNvSpPr>
            <a:spLocks noGrp="1"/>
          </p:cNvSpPr>
          <p:nvPr>
            <p:ph type="body" sz="quarter" idx="10"/>
          </p:nvPr>
        </p:nvSpPr>
        <p:spPr>
          <a:xfrm>
            <a:off x="731520" y="1442085"/>
            <a:ext cx="7935937" cy="5690236"/>
          </a:xfrm>
        </p:spPr>
        <p:txBody>
          <a:bodyPr>
            <a:noAutofit/>
          </a:bodyPr>
          <a:lstStyle/>
          <a:p>
            <a:pPr>
              <a:spcBef>
                <a:spcPts val="600"/>
              </a:spcBef>
              <a:spcAft>
                <a:spcPts val="600"/>
              </a:spcAft>
              <a:buSzPts val="2400"/>
              <a:defRPr/>
            </a:pPr>
            <a:r>
              <a:rPr lang="pa-IN" sz="2600" dirty="0"/>
              <a:t>ਬਸੇਰਾ ਲੋੜਾਂ ਦਾ ਮੁਲਾਂਕਣ </a:t>
            </a:r>
            <a:r>
              <a:rPr lang="en-US" sz="2600" b="0" dirty="0">
                <a:solidFill>
                  <a:schemeClr val="tx1"/>
                </a:solidFill>
                <a:latin typeface="Calibri" panose="020F0502020204030204" pitchFamily="34" charset="0"/>
              </a:rPr>
              <a:t>– </a:t>
            </a:r>
            <a:r>
              <a:rPr lang="pa-IN" sz="2600" b="0" dirty="0"/>
              <a:t>ਜਨ-ਅੰਕਣ, ਰੁਜ਼ਗਾਰ, ਅਤੇ ਬਸੇਰਾ ਲੋੜਾਂ ਦਾ ਵਿਸ਼ਲੇਸ਼ਣ ਕਰਦਾ ਹੈ </a:t>
            </a:r>
            <a:endParaRPr lang="en-US" sz="2600" b="0" dirty="0">
              <a:solidFill>
                <a:schemeClr val="tx1"/>
              </a:solidFill>
              <a:latin typeface="Calibri" panose="020F0502020204030204" pitchFamily="34" charset="0"/>
            </a:endParaRPr>
          </a:p>
          <a:p>
            <a:pPr>
              <a:spcBef>
                <a:spcPts val="600"/>
              </a:spcBef>
              <a:spcAft>
                <a:spcPts val="600"/>
              </a:spcAft>
              <a:buSzPts val="2400"/>
              <a:defRPr/>
            </a:pPr>
            <a:r>
              <a:rPr lang="pa-IN" sz="2600" dirty="0"/>
              <a:t>ਵਾਜਬ ਬਸੇਰਾ ਵਿਸ਼ਲੇਸ਼ਣ </a:t>
            </a:r>
            <a:r>
              <a:rPr lang="en-US" sz="2600" b="0" dirty="0">
                <a:solidFill>
                  <a:schemeClr val="tx1"/>
                </a:solidFill>
                <a:latin typeface="Calibri" panose="020F0502020204030204" pitchFamily="34" charset="0"/>
              </a:rPr>
              <a:t>– </a:t>
            </a:r>
            <a:r>
              <a:rPr lang="pa-IN" sz="2600" b="0" dirty="0"/>
              <a:t>ਬਰਾਬਰ ਦੇ ਬਸੇਰੇ ਦੇ ਮੌਕਿਆਂ ਵਾਸਤੇ ਰੁਕਾਵਟਾਂ ਦੀ ਪਛਾਣ ਕਰਨਾ </a:t>
            </a:r>
            <a:endParaRPr lang="en-US" sz="2600" b="0" dirty="0">
              <a:solidFill>
                <a:schemeClr val="tx1"/>
              </a:solidFill>
              <a:latin typeface="Calibri" panose="020F0502020204030204" pitchFamily="34" charset="0"/>
            </a:endParaRPr>
          </a:p>
          <a:p>
            <a:pPr>
              <a:spcBef>
                <a:spcPts val="600"/>
              </a:spcBef>
              <a:spcAft>
                <a:spcPts val="600"/>
              </a:spcAft>
              <a:buSzPts val="2400"/>
              <a:defRPr/>
            </a:pPr>
            <a:r>
              <a:rPr lang="pa-IN" sz="2600" dirty="0"/>
              <a:t>ਬਸੇਰਾ ਸਾਈਟਾਂ ਦੀ ਵਸਤੂ-ਸੂਚੀ </a:t>
            </a:r>
            <a:r>
              <a:rPr lang="en-US" sz="2600" b="0" dirty="0">
                <a:solidFill>
                  <a:schemeClr val="tx1"/>
                </a:solidFill>
                <a:latin typeface="Calibri" panose="020F0502020204030204" pitchFamily="34" charset="0"/>
              </a:rPr>
              <a:t>– </a:t>
            </a:r>
            <a:r>
              <a:rPr lang="pa-IN" sz="2600" b="0" dirty="0"/>
              <a:t>ਬਸੇਰਾ ਵਿਕਾਸ ਜਾਂ ਮੁੜ-ਵਿਕਾਸ ਵਾਸਤੇ ਉਪਲਬਧ ਸਾਈਟਾਂ ਦੀ ਪਛਾਣ ਕਰਦਾ ਹੈ </a:t>
            </a:r>
            <a:endParaRPr lang="en-US" sz="2600" b="0" dirty="0">
              <a:solidFill>
                <a:schemeClr val="tx1"/>
              </a:solidFill>
              <a:latin typeface="Calibri" panose="020F0502020204030204" pitchFamily="34" charset="0"/>
            </a:endParaRPr>
          </a:p>
          <a:p>
            <a:pPr>
              <a:spcBef>
                <a:spcPts val="600"/>
              </a:spcBef>
              <a:spcAft>
                <a:spcPts val="600"/>
              </a:spcAft>
              <a:buSzPts val="2400"/>
              <a:defRPr/>
            </a:pPr>
            <a:r>
              <a:rPr lang="pa-IN" sz="2600" dirty="0"/>
              <a:t>ਰੁਕਾਵਟਾਂ ਦਾ ਵਿਸ਼ਲੇਸ਼ਣ </a:t>
            </a:r>
            <a:r>
              <a:rPr lang="en-US" sz="2600" b="0" dirty="0">
                <a:solidFill>
                  <a:schemeClr val="tx1"/>
                </a:solidFill>
                <a:latin typeface="Calibri" panose="020F0502020204030204" pitchFamily="34" charset="0"/>
              </a:rPr>
              <a:t>– </a:t>
            </a:r>
            <a:r>
              <a:rPr lang="pa-IN" sz="2600" b="0" dirty="0"/>
              <a:t>ਹਾਊਸਿੰਗ ਵਿਕਾਸ 'ਤੇ ਸਰਕਾਰੀ ਅਤੇ ਗੈਰ-ਸਰਕਾਰੀ ਰੁਕਾਵਟਾਂ ਦਾ ਮੁਲਾਂਕਣ ਕਰਦਾ ਹੈ </a:t>
            </a:r>
            <a:endParaRPr lang="en-US" sz="2600" b="0" dirty="0">
              <a:solidFill>
                <a:schemeClr val="tx1"/>
              </a:solidFill>
              <a:latin typeface="Calibri" panose="020F0502020204030204" pitchFamily="34" charset="0"/>
            </a:endParaRPr>
          </a:p>
          <a:p>
            <a:pPr>
              <a:spcBef>
                <a:spcPts val="600"/>
              </a:spcBef>
              <a:spcAft>
                <a:spcPts val="600"/>
              </a:spcAft>
              <a:buSzPts val="2400"/>
              <a:defRPr/>
            </a:pPr>
            <a:r>
              <a:rPr lang="pa-IN" sz="2600" dirty="0"/>
              <a:t>ਪਿਛਲੇ ਬਸੇਰੇ ਦੇ ਅੰਸ਼ ਦਾ ਮੁਲਾਂਕਣ </a:t>
            </a:r>
            <a:r>
              <a:rPr lang="en-US" sz="2600" b="0" dirty="0">
                <a:solidFill>
                  <a:schemeClr val="tx1"/>
                </a:solidFill>
                <a:latin typeface="Calibri" panose="020F0502020204030204" pitchFamily="34" charset="0"/>
              </a:rPr>
              <a:t>– </a:t>
            </a:r>
            <a:r>
              <a:rPr lang="pa-IN" sz="2600" b="0" dirty="0"/>
              <a:t>ਪ੍ਰਗਤੀ ਨੂੰ ਮਾਪਦਾ ਹੈ ਅਤੇ ਖੱਪਿਆਂ ਦੀ ਪਛਾਣ ਕਰਦਾ ਹੈ
</a:t>
            </a:r>
            <a:r>
              <a:rPr lang="pa-IN" sz="2600" dirty="0"/>
              <a:t>ਨੀਤੀਆਂ ਅਤੇ ਪ੍ਰੋਗਰਾਮ </a:t>
            </a:r>
            <a:r>
              <a:rPr lang="en-US" sz="2600" b="0" dirty="0">
                <a:solidFill>
                  <a:schemeClr val="tx1"/>
                </a:solidFill>
                <a:latin typeface="Calibri" panose="020F0502020204030204" pitchFamily="34" charset="0"/>
              </a:rPr>
              <a:t>– </a:t>
            </a:r>
            <a:r>
              <a:rPr lang="pa-IN" sz="2600" b="0" dirty="0"/>
              <a:t>ਬਸੇਰਾ ਲੋੜਾਂ ਦੀ ਪੂਰਤੀ ਕਰਨ ਲਈ ਨੀਤੀਆਂ ਅਤੇ ਪ੍ਰੋਗਰਾਮ ਸਥਾਪਤ ਕਰਦਾ ਹੈ </a:t>
            </a:r>
            <a:endParaRPr lang="en-US" sz="2600" b="0" dirty="0">
              <a:solidFill>
                <a:schemeClr val="tx1"/>
              </a:solidFill>
              <a:latin typeface="Calibri" panose="020F0502020204030204" pitchFamily="34" charset="0"/>
            </a:endParaRPr>
          </a:p>
        </p:txBody>
      </p:sp>
      <p:sp>
        <p:nvSpPr>
          <p:cNvPr id="4" name="Rectangle: Rounded Corners 3">
            <a:extLst>
              <a:ext uri="{FF2B5EF4-FFF2-40B4-BE49-F238E27FC236}">
                <a16:creationId xmlns:a16="http://schemas.microsoft.com/office/drawing/2014/main" id="{899F00EA-B8E6-F3D2-7A52-AEC063F122C1}"/>
              </a:ext>
            </a:extLst>
          </p:cNvPr>
          <p:cNvSpPr/>
          <p:nvPr/>
        </p:nvSpPr>
        <p:spPr>
          <a:xfrm>
            <a:off x="11356501" y="2821595"/>
            <a:ext cx="2816699" cy="276606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a-IN" sz="3360" dirty="0"/>
              <a:t>ਨੀਤੀਆਂ ਅਤੇ ਪ੍ਰੋਗਰਾਮ
</a:t>
            </a:r>
            <a:endParaRPr lang="en-US" sz="3360" dirty="0"/>
          </a:p>
        </p:txBody>
      </p:sp>
      <p:sp>
        <p:nvSpPr>
          <p:cNvPr id="5" name="Rectangle: Rounded Corners 4">
            <a:extLst>
              <a:ext uri="{FF2B5EF4-FFF2-40B4-BE49-F238E27FC236}">
                <a16:creationId xmlns:a16="http://schemas.microsoft.com/office/drawing/2014/main" id="{2159D7D8-7A62-B024-1109-F546B8120381}"/>
              </a:ext>
            </a:extLst>
          </p:cNvPr>
          <p:cNvSpPr/>
          <p:nvPr/>
        </p:nvSpPr>
        <p:spPr>
          <a:xfrm>
            <a:off x="9135004" y="3637080"/>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a-IN" dirty="0"/>
              <a:t>ਸਾਈਟਾਂ ਦੀ ਇਨਵੈਂਟਰੀ
</a:t>
            </a:r>
            <a:endParaRPr lang="en-US" dirty="0"/>
          </a:p>
        </p:txBody>
      </p:sp>
      <p:sp>
        <p:nvSpPr>
          <p:cNvPr id="7" name="Rectangle: Rounded Corners 6">
            <a:extLst>
              <a:ext uri="{FF2B5EF4-FFF2-40B4-BE49-F238E27FC236}">
                <a16:creationId xmlns:a16="http://schemas.microsoft.com/office/drawing/2014/main" id="{3FD3A326-0F13-8F52-63AE-927691AD4938}"/>
              </a:ext>
            </a:extLst>
          </p:cNvPr>
          <p:cNvSpPr/>
          <p:nvPr/>
        </p:nvSpPr>
        <p:spPr>
          <a:xfrm>
            <a:off x="9135004" y="2439453"/>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a-IN" dirty="0"/>
              <a:t>ਵਾਜਬ ਬਸੇਰਾ ਵਿਸ਼ਲੇਸ਼ਣ
</a:t>
            </a:r>
            <a:endParaRPr lang="en-US" dirty="0"/>
          </a:p>
        </p:txBody>
      </p:sp>
      <p:sp>
        <p:nvSpPr>
          <p:cNvPr id="8" name="Rectangle: Rounded Corners 7">
            <a:extLst>
              <a:ext uri="{FF2B5EF4-FFF2-40B4-BE49-F238E27FC236}">
                <a16:creationId xmlns:a16="http://schemas.microsoft.com/office/drawing/2014/main" id="{0C3A5533-9861-A754-58D4-187282A06E97}"/>
              </a:ext>
            </a:extLst>
          </p:cNvPr>
          <p:cNvSpPr/>
          <p:nvPr/>
        </p:nvSpPr>
        <p:spPr>
          <a:xfrm>
            <a:off x="9123659" y="4863284"/>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a-IN" dirty="0"/>
              <a:t>ਰੁਕਾਵਟਾਂ</a:t>
            </a:r>
            <a:endParaRPr lang="en-US" dirty="0"/>
          </a:p>
        </p:txBody>
      </p:sp>
      <p:sp>
        <p:nvSpPr>
          <p:cNvPr id="9" name="Rectangle: Rounded Corners 8">
            <a:extLst>
              <a:ext uri="{FF2B5EF4-FFF2-40B4-BE49-F238E27FC236}">
                <a16:creationId xmlns:a16="http://schemas.microsoft.com/office/drawing/2014/main" id="{B02FA2EA-CE0A-4977-DBCA-8F1B13E7A2B8}"/>
              </a:ext>
            </a:extLst>
          </p:cNvPr>
          <p:cNvSpPr/>
          <p:nvPr/>
        </p:nvSpPr>
        <p:spPr>
          <a:xfrm>
            <a:off x="9123659" y="1219200"/>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a-IN" dirty="0"/>
              <a:t>ਲੋੜਾਂ ਦਾ ਮੁਲਾਂਕਣ
</a:t>
            </a:r>
            <a:endParaRPr lang="en-US" dirty="0"/>
          </a:p>
        </p:txBody>
      </p:sp>
      <p:sp>
        <p:nvSpPr>
          <p:cNvPr id="10" name="Rectangle: Rounded Corners 9">
            <a:extLst>
              <a:ext uri="{FF2B5EF4-FFF2-40B4-BE49-F238E27FC236}">
                <a16:creationId xmlns:a16="http://schemas.microsoft.com/office/drawing/2014/main" id="{E76283AE-CA4D-11D9-7E72-BBD4A3759C49}"/>
              </a:ext>
            </a:extLst>
          </p:cNvPr>
          <p:cNvSpPr/>
          <p:nvPr/>
        </p:nvSpPr>
        <p:spPr>
          <a:xfrm>
            <a:off x="9135004" y="6060911"/>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a-IN" dirty="0"/>
              <a:t>ਮੁਲਾਂਕਣ</a:t>
            </a:r>
            <a:endParaRPr lang="en-US" dirty="0"/>
          </a:p>
        </p:txBody>
      </p:sp>
    </p:spTree>
    <p:extLst>
      <p:ext uri="{BB962C8B-B14F-4D97-AF65-F5344CB8AC3E}">
        <p14:creationId xmlns:p14="http://schemas.microsoft.com/office/powerpoint/2010/main" val="3972751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447800" y="2667000"/>
            <a:ext cx="11734800" cy="2031325"/>
          </a:xfrm>
        </p:spPr>
        <p:txBody>
          <a:bodyPr/>
          <a:lstStyle/>
          <a:p>
            <a:pPr algn="ctr"/>
            <a:r>
              <a:rPr lang="pa-IN" sz="6600" dirty="0"/>
              <a:t>ਰੀਜ਼ੀਨਲ ਹਾਊਸਿੰਗ ਲੋੜਾਂ ਲਈ ਐਲੋਕੇਸ਼ਨ (ਆਰ.ਐਚ.ਐਨ</a:t>
            </a:r>
            <a:r>
              <a:rPr lang="en-US" sz="6600" dirty="0"/>
              <a:t>.)</a:t>
            </a:r>
          </a:p>
        </p:txBody>
      </p:sp>
    </p:spTree>
    <p:extLst>
      <p:ext uri="{BB962C8B-B14F-4D97-AF65-F5344CB8AC3E}">
        <p14:creationId xmlns:p14="http://schemas.microsoft.com/office/powerpoint/2010/main" val="3143320375"/>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184d50-c458-4306-8f04-d25e4a86a91b" xsi:nil="true"/>
    <lcf76f155ced4ddcb4097134ff3c332f xmlns="586d4c45-0d48-4103-8502-342586947b2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6FE09ED1DD414AAC085BFE63B47B45" ma:contentTypeVersion="16" ma:contentTypeDescription="Create a new document." ma:contentTypeScope="" ma:versionID="71d218c047f638493228931c84ab8cea">
  <xsd:schema xmlns:xsd="http://www.w3.org/2001/XMLSchema" xmlns:xs="http://www.w3.org/2001/XMLSchema" xmlns:p="http://schemas.microsoft.com/office/2006/metadata/properties" xmlns:ns2="586d4c45-0d48-4103-8502-342586947b24" xmlns:ns3="fa184d50-c458-4306-8f04-d25e4a86a91b" targetNamespace="http://schemas.microsoft.com/office/2006/metadata/properties" ma:root="true" ma:fieldsID="bbb3fa56b1d16c9acb29dfaba45adba5" ns2:_="" ns3:_="">
    <xsd:import namespace="586d4c45-0d48-4103-8502-342586947b24"/>
    <xsd:import namespace="fa184d50-c458-4306-8f04-d25e4a86a9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d4c45-0d48-4103-8502-342586947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40e7dc-12c7-4eb9-814e-6b7fc6f27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184d50-c458-4306-8f04-d25e4a86a9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85e9de-f3ee-4ce3-8f94-ac6032c57966}" ma:internalName="TaxCatchAll" ma:showField="CatchAllData" ma:web="fa184d50-c458-4306-8f04-d25e4a86a9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6D191C-5A77-4775-A234-ABD988CB00DE}">
  <ds:schemaRefs>
    <ds:schemaRef ds:uri="http://schemas.microsoft.com/sharepoint/v3/contenttype/forms"/>
  </ds:schemaRefs>
</ds:datastoreItem>
</file>

<file path=customXml/itemProps2.xml><?xml version="1.0" encoding="utf-8"?>
<ds:datastoreItem xmlns:ds="http://schemas.openxmlformats.org/officeDocument/2006/customXml" ds:itemID="{4AFF2732-344B-4597-A810-AC761F632997}">
  <ds:schemaRefs>
    <ds:schemaRef ds:uri="http://purl.org/dc/terms/"/>
    <ds:schemaRef ds:uri="b0bb152b-9faf-4954-af1b-e3d2c764ea54"/>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0f388dec-bbcd-4bf0-844f-e4fae53e05ed"/>
    <ds:schemaRef ds:uri="http://schemas.microsoft.com/office/2006/metadata/properties"/>
    <ds:schemaRef ds:uri="http://www.w3.org/XML/1998/namespace"/>
    <ds:schemaRef ds:uri="http://purl.org/dc/dcmitype/"/>
    <ds:schemaRef ds:uri="fa184d50-c458-4306-8f04-d25e4a86a91b"/>
    <ds:schemaRef ds:uri="586d4c45-0d48-4103-8502-342586947b24"/>
  </ds:schemaRefs>
</ds:datastoreItem>
</file>

<file path=customXml/itemProps3.xml><?xml version="1.0" encoding="utf-8"?>
<ds:datastoreItem xmlns:ds="http://schemas.openxmlformats.org/officeDocument/2006/customXml" ds:itemID="{802F77B0-43ED-4F20-9E50-9B49747C5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d4c45-0d48-4103-8502-342586947b24"/>
    <ds:schemaRef ds:uri="fa184d50-c458-4306-8f04-d25e4a86a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11559</TotalTime>
  <Words>2403</Words>
  <Application>Microsoft Office PowerPoint</Application>
  <PresentationFormat>Custom</PresentationFormat>
  <Paragraphs>438</Paragraphs>
  <Slides>27</Slides>
  <Notes>12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PlaceWorks Main</vt:lpstr>
      <vt:lpstr>PowerPoint Presentation</vt:lpstr>
      <vt:lpstr>ਏਜੰਡਾ </vt:lpstr>
      <vt:lpstr>ਪ੍ਰੋਜੈਕਟ ਟੀਮ </vt:lpstr>
      <vt:lpstr>ਮੀਟਿੰਗ ਮਕਸਦ</vt:lpstr>
      <vt:lpstr>ਪ੍ਰੋਜੈਕਟ ਸਮਾਂ-ਸਾਰਣੀ</vt:lpstr>
      <vt:lpstr>ਬਸੇਰਾ ਅੰਸ਼  ਨਜ਼ਰਸਾਨੀ/ਸਮੱਗਰੀ 
</vt:lpstr>
      <vt:lpstr>ਬਸੇਰਾ ਅੰਸ਼ ਕੀ ਹੈ? </vt:lpstr>
      <vt:lpstr>ਹਾਊਸਿੰਗ ਐਲੀਮੈਂਟ ਸਮੱਗਰੀ</vt:lpstr>
      <vt:lpstr>ਰੀਜ਼ੀਨਲ ਹਾਊਸਿੰਗ ਲੋੜਾਂ ਲਈ ਐਲੋਕੇਸ਼ਨ (ਆਰ.ਐਚ.ਐਨ.)</vt:lpstr>
      <vt:lpstr>ਆਰ.ਐਚ.ਐਨ. ਦਾ ਨਿਰਣਾ ਕਿਵੇਂ ਕੀਤਾ ਜਾਂਦਾ ਹੈ? </vt:lpstr>
      <vt:lpstr>ਫਰਿਜ਼ਨੋ ਸੀ.ਓ.ਜੀ ਆਰ.ਐਚ.ਐਨ.  </vt:lpstr>
      <vt:lpstr>ਇਨਕਮ ਲੈਵਲ ਦੁਆਰਾ ਫਰਿਜ਼ਨੋ (ਸ਼ਹਿਰ) ਸੀ.ਓ.ਜੀ </vt:lpstr>
      <vt:lpstr>ਹਾਊਸਿੰਗ ਐਲੀਮੈਂਟ ਬੈਕਗ੍ਰਾਉਂਡ ਡੇਟਾ</vt:lpstr>
      <vt:lpstr>ਆਮਦਨ ਦੇ ਪੱਧਰ ਅਨੁਸਾਰ ਪਰਿਵਾਰ
</vt:lpstr>
      <vt:lpstr>ਫਰਿਜ਼ਨੋ ਕਾਊਂਟੀ ਕਿੰਨ੍ਹੀ ਕੁ ਪੁੱਗਣਯੋਗ ਹੈ?</vt:lpstr>
      <vt:lpstr>ਫਰਿਜ਼ਨੋ ਕਾਊਂਟੀ ਵਿੱਚ ਕਿਰਾਏ ਦੇ ਰੁਝਾਨ</vt:lpstr>
      <vt:lpstr>ਫਰਿਜ਼ਨੋ (ਸ਼ਹਿਰ) ਵਿੱਚ ਉੱਚੀਆਂ ਕੀਮਤਾਂ ਤੋਂ ਕੌਣ ਪ੍ਰਭਾਵਿਤ ਹੁੰਦਾ ਹੈ?</vt:lpstr>
      <vt:lpstr>ਫਰਿਜ਼ਨੋ (ਸ਼ਹਿਰ) ਵਿੱਚ ਬਸੇਰੇ ਦੀਆਂ ਕਿਸਮਾਂ </vt:lpstr>
      <vt:lpstr>ਬੇਘਰੇਪਣ ਦਾ ਅਨੁਭਵ ਕਰ ਰਹੇ ਵਸਨੀਕ </vt:lpstr>
      <vt:lpstr>ਵਾਜਬ ਬਸੇਰਾ</vt:lpstr>
      <vt:lpstr>PowerPoint Presentation</vt:lpstr>
      <vt:lpstr>ਬਲੌਕ ਗਰੁੱਪ ਦੁਆਰਾ ਔਸਤ ਆਮਦਨ
</vt:lpstr>
      <vt:lpstr>ਬਸੇਰਾ ਅੰਸ਼ ਸਫਲਤਾ! </vt:lpstr>
      <vt:lpstr>ਬਸੇਰਾ ਅੰਸ਼ ਸਫਲਤਾ! </vt:lpstr>
      <vt:lpstr>ਚਰਚਾ </vt:lpstr>
      <vt:lpstr>ਵਿਚਾਰ-ਵਟਾਂਦਰਾ ਸਵਾਲ </vt:lpstr>
      <vt:lpstr>ਤੁਹਾਡਾ ਧੰਨਵਾਦ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Reyna Rodriguez</dc:creator>
  <cp:lastModifiedBy>Reyna Rodriguez</cp:lastModifiedBy>
  <cp:revision>623</cp:revision>
  <cp:lastPrinted>2014-02-22T19:24:41Z</cp:lastPrinted>
  <dcterms:created xsi:type="dcterms:W3CDTF">2016-08-17T18:39:30Z</dcterms:created>
  <dcterms:modified xsi:type="dcterms:W3CDTF">2022-08-31T17:52:25Z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0x010100156FE09ED1DD414AAC085BFE63B47B45</vt:lpwstr>
  </property>
  <property fmtid="{D5CDD505-2E9C-101B-9397-08002B2CF9AE}" pid="3" name="MediaServiceImageTags">
    <vt:lpwstr/>
  </property>
</Properties>
</file>